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1204" r:id="rId3"/>
    <p:sldId id="258" r:id="rId4"/>
    <p:sldId id="1206" r:id="rId5"/>
    <p:sldId id="1163" r:id="rId6"/>
    <p:sldId id="1176" r:id="rId7"/>
    <p:sldId id="1167" r:id="rId8"/>
    <p:sldId id="1168" r:id="rId9"/>
    <p:sldId id="1207" r:id="rId10"/>
    <p:sldId id="1165" r:id="rId11"/>
    <p:sldId id="1166" r:id="rId12"/>
    <p:sldId id="1169" r:id="rId13"/>
    <p:sldId id="1170" r:id="rId14"/>
    <p:sldId id="1205" r:id="rId15"/>
    <p:sldId id="1208" r:id="rId16"/>
    <p:sldId id="1209" r:id="rId17"/>
    <p:sldId id="1210" r:id="rId18"/>
    <p:sldId id="1211" r:id="rId19"/>
    <p:sldId id="1212" r:id="rId20"/>
    <p:sldId id="1213" r:id="rId21"/>
    <p:sldId id="1087" r:id="rId22"/>
    <p:sldId id="1088" r:id="rId23"/>
    <p:sldId id="1216" r:id="rId24"/>
    <p:sldId id="1214" r:id="rId25"/>
    <p:sldId id="1218" r:id="rId26"/>
    <p:sldId id="1215" r:id="rId27"/>
    <p:sldId id="1219" r:id="rId28"/>
    <p:sldId id="1012" r:id="rId29"/>
    <p:sldId id="1221" r:id="rId30"/>
    <p:sldId id="1014" r:id="rId31"/>
    <p:sldId id="1089" r:id="rId32"/>
    <p:sldId id="1095" r:id="rId33"/>
    <p:sldId id="1093" r:id="rId34"/>
    <p:sldId id="1083" r:id="rId35"/>
    <p:sldId id="1084" r:id="rId36"/>
    <p:sldId id="1085" r:id="rId37"/>
    <p:sldId id="1086" r:id="rId38"/>
    <p:sldId id="965" r:id="rId39"/>
    <p:sldId id="966" r:id="rId40"/>
    <p:sldId id="967" r:id="rId41"/>
    <p:sldId id="96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D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59" autoAdjust="0"/>
  </p:normalViewPr>
  <p:slideViewPr>
    <p:cSldViewPr snapToGrid="0">
      <p:cViewPr varScale="1">
        <p:scale>
          <a:sx n="97" d="100"/>
          <a:sy n="97" d="100"/>
        </p:scale>
        <p:origin x="1411" y="58"/>
      </p:cViewPr>
      <p:guideLst/>
    </p:cSldViewPr>
  </p:slideViewPr>
  <p:notesTextViewPr>
    <p:cViewPr>
      <p:scale>
        <a:sx n="3" d="2"/>
        <a:sy n="3" d="2"/>
      </p:scale>
      <p:origin x="0" y="-3048"/>
    </p:cViewPr>
  </p:notesTextViewPr>
  <p:sorterViewPr>
    <p:cViewPr>
      <p:scale>
        <a:sx n="140" d="100"/>
        <a:sy n="140" d="100"/>
      </p:scale>
      <p:origin x="0" y="-3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EDCBD-166F-4E9A-815E-1E0B972A0990}" type="datetimeFigureOut">
              <a:rPr lang="en-US" smtClean="0"/>
              <a:t>9/11/2025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653DF-2BCD-4AFB-BA3D-A1C73D2DCB05}" type="slidenum">
              <a:rPr lang="en-US" smtClean="0"/>
              <a:t>‹#›</a:t>
            </a:fld>
            <a:endParaRPr lang="en-US"/>
          </a:p>
        </p:txBody>
      </p:sp>
    </p:spTree>
    <p:extLst>
      <p:ext uri="{BB962C8B-B14F-4D97-AF65-F5344CB8AC3E}">
        <p14:creationId xmlns:p14="http://schemas.microsoft.com/office/powerpoint/2010/main" val="3257289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3D44C-04FE-B80B-B5F4-265089C30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1DAE7-6795-172C-DE51-A831C6D56C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B7279-4782-7ADE-59FC-A427DF309E89}"/>
              </a:ext>
            </a:extLst>
          </p:cNvPr>
          <p:cNvSpPr>
            <a:spLocks noGrp="1"/>
          </p:cNvSpPr>
          <p:nvPr>
            <p:ph type="body" idx="1"/>
          </p:nvPr>
        </p:nvSpPr>
        <p:spPr/>
        <p:txBody>
          <a:bodyPr/>
          <a:lstStyle/>
          <a:p>
            <a:r>
              <a:rPr lang="en-US" b="0" dirty="0"/>
              <a:t>Bandwidth: capacity </a:t>
            </a:r>
          </a:p>
          <a:p>
            <a:endParaRPr lang="en-US" b="0" dirty="0"/>
          </a:p>
          <a:p>
            <a:r>
              <a:rPr lang="en-US" b="0" dirty="0"/>
              <a:t>Latency: delay </a:t>
            </a:r>
          </a:p>
          <a:p>
            <a:endParaRPr lang="en-US" b="0" dirty="0"/>
          </a:p>
          <a:p>
            <a:r>
              <a:rPr lang="en-US" b="0" dirty="0"/>
              <a:t>Loss: dropped packets </a:t>
            </a:r>
          </a:p>
          <a:p>
            <a:endParaRPr lang="en-US" b="0" dirty="0"/>
          </a:p>
          <a:p>
            <a:r>
              <a:rPr lang="en-US" b="0" dirty="0"/>
              <a:t>Jitter: variation in delay </a:t>
            </a:r>
          </a:p>
        </p:txBody>
      </p:sp>
      <p:sp>
        <p:nvSpPr>
          <p:cNvPr id="4" name="Slide Number Placeholder 3">
            <a:extLst>
              <a:ext uri="{FF2B5EF4-FFF2-40B4-BE49-F238E27FC236}">
                <a16:creationId xmlns:a16="http://schemas.microsoft.com/office/drawing/2014/main" id="{DA98AE56-3EA8-B42A-0D12-173B84CEBE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24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032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E7352-2375-1F4F-612D-6AA606056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604AFD-D211-C550-AF69-1C7C5485F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AA452-45AE-3AC1-0542-C238EC5FC35C}"/>
              </a:ext>
            </a:extLst>
          </p:cNvPr>
          <p:cNvSpPr>
            <a:spLocks noGrp="1"/>
          </p:cNvSpPr>
          <p:nvPr>
            <p:ph type="body" idx="1"/>
          </p:nvPr>
        </p:nvSpPr>
        <p:spPr/>
        <p:txBody>
          <a:bodyPr/>
          <a:lstStyle/>
          <a:p>
            <a:r>
              <a:rPr lang="en-US" b="0" dirty="0"/>
              <a:t>Bandwidth: capacity </a:t>
            </a:r>
          </a:p>
          <a:p>
            <a:endParaRPr lang="en-US" b="0" dirty="0"/>
          </a:p>
          <a:p>
            <a:r>
              <a:rPr lang="en-US" b="0" dirty="0"/>
              <a:t>Latency: delay </a:t>
            </a:r>
          </a:p>
          <a:p>
            <a:endParaRPr lang="en-US" b="0" dirty="0"/>
          </a:p>
          <a:p>
            <a:r>
              <a:rPr lang="en-US" b="0" dirty="0"/>
              <a:t>Loss: dropped packets </a:t>
            </a:r>
          </a:p>
          <a:p>
            <a:endParaRPr lang="en-US" b="0" dirty="0"/>
          </a:p>
          <a:p>
            <a:r>
              <a:rPr lang="en-US" b="0" dirty="0"/>
              <a:t>Jitter: variation in delay </a:t>
            </a:r>
          </a:p>
        </p:txBody>
      </p:sp>
      <p:sp>
        <p:nvSpPr>
          <p:cNvPr id="4" name="Slide Number Placeholder 3">
            <a:extLst>
              <a:ext uri="{FF2B5EF4-FFF2-40B4-BE49-F238E27FC236}">
                <a16:creationId xmlns:a16="http://schemas.microsoft.com/office/drawing/2014/main" id="{7962C917-06AB-6D08-046A-6624443926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786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what's interesting: these objects don't all have to live on the same server. Notice how we have the main MSOE webpage, but that second image at the bottom? It's actually stored on Amazon's servers, which is completely different from where the main HTML page lives. This distributed approach is fundamental to how the modern web works:</a:t>
            </a:r>
          </a:p>
          <a:p>
            <a:endParaRPr lang="en-US" dirty="0"/>
          </a:p>
          <a:p>
            <a:pPr marL="228600" indent="-228600">
              <a:buAutoNum type="arabicPeriod"/>
            </a:pPr>
            <a:r>
              <a:rPr lang="en-US" dirty="0"/>
              <a:t>The web page starts with what we call </a:t>
            </a:r>
            <a:r>
              <a:rPr lang="en-US" b="1" dirty="0"/>
              <a:t>a base HTML file</a:t>
            </a:r>
            <a:r>
              <a:rPr lang="en-US" dirty="0"/>
              <a:t>. Think of this as the skeleton or framework of the page. This HTML file contains references to all the other objects that need to be displayed: the images, stylesheets, scripts, and so on. Client sends HTTP request to the base server for the main HTML file.</a:t>
            </a:r>
          </a:p>
          <a:p>
            <a:pPr marL="228600" indent="-228600">
              <a:buAutoNum type="arabicPeriod"/>
            </a:pPr>
            <a:endParaRPr lang="en-US" dirty="0"/>
          </a:p>
          <a:p>
            <a:pPr marL="228600" indent="-228600">
              <a:buAutoNum type="arabicPeriod"/>
            </a:pPr>
            <a:r>
              <a:rPr lang="en-US" dirty="0"/>
              <a:t>Server responds with the base HTML file, which references to other objects (images, videos, etc.)</a:t>
            </a:r>
          </a:p>
          <a:p>
            <a:pPr marL="228600" indent="-228600">
              <a:buAutoNum type="arabicPeriod"/>
            </a:pPr>
            <a:endParaRPr lang="en-US" dirty="0"/>
          </a:p>
          <a:p>
            <a:pPr marL="228600" indent="-228600">
              <a:buAutoNum type="arabicPeriod"/>
            </a:pPr>
            <a:r>
              <a:rPr lang="en-US" dirty="0"/>
              <a:t>Client's browser parses the HTML and discovers references to other objects. Each of these referenced objects has its own unique address called a URL. Let's break down that URL at the bottom: "www.msoe.edu/</a:t>
            </a:r>
            <a:r>
              <a:rPr lang="en-US" dirty="0" err="1"/>
              <a:t>computerScience</a:t>
            </a:r>
            <a:r>
              <a:rPr lang="en-US" dirty="0"/>
              <a:t>/rosie.jpg". We have the hostname - "www.msoe.edu" - which tells us which server to contact. Then we have the path name - "/</a:t>
            </a:r>
            <a:r>
              <a:rPr lang="en-US" dirty="0" err="1"/>
              <a:t>computerScience</a:t>
            </a:r>
            <a:r>
              <a:rPr lang="en-US" dirty="0"/>
              <a:t>/rosie.jpg" - which tells that server exactly which resource we want.</a:t>
            </a:r>
          </a:p>
          <a:p>
            <a:pPr marL="228600" indent="-228600">
              <a:buAutoNum type="arabicPeriod"/>
            </a:pPr>
            <a:endParaRPr lang="en-US" dirty="0"/>
          </a:p>
          <a:p>
            <a:pPr marL="228600" indent="-228600">
              <a:buAutoNum type="arabicPeriod"/>
            </a:pPr>
            <a:r>
              <a:rPr lang="en-US" dirty="0"/>
              <a:t>Client initiates separate HTTP requests for each referenced object. This architecture connects directly back to our client-server model. Your browser acts as the client, making requests to various web servers to fetch all these different objects. Each request uses our socket interface that we just discussed, typically connecting to port 80 for HTTP or port 443 for HTTPS.</a:t>
            </a:r>
          </a:p>
          <a:p>
            <a:pPr marL="228600" indent="-228600">
              <a:buAutoNum type="arabicPeriod"/>
            </a:pPr>
            <a:endParaRPr lang="en-US" dirty="0"/>
          </a:p>
          <a:p>
            <a:pPr marL="228600" indent="-228600">
              <a:buAutoNum type="arabicPeriod"/>
            </a:pPr>
            <a:r>
              <a:rPr lang="en-US" dirty="0"/>
              <a:t>So when you load a single web page, your browser might actually be making dozens of separate HTTP requests to potentially multiple different servers to gather all the pieces needed to display that page. This is where HTTP comes in: it's the protocol that governs how these requests and responses are formatted and exchanged.</a:t>
            </a:r>
          </a:p>
        </p:txBody>
      </p:sp>
      <p:sp>
        <p:nvSpPr>
          <p:cNvPr id="4" name="Slide Number Placeholder 3"/>
          <p:cNvSpPr>
            <a:spLocks noGrp="1"/>
          </p:cNvSpPr>
          <p:nvPr>
            <p:ph type="sldNum" sz="quarter" idx="5"/>
          </p:nvPr>
        </p:nvSpPr>
        <p:spPr/>
        <p:txBody>
          <a:bodyPr/>
          <a:lstStyle/>
          <a:p>
            <a:fld id="{9F8653DF-2BCD-4AFB-BA3D-A1C73D2DCB05}" type="slidenum">
              <a:rPr lang="en-US" smtClean="0"/>
              <a:t>15</a:t>
            </a:fld>
            <a:endParaRPr lang="en-US"/>
          </a:p>
        </p:txBody>
      </p:sp>
    </p:spTree>
    <p:extLst>
      <p:ext uri="{BB962C8B-B14F-4D97-AF65-F5344CB8AC3E}">
        <p14:creationId xmlns:p14="http://schemas.microsoft.com/office/powerpoint/2010/main" val="3848703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type "www.msoe.edu": a complete Web request process</a:t>
            </a:r>
          </a:p>
          <a:p>
            <a:endParaRPr lang="en-US" dirty="0"/>
          </a:p>
          <a:p>
            <a:r>
              <a:rPr lang="en-US" dirty="0"/>
              <a:t>Step 1: DNS Resolution</a:t>
            </a:r>
          </a:p>
          <a:p>
            <a:r>
              <a:rPr lang="en-US" dirty="0"/>
              <a:t>Browser asks DNS: "What's the IP address for www.msoe.edu?"</a:t>
            </a:r>
          </a:p>
          <a:p>
            <a:r>
              <a:rPr lang="en-US" dirty="0"/>
              <a:t>DNS responds: "It's 65.254.248.7"</a:t>
            </a:r>
          </a:p>
          <a:p>
            <a:endParaRPr lang="en-US" dirty="0"/>
          </a:p>
          <a:p>
            <a:r>
              <a:rPr lang="en-US" dirty="0"/>
              <a:t>Step 2: TCP Connection</a:t>
            </a:r>
          </a:p>
          <a:p>
            <a:r>
              <a:rPr lang="en-US" dirty="0"/>
              <a:t>Browser establishes TCP connection to 65.254.248.7 on port 80 (HTTP) or 443 (HTTPS)</a:t>
            </a:r>
          </a:p>
          <a:p>
            <a:endParaRPr lang="en-US" dirty="0"/>
          </a:p>
          <a:p>
            <a:r>
              <a:rPr lang="en-US" dirty="0"/>
              <a:t>Step 3: Browser Automatically Constructs HTTP GET Request</a:t>
            </a:r>
          </a:p>
          <a:p>
            <a:r>
              <a:rPr lang="en-US" dirty="0"/>
              <a:t>The browser contains a built-in </a:t>
            </a:r>
            <a:r>
              <a:rPr lang="en-US" b="0" dirty="0"/>
              <a:t>HTTP client implementation. </a:t>
            </a:r>
            <a:r>
              <a:rPr lang="en-US" dirty="0"/>
              <a:t>(like a programming library). Think of it as having this code inside:</a:t>
            </a:r>
          </a:p>
          <a:p>
            <a:endParaRPr lang="en-US" dirty="0"/>
          </a:p>
          <a:p>
            <a:r>
              <a:rPr lang="en-US" dirty="0"/>
              <a:t># Simplified browser logic</a:t>
            </a:r>
          </a:p>
          <a:p>
            <a:r>
              <a:rPr lang="en-US" dirty="0"/>
              <a:t>def </a:t>
            </a:r>
            <a:r>
              <a:rPr lang="en-US" dirty="0" err="1"/>
              <a:t>handle_url_request</a:t>
            </a:r>
            <a:r>
              <a:rPr lang="en-US" dirty="0"/>
              <a:t>(</a:t>
            </a:r>
            <a:r>
              <a:rPr lang="en-US" dirty="0" err="1"/>
              <a:t>url</a:t>
            </a:r>
            <a:r>
              <a:rPr lang="en-US" dirty="0"/>
              <a:t>):</a:t>
            </a:r>
          </a:p>
          <a:p>
            <a:r>
              <a:rPr lang="en-US" dirty="0"/>
              <a:t>    host, path = </a:t>
            </a:r>
            <a:r>
              <a:rPr lang="en-US" dirty="0" err="1"/>
              <a:t>parse_url</a:t>
            </a:r>
            <a:r>
              <a:rPr lang="en-US" dirty="0"/>
              <a:t>(</a:t>
            </a:r>
            <a:r>
              <a:rPr lang="en-US" dirty="0" err="1"/>
              <a:t>url</a:t>
            </a:r>
            <a:r>
              <a:rPr lang="en-US" dirty="0"/>
              <a:t>)  # "www.msoe.edu", "/"</a:t>
            </a:r>
          </a:p>
          <a:p>
            <a:r>
              <a:rPr lang="en-US" dirty="0"/>
              <a:t>    socket = </a:t>
            </a:r>
            <a:r>
              <a:rPr lang="en-US" dirty="0" err="1"/>
              <a:t>connect_to_server</a:t>
            </a:r>
            <a:r>
              <a:rPr lang="en-US" dirty="0"/>
              <a:t>(host, 80)</a:t>
            </a:r>
          </a:p>
          <a:p>
            <a:r>
              <a:rPr lang="en-US" dirty="0"/>
              <a:t>    </a:t>
            </a:r>
          </a:p>
          <a:p>
            <a:r>
              <a:rPr lang="en-US" dirty="0"/>
              <a:t>    # Automatically construct GET request</a:t>
            </a:r>
          </a:p>
          <a:p>
            <a:r>
              <a:rPr lang="en-US" dirty="0"/>
              <a:t>    request = </a:t>
            </a:r>
            <a:r>
              <a:rPr lang="en-US" dirty="0" err="1"/>
              <a:t>f"GET</a:t>
            </a:r>
            <a:r>
              <a:rPr lang="en-US" dirty="0"/>
              <a:t> {path} HTTP/1.1\r\n"</a:t>
            </a:r>
          </a:p>
          <a:p>
            <a:r>
              <a:rPr lang="en-US" dirty="0"/>
              <a:t>    request += </a:t>
            </a:r>
            <a:r>
              <a:rPr lang="en-US" dirty="0" err="1"/>
              <a:t>f"Host</a:t>
            </a:r>
            <a:r>
              <a:rPr lang="en-US" dirty="0"/>
              <a:t>: {host}\r\n"</a:t>
            </a:r>
          </a:p>
          <a:p>
            <a:r>
              <a:rPr lang="en-US" dirty="0"/>
              <a:t>    request += "User-Agent: Chrome/118.0\r\n"</a:t>
            </a:r>
          </a:p>
          <a:p>
            <a:r>
              <a:rPr lang="en-US" dirty="0"/>
              <a:t>    request += "\r\n"  # End headers</a:t>
            </a:r>
          </a:p>
          <a:p>
            <a:r>
              <a:rPr lang="en-US" dirty="0"/>
              <a:t>    </a:t>
            </a:r>
          </a:p>
          <a:p>
            <a:r>
              <a:rPr lang="en-US" dirty="0"/>
              <a:t>    </a:t>
            </a:r>
            <a:r>
              <a:rPr lang="en-US" dirty="0" err="1"/>
              <a:t>socket.send</a:t>
            </a:r>
            <a:r>
              <a:rPr lang="en-US" dirty="0"/>
              <a:t>(request)</a:t>
            </a:r>
          </a:p>
          <a:p>
            <a:endParaRPr lang="en-US" dirty="0"/>
          </a:p>
          <a:p>
            <a:r>
              <a:rPr lang="en-US" dirty="0"/>
              <a:t>The browser automatically creates HTTP request as follows:</a:t>
            </a:r>
          </a:p>
          <a:p>
            <a:endParaRPr lang="en-US" dirty="0"/>
          </a:p>
          <a:p>
            <a:r>
              <a:rPr lang="en-US" dirty="0"/>
              <a:t>```</a:t>
            </a:r>
          </a:p>
          <a:p>
            <a:r>
              <a:rPr lang="en-US" dirty="0"/>
              <a:t>GET / HTTP/1.1</a:t>
            </a:r>
          </a:p>
          <a:p>
            <a:r>
              <a:rPr lang="en-US" dirty="0"/>
              <a:t>Host: www.msoe.edu</a:t>
            </a:r>
          </a:p>
          <a:p>
            <a:r>
              <a:rPr lang="en-US" dirty="0"/>
              <a:t>User-Agent: Mozilla/5.0...</a:t>
            </a:r>
          </a:p>
          <a:p>
            <a:r>
              <a:rPr lang="en-US" dirty="0"/>
              <a:t>Accept: text/</a:t>
            </a:r>
            <a:r>
              <a:rPr lang="en-US" dirty="0" err="1"/>
              <a:t>html,application</a:t>
            </a:r>
            <a:r>
              <a:rPr lang="en-US" dirty="0"/>
              <a:t>/</a:t>
            </a:r>
            <a:r>
              <a:rPr lang="en-US" dirty="0" err="1"/>
              <a:t>xhtml+xml</a:t>
            </a:r>
            <a:r>
              <a:rPr lang="en-US" dirty="0"/>
              <a:t>...</a:t>
            </a:r>
          </a:p>
          <a:p>
            <a:r>
              <a:rPr lang="en-US" dirty="0"/>
              <a:t>```</a:t>
            </a:r>
          </a:p>
          <a:p>
            <a:endParaRPr lang="en-US" dirty="0"/>
          </a:p>
          <a:p>
            <a:r>
              <a:rPr lang="en-US" dirty="0"/>
              <a:t>You never manually write this: the browser does it for you when you hit Enter!</a:t>
            </a:r>
          </a:p>
          <a:p>
            <a:endParaRPr lang="en-US" dirty="0"/>
          </a:p>
          <a:p>
            <a:r>
              <a:rPr lang="en-US" dirty="0"/>
              <a:t>Step 4: Server Processes Request</a:t>
            </a:r>
          </a:p>
          <a:p>
            <a:r>
              <a:rPr lang="en-US" dirty="0"/>
              <a:t>MSOE's web server receives the GET request, finds the homepage file (like index.html), and prepares the response.</a:t>
            </a:r>
          </a:p>
          <a:p>
            <a:endParaRPr lang="en-US" dirty="0"/>
          </a:p>
          <a:p>
            <a:r>
              <a:rPr lang="en-US" dirty="0"/>
              <a:t>Step 5: HTTP Response with Webpage</a:t>
            </a:r>
          </a:p>
          <a:p>
            <a:r>
              <a:rPr lang="en-US" dirty="0"/>
              <a:t>Server sends back:</a:t>
            </a:r>
          </a:p>
          <a:p>
            <a:r>
              <a:rPr lang="en-US" dirty="0"/>
              <a:t>```</a:t>
            </a:r>
          </a:p>
          <a:p>
            <a:r>
              <a:rPr lang="en-US" dirty="0"/>
              <a:t>HTTP/1.1 200 OK</a:t>
            </a:r>
          </a:p>
          <a:p>
            <a:r>
              <a:rPr lang="en-US" dirty="0"/>
              <a:t>Content-Type: text/html</a:t>
            </a:r>
          </a:p>
          <a:p>
            <a:r>
              <a:rPr lang="en-US" dirty="0"/>
              <a:t>Content-Length: 2048</a:t>
            </a:r>
          </a:p>
          <a:p>
            <a:endParaRPr lang="en-US" dirty="0"/>
          </a:p>
          <a:p>
            <a:r>
              <a:rPr lang="en-US" dirty="0"/>
              <a:t>&lt;html&gt;&lt;head&gt;&lt;title&gt;MSOE&lt;/title&gt;&lt;/head&gt;</a:t>
            </a:r>
          </a:p>
          <a:p>
            <a:r>
              <a:rPr lang="en-US" dirty="0"/>
              <a:t>&lt;body&gt;Welcome to MSOE...&lt;/body&gt;&lt;/html&gt;</a:t>
            </a:r>
          </a:p>
          <a:p>
            <a:r>
              <a:rPr lang="en-US" dirty="0"/>
              <a:t>```</a:t>
            </a:r>
          </a:p>
          <a:p>
            <a:endParaRPr lang="en-US" dirty="0"/>
          </a:p>
          <a:p>
            <a:r>
              <a:rPr lang="en-US" dirty="0"/>
              <a:t>Step 6: Browser Renders</a:t>
            </a:r>
          </a:p>
          <a:p>
            <a:r>
              <a:rPr lang="en-US" dirty="0"/>
              <a:t>Browser receives the HTML content and displays the webpage.</a:t>
            </a:r>
          </a:p>
          <a:p>
            <a:endParaRPr lang="en-US" dirty="0"/>
          </a:p>
          <a:p>
            <a:r>
              <a:rPr lang="en-US" dirty="0"/>
              <a:t>Key Insight: The browser is your “HTTP client”. It automatically handles constructing GET requests, parsing responses, and rendering HTML. You just type the URL and press Enter!</a:t>
            </a:r>
          </a:p>
        </p:txBody>
      </p:sp>
      <p:sp>
        <p:nvSpPr>
          <p:cNvPr id="4" name="Slide Number Placeholder 3"/>
          <p:cNvSpPr>
            <a:spLocks noGrp="1"/>
          </p:cNvSpPr>
          <p:nvPr>
            <p:ph type="sldNum" sz="quarter" idx="5"/>
          </p:nvPr>
        </p:nvSpPr>
        <p:spPr/>
        <p:txBody>
          <a:bodyPr/>
          <a:lstStyle/>
          <a:p>
            <a:fld id="{9F8653DF-2BCD-4AFB-BA3D-A1C73D2DCB05}" type="slidenum">
              <a:rPr lang="en-US" smtClean="0"/>
              <a:t>18</a:t>
            </a:fld>
            <a:endParaRPr lang="en-US"/>
          </a:p>
        </p:txBody>
      </p:sp>
    </p:spTree>
    <p:extLst>
      <p:ext uri="{BB962C8B-B14F-4D97-AF65-F5344CB8AC3E}">
        <p14:creationId xmlns:p14="http://schemas.microsoft.com/office/powerpoint/2010/main" val="421487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 1.1 Persistent Connections</a:t>
            </a:r>
            <a:endParaRPr lang="en-US" dirty="0"/>
          </a:p>
          <a:p>
            <a:r>
              <a:rPr lang="en-US" b="1" dirty="0"/>
              <a:t>HTTP 1.0 (Old Way):</a:t>
            </a:r>
            <a:r>
              <a:rPr lang="en-US" dirty="0"/>
              <a:t> Sarah visits a news website. Her browser needs the HTML page, a logo image, and a CSS file. It makes three separate connections:</a:t>
            </a:r>
          </a:p>
          <a:p>
            <a:r>
              <a:rPr lang="en-US" dirty="0"/>
              <a:t>Connect (assume it takes 100ms)→ Get HTML → Disconnect</a:t>
            </a:r>
          </a:p>
          <a:p>
            <a:r>
              <a:rPr lang="en-US" dirty="0"/>
              <a:t>Connect → Get logo → Disconnect</a:t>
            </a:r>
          </a:p>
          <a:p>
            <a:r>
              <a:rPr lang="en-US" dirty="0"/>
              <a:t>Connect → Get CSS → Disconnect</a:t>
            </a:r>
          </a:p>
          <a:p>
            <a:r>
              <a:rPr lang="en-US" b="1" dirty="0"/>
              <a:t>HTTP 1.1 (New Way):</a:t>
            </a:r>
            <a:r>
              <a:rPr lang="en-US" dirty="0"/>
              <a:t> HTTP 1.1 introduced </a:t>
            </a:r>
            <a:r>
              <a:rPr lang="en-US" b="1" dirty="0"/>
              <a:t>persistent connections</a:t>
            </a:r>
            <a:r>
              <a:rPr lang="en-US" dirty="0"/>
              <a:t>. Now Sarah's browser:</a:t>
            </a:r>
          </a:p>
          <a:p>
            <a:r>
              <a:rPr lang="en-US" dirty="0"/>
              <a:t>Connects once → Gets HTML → Gets logo → Gets CSS → Disconnects</a:t>
            </a:r>
          </a:p>
          <a:p>
            <a:r>
              <a:rPr lang="en-US" b="1" dirty="0"/>
              <a:t>The Advantage:</a:t>
            </a:r>
            <a:r>
              <a:rPr lang="en-US" dirty="0"/>
              <a:t> Instead of 3 connection setups, only 1 is needed. The website loads faster because there's no wasted time repeatedly connecting and disconnecting.</a:t>
            </a:r>
          </a:p>
          <a:p>
            <a:r>
              <a:rPr lang="en-US" b="1" dirty="0"/>
              <a:t>Result: </a:t>
            </a:r>
            <a:r>
              <a:rPr lang="en-US" b="0" dirty="0"/>
              <a:t>Sarah's page load time decreased by 0.2 seconds</a:t>
            </a:r>
          </a:p>
        </p:txBody>
      </p:sp>
      <p:sp>
        <p:nvSpPr>
          <p:cNvPr id="4" name="Slide Number Placeholder 3"/>
          <p:cNvSpPr>
            <a:spLocks noGrp="1"/>
          </p:cNvSpPr>
          <p:nvPr>
            <p:ph type="sldNum" sz="quarter" idx="5"/>
          </p:nvPr>
        </p:nvSpPr>
        <p:spPr/>
        <p:txBody>
          <a:bodyPr/>
          <a:lstStyle/>
          <a:p>
            <a:fld id="{9F8653DF-2BCD-4AFB-BA3D-A1C73D2DCB05}" type="slidenum">
              <a:rPr lang="en-US" smtClean="0"/>
              <a:t>20</a:t>
            </a:fld>
            <a:endParaRPr lang="en-US"/>
          </a:p>
        </p:txBody>
      </p:sp>
    </p:spTree>
    <p:extLst>
      <p:ext uri="{BB962C8B-B14F-4D97-AF65-F5344CB8AC3E}">
        <p14:creationId xmlns:p14="http://schemas.microsoft.com/office/powerpoint/2010/main" val="435451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231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248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653DF-2BCD-4AFB-BA3D-A1C73D2DCB05}" type="slidenum">
              <a:rPr lang="en-US" smtClean="0"/>
              <a:t>25</a:t>
            </a:fld>
            <a:endParaRPr lang="en-US"/>
          </a:p>
        </p:txBody>
      </p:sp>
    </p:spTree>
    <p:extLst>
      <p:ext uri="{BB962C8B-B14F-4D97-AF65-F5344CB8AC3E}">
        <p14:creationId xmlns:p14="http://schemas.microsoft.com/office/powerpoint/2010/main" val="3763200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548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5911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502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RTT: round-trip time</a:t>
            </a:r>
          </a:p>
          <a:p>
            <a:r>
              <a:rPr lang="en-US" dirty="0"/>
              <a:t>Access link utilization: 0.97 = 1.5 Mbps / 1.54 Mbps</a:t>
            </a:r>
          </a:p>
          <a:p>
            <a:r>
              <a:rPr lang="en-US" dirty="0"/>
              <a:t>LAN utilization: 0.0015 = 1.5 Mbps / 1 Gbps (1000 Mbps)</a:t>
            </a:r>
          </a:p>
          <a:p>
            <a:r>
              <a:rPr lang="en-US" dirty="0"/>
              <a:t>End-to-end delay: 2 seconds (RTT) + </a:t>
            </a:r>
            <a:br>
              <a:rPr lang="en-US" dirty="0"/>
            </a:br>
            <a:r>
              <a:rPr lang="en-US" dirty="0"/>
              <a:t>Why minutes: 1. recall transmission delay (</a:t>
            </a:r>
            <a:r>
              <a:rPr lang="en-US" dirty="0" err="1"/>
              <a:t>sizeOfObj</a:t>
            </a:r>
            <a:r>
              <a:rPr lang="en-US" dirty="0"/>
              <a:t> / </a:t>
            </a:r>
            <a:r>
              <a:rPr lang="en-US" dirty="0" err="1"/>
              <a:t>accessLinkRate</a:t>
            </a:r>
            <a:r>
              <a:rPr lang="en-US" dirty="0"/>
              <a:t>) from Week 2 Lecture 1; 2. queueing delay (mainly depends on the link utilization): data packets are waiting at server-side router</a:t>
            </a:r>
            <a:br>
              <a:rPr lang="en-US" dirty="0"/>
            </a:br>
            <a:endParaRPr lang="en-US" dirty="0"/>
          </a:p>
          <a:p>
            <a:r>
              <a:rPr lang="en-US" dirty="0"/>
              <a:t>Too much data for the access link!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543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09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cache to store frequently accessed data locally, reducing the need to fetch it repeatedly from a remote server. The most significant benefit of caching is </a:t>
            </a:r>
            <a:r>
              <a:rPr lang="en-US" b="1" dirty="0"/>
              <a:t>reduced latency</a:t>
            </a:r>
            <a:r>
              <a:rPr lang="en-US" dirty="0"/>
              <a:t>, leading to faster response times and improved performance.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164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Stateful Protocol (shown on the right diagram):</a:t>
            </a:r>
          </a:p>
          <a:p>
            <a:pPr marL="228600" indent="-228600">
              <a:buAutoNum type="arabicPeriod"/>
            </a:pPr>
            <a:r>
              <a:rPr lang="en-US" dirty="0"/>
              <a:t>Server remembers information about the client across multiple interactions</a:t>
            </a:r>
          </a:p>
          <a:p>
            <a:pPr marL="228600" indent="-228600">
              <a:buAutoNum type="arabicPeriod"/>
            </a:pPr>
            <a:r>
              <a:rPr lang="en-US" dirty="0"/>
              <a:t>Example: When you call customer service, the representative remembers your account details throughout the call</a:t>
            </a:r>
          </a:p>
          <a:p>
            <a:pPr marL="228600" indent="-228600">
              <a:buAutoNum type="arabicPeriod"/>
            </a:pPr>
            <a:endParaRPr lang="en-US" dirty="0"/>
          </a:p>
          <a:p>
            <a:r>
              <a:rPr lang="en-US" b="1" dirty="0"/>
              <a:t>Stateless Protocol</a:t>
            </a:r>
            <a:r>
              <a:rPr lang="en-US" dirty="0"/>
              <a:t> (HTTP):</a:t>
            </a:r>
          </a:p>
          <a:p>
            <a:pPr marL="228600" indent="-228600">
              <a:buAutoNum type="arabicPeriod"/>
            </a:pPr>
            <a:r>
              <a:rPr lang="en-US" dirty="0"/>
              <a:t>Each request is completely independent</a:t>
            </a:r>
          </a:p>
          <a:p>
            <a:pPr marL="228600" indent="-228600">
              <a:buAutoNum type="arabicPeriod"/>
            </a:pPr>
            <a:r>
              <a:rPr lang="en-US" dirty="0"/>
              <a:t>Server treats every request as if it's the first time seeing this client</a:t>
            </a:r>
          </a:p>
          <a:p>
            <a:pPr marL="228600" indent="-228600">
              <a:buAutoNum type="arabicPeriod"/>
            </a:pPr>
            <a:endParaRPr lang="en-US" dirty="0"/>
          </a:p>
          <a:p>
            <a:pPr marL="0" indent="0">
              <a:buNone/>
            </a:pPr>
            <a:r>
              <a:rPr lang="en-US" dirty="0"/>
              <a:t>Looking at the stateful protocol diagram, if the network connection or client crashes at time t’:</a:t>
            </a:r>
          </a:p>
          <a:p>
            <a:pPr marL="228600" indent="-228600">
              <a:buAutoNum type="arabicPeriod"/>
            </a:pPr>
            <a:r>
              <a:rPr lang="en-US" dirty="0"/>
              <a:t>In the stateful system: The server has locked data record X </a:t>
            </a:r>
          </a:p>
          <a:p>
            <a:pPr marL="228600" indent="-228600">
              <a:buAutoNum type="arabicPeriod"/>
            </a:pPr>
            <a:r>
              <a:rPr lang="en-US" dirty="0"/>
              <a:t>Partial updates may have occurred</a:t>
            </a:r>
          </a:p>
          <a:p>
            <a:pPr marL="228600" indent="-228600">
              <a:buAutoNum type="arabicPeriod"/>
            </a:pPr>
            <a:r>
              <a:rPr lang="en-US" dirty="0"/>
              <a:t>The server is waiting for the next step in the transaction</a:t>
            </a:r>
          </a:p>
          <a:p>
            <a:pPr marL="228600" indent="-228600">
              <a:buAutoNum type="arabicPeriod"/>
            </a:pPr>
            <a:r>
              <a:rPr lang="en-US" dirty="0"/>
              <a:t>Problem: Server doesn't know the client crashed</a:t>
            </a:r>
          </a:p>
          <a:p>
            <a:pPr marL="228600" indent="-228600">
              <a:buAutoNum type="arabicPeriod"/>
            </a:pPr>
            <a:r>
              <a:rPr lang="en-US" dirty="0"/>
              <a:t>Data remains locked indefinitely (deadlock). Other clients can't access the locked resource</a:t>
            </a:r>
          </a:p>
          <a:p>
            <a:pPr marL="228600" indent="-228600">
              <a:buAutoNum type="arabicPeriod"/>
            </a:pPr>
            <a:endParaRPr lang="en-US" dirty="0"/>
          </a:p>
          <a:p>
            <a:r>
              <a:rPr lang="en-US" b="1" dirty="0"/>
              <a:t>In HTTP's stateless approach </a:t>
            </a:r>
            <a:r>
              <a:rPr lang="en-US" b="0" dirty="0"/>
              <a:t>(if the network connection or client crashes at time t'):</a:t>
            </a:r>
          </a:p>
          <a:p>
            <a:pPr marL="228600" indent="-228600">
              <a:buAutoNum type="arabicPeriod"/>
            </a:pPr>
            <a:r>
              <a:rPr lang="en-US" dirty="0"/>
              <a:t>No problem! Each request is independent </a:t>
            </a:r>
          </a:p>
          <a:p>
            <a:pPr marL="228600" indent="-228600">
              <a:buAutoNum type="arabicPeriod"/>
            </a:pPr>
            <a:r>
              <a:rPr lang="en-US" dirty="0"/>
              <a:t>No locks are held between requests </a:t>
            </a:r>
          </a:p>
          <a:p>
            <a:pPr marL="228600" indent="-228600">
              <a:buAutoNum type="arabicPeriod"/>
            </a:pPr>
            <a:r>
              <a:rPr lang="en-US" dirty="0"/>
              <a:t>Server immediately frees all resources after sending response</a:t>
            </a: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649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Susan‘s Quick Amazon Story:</a:t>
            </a:r>
            <a:r>
              <a:rPr lang="zh-CN" altLang="en-US" dirty="0"/>
              <a:t> </a:t>
            </a:r>
            <a:endParaRPr lang="en-US" dirty="0"/>
          </a:p>
          <a:p>
            <a:endParaRPr lang="en-US" dirty="0"/>
          </a:p>
          <a:p>
            <a:r>
              <a:rPr lang="en-US" dirty="0"/>
              <a:t>Susan visits Amazon and looks at a wireless mouse. She doesn't buy it yet, just browses. Then she searches for and visits a laptop cooling pad page.</a:t>
            </a:r>
          </a:p>
          <a:p>
            <a:endParaRPr lang="en-US" dirty="0"/>
          </a:p>
          <a:p>
            <a:r>
              <a:rPr lang="en-US" dirty="0"/>
              <a:t>On the cooling pad page, Amazon shows a message: "Customers who bought this item also bought the wireless mouse you viewed earlier. Add both to cart together?"</a:t>
            </a:r>
          </a:p>
          <a:p>
            <a:endParaRPr lang="en-US" dirty="0"/>
          </a:p>
          <a:p>
            <a:r>
              <a:rPr lang="en-US" dirty="0"/>
              <a:t>How cookies made this possible:</a:t>
            </a:r>
          </a:p>
          <a:p>
            <a:r>
              <a:rPr lang="en-US" dirty="0"/>
              <a:t>1. When Susan viewed the mouse, Amazon's cookie recorded "Susan looked at wireless mouse"</a:t>
            </a:r>
          </a:p>
          <a:p>
            <a:r>
              <a:rPr lang="en-US" dirty="0"/>
              <a:t>2. When she moved to the cooling pad page, the cookie told Amazon "this is the same Susan who just viewed the mouse"</a:t>
            </a:r>
          </a:p>
          <a:p>
            <a:r>
              <a:rPr lang="en-US" dirty="0"/>
              <a:t>3. Amazon connected the dots: "She's shopping for computer accessories - let's suggest buying both!"</a:t>
            </a:r>
          </a:p>
          <a:p>
            <a:endParaRPr lang="en-US" dirty="0"/>
          </a:p>
          <a:p>
            <a:r>
              <a:rPr lang="en-US" dirty="0"/>
              <a:t>Without cookies: </a:t>
            </a:r>
          </a:p>
          <a:p>
            <a:r>
              <a:rPr lang="en-US" dirty="0"/>
              <a:t>Amazon would treat each page visit as a completely separate person. No helpful suggestions, no memory of what she'd just been looking at.</a:t>
            </a:r>
          </a:p>
          <a:p>
            <a:endParaRPr lang="en-US" dirty="0"/>
          </a:p>
          <a:p>
            <a:r>
              <a:rPr lang="en-US" dirty="0"/>
              <a:t>The advantage: </a:t>
            </a:r>
          </a:p>
          <a:p>
            <a:r>
              <a:rPr lang="en-US" dirty="0"/>
              <a:t>Susan gets personalized, relevant suggestions that actually help her shopping, instead of random recommendations that waste her 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90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Susan‘s Quick Amazon Story:</a:t>
            </a:r>
            <a:r>
              <a:rPr lang="zh-CN" altLang="en-US" dirty="0"/>
              <a:t> </a:t>
            </a:r>
            <a:endParaRPr lang="en-US" dirty="0"/>
          </a:p>
          <a:p>
            <a:endParaRPr lang="en-US" dirty="0"/>
          </a:p>
          <a:p>
            <a:r>
              <a:rPr lang="en-US" dirty="0"/>
              <a:t>Susan visits Amazon and looks at a wireless mouse. She doesn't buy it yet, just browses. Then she searches for and visits a laptop cooling pad page.</a:t>
            </a:r>
          </a:p>
          <a:p>
            <a:endParaRPr lang="en-US" dirty="0"/>
          </a:p>
          <a:p>
            <a:r>
              <a:rPr lang="en-US" dirty="0"/>
              <a:t>On the cooling pad page, Amazon shows a message: "Customers who bought this item also bought the wireless mouse you viewed earlier. Add both to cart together?"</a:t>
            </a:r>
          </a:p>
          <a:p>
            <a:endParaRPr lang="en-US" dirty="0"/>
          </a:p>
          <a:p>
            <a:r>
              <a:rPr lang="en-US" dirty="0"/>
              <a:t>How cookies made this possible:</a:t>
            </a:r>
          </a:p>
          <a:p>
            <a:r>
              <a:rPr lang="en-US" dirty="0"/>
              <a:t>1. When Susan viewed the mouse, Amazon's cookie recorded "Susan looked at wireless mouse"</a:t>
            </a:r>
          </a:p>
          <a:p>
            <a:r>
              <a:rPr lang="en-US" dirty="0"/>
              <a:t>2. When she moved to the cooling pad page, the cookie told Amazon "this is the same Susan who just viewed the mouse"</a:t>
            </a:r>
          </a:p>
          <a:p>
            <a:r>
              <a:rPr lang="en-US" dirty="0"/>
              <a:t>3. Amazon connected the dots: "She's shopping for computer accessories - let's suggest buying both!"</a:t>
            </a:r>
          </a:p>
          <a:p>
            <a:endParaRPr lang="en-US" dirty="0"/>
          </a:p>
          <a:p>
            <a:r>
              <a:rPr lang="en-US" dirty="0"/>
              <a:t>Without cookies: </a:t>
            </a:r>
          </a:p>
          <a:p>
            <a:r>
              <a:rPr lang="en-US" dirty="0"/>
              <a:t>Amazon would treat each page visit as a completely separate person. No helpful suggestions, no memory of what she'd just been looking at.</a:t>
            </a:r>
          </a:p>
          <a:p>
            <a:endParaRPr lang="en-US" dirty="0"/>
          </a:p>
          <a:p>
            <a:r>
              <a:rPr lang="en-US" dirty="0"/>
              <a:t>The advantage: </a:t>
            </a:r>
          </a:p>
          <a:p>
            <a:r>
              <a:rPr lang="en-US" dirty="0"/>
              <a:t>Susan gets personalized, relevant suggestions that actually help her shopping, instead of random recommendations that waste her 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268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 are a method to manage state across multiple HTTP transactions by storing data on the client side. When a client makes an initial request to a server, the server can set a cookie in the HTTP response. The client’s browser then stores this cookie and sends it back with every subsequent request to the same server. This allows the server to "remember" the client across multiple transactions.</a:t>
            </a:r>
          </a:p>
          <a:p>
            <a:endParaRPr lang="en-US" dirty="0"/>
          </a:p>
          <a:p>
            <a:r>
              <a:rPr lang="en-US" dirty="0"/>
              <a:t>This stored state can be used for purposes like:</a:t>
            </a:r>
          </a:p>
          <a:p>
            <a:pPr marL="228600" indent="-228600">
              <a:buAutoNum type="arabicPeriod"/>
            </a:pPr>
            <a:r>
              <a:rPr lang="en-US" dirty="0"/>
              <a:t>Authorization: Remembering that a user is logged in.</a:t>
            </a:r>
          </a:p>
          <a:p>
            <a:pPr marL="228600" indent="-228600">
              <a:buAutoNum type="arabicPeriod"/>
            </a:pPr>
            <a:r>
              <a:rPr lang="en-US" dirty="0"/>
              <a:t>Shopping Carts: Keeping track of items added to a cart across different pages.</a:t>
            </a:r>
          </a:p>
          <a:p>
            <a:pPr marL="228600" indent="-228600">
              <a:buAutoNum type="arabicPeriod"/>
            </a:pPr>
            <a:r>
              <a:rPr lang="en-US" dirty="0"/>
              <a:t>Recommendations: Providing personalized content based on user preferences.</a:t>
            </a:r>
          </a:p>
          <a:p>
            <a:pPr marL="228600" indent="-228600">
              <a:buAutoNum type="arabicPeriod"/>
            </a:pPr>
            <a:r>
              <a:rPr lang="en-US" dirty="0"/>
              <a:t>User Session State: Maintaining a user's session for web applications, like webmail, without requiring the user to log in again.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79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Adx</a:t>
            </a:r>
            <a:r>
              <a:rPr lang="en-US" dirty="0"/>
              <a:t>: content from 3</a:t>
            </a:r>
            <a:r>
              <a:rPr lang="en-US" baseline="30000" dirty="0"/>
              <a:t>rd</a:t>
            </a:r>
            <a:r>
              <a:rPr lang="en-US" dirty="0"/>
              <a:t> party ad server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86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00000"/>
                </a:solidFill>
                <a:effectLst/>
                <a:uLnTx/>
                <a:uFillTx/>
                <a:latin typeface="Calibri" panose="020F0502020204030204"/>
                <a:ea typeface="+mn-ea"/>
                <a:cs typeface="+mn-cs"/>
              </a:rPr>
              <a:t>“third party” cookie </a:t>
            </a: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did </a:t>
            </a:r>
            <a:r>
              <a:rPr kumimoji="0" lang="en-US" sz="1200" b="0" i="1" u="sng"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 choose to visit, </a:t>
            </a:r>
            <a:r>
              <a:rPr kumimoji="0" lang="en-US" sz="1200" b="1" i="1" u="none" strike="noStrike" kern="1200" cap="none" spc="0" normalizeH="0" baseline="0" noProof="0" dirty="0">
                <a:ln>
                  <a:noFill/>
                </a:ln>
                <a:solidFill>
                  <a:prstClr val="black"/>
                </a:solidFill>
                <a:effectLst/>
                <a:uLnTx/>
                <a:uFillTx/>
                <a:latin typeface="Calibri" panose="020F0502020204030204"/>
                <a:ea typeface="+mn-ea"/>
                <a:cs typeface="+mn-cs"/>
              </a:rPr>
              <a:t>an unwanted cookie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432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694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246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03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561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a:t>
            </a:r>
            <a:r>
              <a:rPr lang="en-US" altLang="zh-CN" dirty="0"/>
              <a:t>ki: </a:t>
            </a:r>
            <a:r>
              <a:rPr lang="en-US" dirty="0"/>
              <a:t>A network socket is a software structure within a network node of a computer network that serves as an endpoint for sending and receiving data across the network.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03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5F1A3-DB08-3262-6170-9B6FC0FFD4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E70203-7FDB-C8D8-FD77-F320E3926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25E49C-8E75-21F9-2645-2DD476511147}"/>
              </a:ext>
            </a:extLst>
          </p:cNvPr>
          <p:cNvSpPr>
            <a:spLocks noGrp="1"/>
          </p:cNvSpPr>
          <p:nvPr>
            <p:ph type="body" idx="1"/>
          </p:nvPr>
        </p:nvSpPr>
        <p:spPr/>
        <p:txBody>
          <a:bodyPr/>
          <a:lstStyle/>
          <a:p>
            <a:r>
              <a:rPr lang="en-US" dirty="0"/>
              <a:t>The command netstat -an | </a:t>
            </a:r>
            <a:r>
              <a:rPr lang="en-US" dirty="0" err="1"/>
              <a:t>findstr</a:t>
            </a:r>
            <a:r>
              <a:rPr lang="en-US" dirty="0"/>
              <a:t> :443 is a powerful network diagnostic tool that displays all network connections specifically related to port 443 (HTTPS)</a:t>
            </a:r>
          </a:p>
          <a:p>
            <a:endParaRPr lang="en-US" dirty="0"/>
          </a:p>
          <a:p>
            <a:r>
              <a:rPr lang="en-US" dirty="0"/>
              <a:t>Sample output explanation:</a:t>
            </a:r>
            <a:br>
              <a:rPr lang="en-US" dirty="0"/>
            </a:br>
            <a:br>
              <a:rPr lang="en-US" dirty="0"/>
            </a:br>
            <a:r>
              <a:rPr lang="en-US" dirty="0"/>
              <a:t>Protocol         Local Address            Foreign Address                       State </a:t>
            </a:r>
          </a:p>
          <a:p>
            <a:r>
              <a:rPr lang="en-US" dirty="0"/>
              <a:t>TCP                 0.0.0.0:443                 0.0.0.0:0                                     LISTENING </a:t>
            </a:r>
          </a:p>
          <a:p>
            <a:r>
              <a:rPr lang="en-US" dirty="0"/>
              <a:t>TCP                 192.168.1.100:443     203.0.113.45:54321                   ESTABLISHED</a:t>
            </a:r>
          </a:p>
          <a:p>
            <a:endParaRPr lang="en-US" dirty="0"/>
          </a:p>
          <a:p>
            <a:r>
              <a:rPr lang="en-US" dirty="0"/>
              <a:t>Column Explanations</a:t>
            </a:r>
          </a:p>
          <a:p>
            <a:pPr marL="171450" indent="-171450">
              <a:buFont typeface="Arial" panose="020B0604020202020204" pitchFamily="34" charset="0"/>
              <a:buChar char="•"/>
            </a:pPr>
            <a:r>
              <a:rPr lang="en-US" dirty="0"/>
              <a:t>Protocol: Usually TCP for HTTPS connections</a:t>
            </a:r>
          </a:p>
          <a:p>
            <a:pPr marL="171450" indent="-171450">
              <a:buFont typeface="Arial" panose="020B0604020202020204" pitchFamily="34" charset="0"/>
              <a:buChar char="•"/>
            </a:pPr>
            <a:r>
              <a:rPr lang="en-US" dirty="0"/>
              <a:t>Local Address: Your machine's IP and port (0.0.0.0 means all interfaces)</a:t>
            </a:r>
          </a:p>
          <a:p>
            <a:pPr marL="171450" indent="-171450">
              <a:buFont typeface="Arial" panose="020B0604020202020204" pitchFamily="34" charset="0"/>
              <a:buChar char="•"/>
            </a:pPr>
            <a:r>
              <a:rPr lang="en-US" dirty="0"/>
              <a:t>Foreign Address: Remote machine's IP and port (0.0.0.0:0 for listening ports)</a:t>
            </a:r>
          </a:p>
          <a:p>
            <a:pPr marL="171450" indent="-171450">
              <a:buFont typeface="Arial" panose="020B0604020202020204" pitchFamily="34" charset="0"/>
              <a:buChar char="•"/>
            </a:pPr>
            <a:r>
              <a:rPr lang="en-US" dirty="0"/>
              <a:t>State: Connection status</a:t>
            </a:r>
          </a:p>
        </p:txBody>
      </p:sp>
      <p:sp>
        <p:nvSpPr>
          <p:cNvPr id="4" name="Slide Number Placeholder 3">
            <a:extLst>
              <a:ext uri="{FF2B5EF4-FFF2-40B4-BE49-F238E27FC236}">
                <a16:creationId xmlns:a16="http://schemas.microsoft.com/office/drawing/2014/main" id="{78EB5DCA-CA01-0EDB-6C95-D4A7EFC3774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676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682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20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nslookup</a:t>
            </a:r>
            <a:r>
              <a:rPr lang="en-US" sz="1200" b="0" i="0" kern="1200" dirty="0">
                <a:solidFill>
                  <a:schemeClr val="tx1"/>
                </a:solidFill>
                <a:effectLst/>
                <a:latin typeface="+mn-lt"/>
                <a:ea typeface="+mn-ea"/>
                <a:cs typeface="+mn-cs"/>
              </a:rPr>
              <a:t> command is a command-line tool used to query Domain Name System (DNS) servers to obtain domain name or IP address mapping information.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3986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D41AF-DADE-3510-03F5-B1C47B757A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F560D5-4878-60F4-E916-08DE40ECED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C07A89-3671-8059-5CF2-DF22C76BA43C}"/>
              </a:ext>
            </a:extLst>
          </p:cNvPr>
          <p:cNvSpPr>
            <a:spLocks noGrp="1"/>
          </p:cNvSpPr>
          <p:nvPr>
            <p:ph type="dt" sz="half" idx="10"/>
          </p:nvPr>
        </p:nvSpPr>
        <p:spPr/>
        <p:txBody>
          <a:bodyPr/>
          <a:lstStyle/>
          <a:p>
            <a:fld id="{DEAC7C47-33F0-4F52-A25B-7BEED67A1ED2}" type="datetimeFigureOut">
              <a:rPr lang="en-US" smtClean="0"/>
              <a:t>9/11/2025</a:t>
            </a:fld>
            <a:endParaRPr lang="en-US"/>
          </a:p>
        </p:txBody>
      </p:sp>
      <p:sp>
        <p:nvSpPr>
          <p:cNvPr id="5" name="Footer Placeholder 4">
            <a:extLst>
              <a:ext uri="{FF2B5EF4-FFF2-40B4-BE49-F238E27FC236}">
                <a16:creationId xmlns:a16="http://schemas.microsoft.com/office/drawing/2014/main" id="{43827271-91E3-BAC8-8D6F-0ADC29B37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E0835C-0B84-BACF-E889-3A4963B34E0C}"/>
              </a:ext>
            </a:extLst>
          </p:cNvPr>
          <p:cNvSpPr>
            <a:spLocks noGrp="1"/>
          </p:cNvSpPr>
          <p:nvPr>
            <p:ph type="sldNum" sz="quarter" idx="12"/>
          </p:nvPr>
        </p:nvSpPr>
        <p:spPr/>
        <p:txBody>
          <a:bodyPr/>
          <a:lstStyle/>
          <a:p>
            <a:fld id="{A86F0592-E0CE-4D9D-BB8D-396E5822D92A}" type="slidenum">
              <a:rPr lang="en-US" smtClean="0"/>
              <a:t>‹#›</a:t>
            </a:fld>
            <a:endParaRPr lang="en-US"/>
          </a:p>
        </p:txBody>
      </p:sp>
    </p:spTree>
    <p:extLst>
      <p:ext uri="{BB962C8B-B14F-4D97-AF65-F5344CB8AC3E}">
        <p14:creationId xmlns:p14="http://schemas.microsoft.com/office/powerpoint/2010/main" val="4134378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D7510-98ED-7421-FC5C-9F964EB349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A7AC24-02CE-0453-60D6-8D383AADA7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72E55-0CBB-5954-FCB3-32199D6448FA}"/>
              </a:ext>
            </a:extLst>
          </p:cNvPr>
          <p:cNvSpPr>
            <a:spLocks noGrp="1"/>
          </p:cNvSpPr>
          <p:nvPr>
            <p:ph type="dt" sz="half" idx="10"/>
          </p:nvPr>
        </p:nvSpPr>
        <p:spPr/>
        <p:txBody>
          <a:bodyPr/>
          <a:lstStyle/>
          <a:p>
            <a:fld id="{DEAC7C47-33F0-4F52-A25B-7BEED67A1ED2}" type="datetimeFigureOut">
              <a:rPr lang="en-US" smtClean="0"/>
              <a:t>9/11/2025</a:t>
            </a:fld>
            <a:endParaRPr lang="en-US"/>
          </a:p>
        </p:txBody>
      </p:sp>
      <p:sp>
        <p:nvSpPr>
          <p:cNvPr id="5" name="Footer Placeholder 4">
            <a:extLst>
              <a:ext uri="{FF2B5EF4-FFF2-40B4-BE49-F238E27FC236}">
                <a16:creationId xmlns:a16="http://schemas.microsoft.com/office/drawing/2014/main" id="{CFCD7BB8-D3A2-AA23-7EC7-D3510C167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52B8D-4A6A-A281-A07B-1C90603A3AC6}"/>
              </a:ext>
            </a:extLst>
          </p:cNvPr>
          <p:cNvSpPr>
            <a:spLocks noGrp="1"/>
          </p:cNvSpPr>
          <p:nvPr>
            <p:ph type="sldNum" sz="quarter" idx="12"/>
          </p:nvPr>
        </p:nvSpPr>
        <p:spPr/>
        <p:txBody>
          <a:bodyPr/>
          <a:lstStyle/>
          <a:p>
            <a:fld id="{A86F0592-E0CE-4D9D-BB8D-396E5822D92A}" type="slidenum">
              <a:rPr lang="en-US" smtClean="0"/>
              <a:t>‹#›</a:t>
            </a:fld>
            <a:endParaRPr lang="en-US"/>
          </a:p>
        </p:txBody>
      </p:sp>
    </p:spTree>
    <p:extLst>
      <p:ext uri="{BB962C8B-B14F-4D97-AF65-F5344CB8AC3E}">
        <p14:creationId xmlns:p14="http://schemas.microsoft.com/office/powerpoint/2010/main" val="4106529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9E7D40-A953-7036-3CB9-3F27368E02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CC26B0-E7AA-FC04-A59C-49D819D801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3F740B-EEBE-713B-B685-D662FF85931A}"/>
              </a:ext>
            </a:extLst>
          </p:cNvPr>
          <p:cNvSpPr>
            <a:spLocks noGrp="1"/>
          </p:cNvSpPr>
          <p:nvPr>
            <p:ph type="dt" sz="half" idx="10"/>
          </p:nvPr>
        </p:nvSpPr>
        <p:spPr/>
        <p:txBody>
          <a:bodyPr/>
          <a:lstStyle/>
          <a:p>
            <a:fld id="{DEAC7C47-33F0-4F52-A25B-7BEED67A1ED2}" type="datetimeFigureOut">
              <a:rPr lang="en-US" smtClean="0"/>
              <a:t>9/11/2025</a:t>
            </a:fld>
            <a:endParaRPr lang="en-US"/>
          </a:p>
        </p:txBody>
      </p:sp>
      <p:sp>
        <p:nvSpPr>
          <p:cNvPr id="5" name="Footer Placeholder 4">
            <a:extLst>
              <a:ext uri="{FF2B5EF4-FFF2-40B4-BE49-F238E27FC236}">
                <a16:creationId xmlns:a16="http://schemas.microsoft.com/office/drawing/2014/main" id="{B266CBA5-6660-ED76-41DA-8EC0B55E0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B246B-82E4-E6E5-D299-5362D55FE5C0}"/>
              </a:ext>
            </a:extLst>
          </p:cNvPr>
          <p:cNvSpPr>
            <a:spLocks noGrp="1"/>
          </p:cNvSpPr>
          <p:nvPr>
            <p:ph type="sldNum" sz="quarter" idx="12"/>
          </p:nvPr>
        </p:nvSpPr>
        <p:spPr/>
        <p:txBody>
          <a:bodyPr/>
          <a:lstStyle/>
          <a:p>
            <a:fld id="{A86F0592-E0CE-4D9D-BB8D-396E5822D92A}" type="slidenum">
              <a:rPr lang="en-US" smtClean="0"/>
              <a:t>‹#›</a:t>
            </a:fld>
            <a:endParaRPr lang="en-US"/>
          </a:p>
        </p:txBody>
      </p:sp>
    </p:spTree>
    <p:extLst>
      <p:ext uri="{BB962C8B-B14F-4D97-AF65-F5344CB8AC3E}">
        <p14:creationId xmlns:p14="http://schemas.microsoft.com/office/powerpoint/2010/main" val="2470528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7930-4633-A33D-D781-7FA49DB9DBD6}"/>
              </a:ext>
            </a:extLst>
          </p:cNvPr>
          <p:cNvSpPr>
            <a:spLocks noGrp="1"/>
          </p:cNvSpPr>
          <p:nvPr>
            <p:ph type="title"/>
          </p:nvPr>
        </p:nvSpPr>
        <p:spPr>
          <a:xfrm>
            <a:off x="838200" y="23619"/>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3BA5B3C-93BC-2235-34CB-680C72676A80}"/>
              </a:ext>
            </a:extLst>
          </p:cNvPr>
          <p:cNvSpPr>
            <a:spLocks noGrp="1"/>
          </p:cNvSpPr>
          <p:nvPr>
            <p:ph idx="1"/>
          </p:nvPr>
        </p:nvSpPr>
        <p:spPr>
          <a:xfrm>
            <a:off x="838200" y="1601691"/>
            <a:ext cx="10515600" cy="435133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478B7C-177F-114E-23E1-767640DC0655}"/>
              </a:ext>
            </a:extLst>
          </p:cNvPr>
          <p:cNvSpPr>
            <a:spLocks noGrp="1"/>
          </p:cNvSpPr>
          <p:nvPr>
            <p:ph type="dt" sz="half" idx="10"/>
          </p:nvPr>
        </p:nvSpPr>
        <p:spPr/>
        <p:txBody>
          <a:bodyPr/>
          <a:lstStyle/>
          <a:p>
            <a:fld id="{DEAC7C47-33F0-4F52-A25B-7BEED67A1ED2}" type="datetimeFigureOut">
              <a:rPr lang="en-US" smtClean="0"/>
              <a:t>9/11/2025</a:t>
            </a:fld>
            <a:endParaRPr lang="en-US"/>
          </a:p>
        </p:txBody>
      </p:sp>
      <p:sp>
        <p:nvSpPr>
          <p:cNvPr id="5" name="Footer Placeholder 4">
            <a:extLst>
              <a:ext uri="{FF2B5EF4-FFF2-40B4-BE49-F238E27FC236}">
                <a16:creationId xmlns:a16="http://schemas.microsoft.com/office/drawing/2014/main" id="{228C2D82-2753-AA8D-9D8B-389EB54FB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82DBD-F54C-0307-DF97-664837C5D75E}"/>
              </a:ext>
            </a:extLst>
          </p:cNvPr>
          <p:cNvSpPr>
            <a:spLocks noGrp="1"/>
          </p:cNvSpPr>
          <p:nvPr>
            <p:ph type="sldNum" sz="quarter" idx="12"/>
          </p:nvPr>
        </p:nvSpPr>
        <p:spPr/>
        <p:txBody>
          <a:bodyPr/>
          <a:lstStyle/>
          <a:p>
            <a:fld id="{A86F0592-E0CE-4D9D-BB8D-396E5822D92A}" type="slidenum">
              <a:rPr lang="en-US" smtClean="0"/>
              <a:t>‹#›</a:t>
            </a:fld>
            <a:endParaRPr lang="en-US"/>
          </a:p>
        </p:txBody>
      </p:sp>
    </p:spTree>
    <p:extLst>
      <p:ext uri="{BB962C8B-B14F-4D97-AF65-F5344CB8AC3E}">
        <p14:creationId xmlns:p14="http://schemas.microsoft.com/office/powerpoint/2010/main" val="1934045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AD1D6-48F0-8B27-29CA-6AF7B1C9E0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92116C-80CE-57D3-BA9E-2E9D0E5340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778EF8-C290-B2FD-E3A4-6E0036D63D36}"/>
              </a:ext>
            </a:extLst>
          </p:cNvPr>
          <p:cNvSpPr>
            <a:spLocks noGrp="1"/>
          </p:cNvSpPr>
          <p:nvPr>
            <p:ph type="dt" sz="half" idx="10"/>
          </p:nvPr>
        </p:nvSpPr>
        <p:spPr/>
        <p:txBody>
          <a:bodyPr/>
          <a:lstStyle/>
          <a:p>
            <a:fld id="{DEAC7C47-33F0-4F52-A25B-7BEED67A1ED2}" type="datetimeFigureOut">
              <a:rPr lang="en-US" smtClean="0"/>
              <a:t>9/11/2025</a:t>
            </a:fld>
            <a:endParaRPr lang="en-US"/>
          </a:p>
        </p:txBody>
      </p:sp>
      <p:sp>
        <p:nvSpPr>
          <p:cNvPr id="5" name="Footer Placeholder 4">
            <a:extLst>
              <a:ext uri="{FF2B5EF4-FFF2-40B4-BE49-F238E27FC236}">
                <a16:creationId xmlns:a16="http://schemas.microsoft.com/office/drawing/2014/main" id="{A0042707-A337-832C-5C9B-C811338B9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28D79-CD69-19EA-D22C-3492FC1BA668}"/>
              </a:ext>
            </a:extLst>
          </p:cNvPr>
          <p:cNvSpPr>
            <a:spLocks noGrp="1"/>
          </p:cNvSpPr>
          <p:nvPr>
            <p:ph type="sldNum" sz="quarter" idx="12"/>
          </p:nvPr>
        </p:nvSpPr>
        <p:spPr/>
        <p:txBody>
          <a:bodyPr/>
          <a:lstStyle/>
          <a:p>
            <a:fld id="{A86F0592-E0CE-4D9D-BB8D-396E5822D92A}" type="slidenum">
              <a:rPr lang="en-US" smtClean="0"/>
              <a:t>‹#›</a:t>
            </a:fld>
            <a:endParaRPr lang="en-US"/>
          </a:p>
        </p:txBody>
      </p:sp>
    </p:spTree>
    <p:extLst>
      <p:ext uri="{BB962C8B-B14F-4D97-AF65-F5344CB8AC3E}">
        <p14:creationId xmlns:p14="http://schemas.microsoft.com/office/powerpoint/2010/main" val="2454262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DB5C-3F3C-6959-4D51-908B73121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6DF287-E0DC-B33E-E0D1-D901CE4D37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D976AC-1ACF-2717-4431-403566201A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9D53AB-8291-E59B-967A-9044B3368A67}"/>
              </a:ext>
            </a:extLst>
          </p:cNvPr>
          <p:cNvSpPr>
            <a:spLocks noGrp="1"/>
          </p:cNvSpPr>
          <p:nvPr>
            <p:ph type="dt" sz="half" idx="10"/>
          </p:nvPr>
        </p:nvSpPr>
        <p:spPr/>
        <p:txBody>
          <a:bodyPr/>
          <a:lstStyle/>
          <a:p>
            <a:fld id="{DEAC7C47-33F0-4F52-A25B-7BEED67A1ED2}" type="datetimeFigureOut">
              <a:rPr lang="en-US" smtClean="0"/>
              <a:t>9/11/2025</a:t>
            </a:fld>
            <a:endParaRPr lang="en-US"/>
          </a:p>
        </p:txBody>
      </p:sp>
      <p:sp>
        <p:nvSpPr>
          <p:cNvPr id="6" name="Footer Placeholder 5">
            <a:extLst>
              <a:ext uri="{FF2B5EF4-FFF2-40B4-BE49-F238E27FC236}">
                <a16:creationId xmlns:a16="http://schemas.microsoft.com/office/drawing/2014/main" id="{0154E3C7-4CBA-26C8-D7EB-458C14F4F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0BC15-2477-3375-0E89-653EC0900966}"/>
              </a:ext>
            </a:extLst>
          </p:cNvPr>
          <p:cNvSpPr>
            <a:spLocks noGrp="1"/>
          </p:cNvSpPr>
          <p:nvPr>
            <p:ph type="sldNum" sz="quarter" idx="12"/>
          </p:nvPr>
        </p:nvSpPr>
        <p:spPr/>
        <p:txBody>
          <a:bodyPr/>
          <a:lstStyle/>
          <a:p>
            <a:fld id="{A86F0592-E0CE-4D9D-BB8D-396E5822D92A}" type="slidenum">
              <a:rPr lang="en-US" smtClean="0"/>
              <a:t>‹#›</a:t>
            </a:fld>
            <a:endParaRPr lang="en-US"/>
          </a:p>
        </p:txBody>
      </p:sp>
    </p:spTree>
    <p:extLst>
      <p:ext uri="{BB962C8B-B14F-4D97-AF65-F5344CB8AC3E}">
        <p14:creationId xmlns:p14="http://schemas.microsoft.com/office/powerpoint/2010/main" val="2408839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0D93-FCDE-F991-FEA8-EFFDCFF9F6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B3E759-E075-530E-2E97-5CC452AEB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EE3C74-9508-E3A9-BA85-27F77BF12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99E63-D951-9220-2D02-2BC43D693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89D332-0DBE-B807-297C-5532D2977F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AE77E6-A073-CD1D-B2D9-651C11AB736B}"/>
              </a:ext>
            </a:extLst>
          </p:cNvPr>
          <p:cNvSpPr>
            <a:spLocks noGrp="1"/>
          </p:cNvSpPr>
          <p:nvPr>
            <p:ph type="dt" sz="half" idx="10"/>
          </p:nvPr>
        </p:nvSpPr>
        <p:spPr/>
        <p:txBody>
          <a:bodyPr/>
          <a:lstStyle/>
          <a:p>
            <a:fld id="{DEAC7C47-33F0-4F52-A25B-7BEED67A1ED2}" type="datetimeFigureOut">
              <a:rPr lang="en-US" smtClean="0"/>
              <a:t>9/11/2025</a:t>
            </a:fld>
            <a:endParaRPr lang="en-US"/>
          </a:p>
        </p:txBody>
      </p:sp>
      <p:sp>
        <p:nvSpPr>
          <p:cNvPr id="8" name="Footer Placeholder 7">
            <a:extLst>
              <a:ext uri="{FF2B5EF4-FFF2-40B4-BE49-F238E27FC236}">
                <a16:creationId xmlns:a16="http://schemas.microsoft.com/office/drawing/2014/main" id="{A8A88A06-3FB0-3A50-667E-F04E98D7B7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91850C-CCC6-CE86-591E-5B2F8E8CF373}"/>
              </a:ext>
            </a:extLst>
          </p:cNvPr>
          <p:cNvSpPr>
            <a:spLocks noGrp="1"/>
          </p:cNvSpPr>
          <p:nvPr>
            <p:ph type="sldNum" sz="quarter" idx="12"/>
          </p:nvPr>
        </p:nvSpPr>
        <p:spPr/>
        <p:txBody>
          <a:bodyPr/>
          <a:lstStyle/>
          <a:p>
            <a:fld id="{A86F0592-E0CE-4D9D-BB8D-396E5822D92A}" type="slidenum">
              <a:rPr lang="en-US" smtClean="0"/>
              <a:t>‹#›</a:t>
            </a:fld>
            <a:endParaRPr lang="en-US"/>
          </a:p>
        </p:txBody>
      </p:sp>
    </p:spTree>
    <p:extLst>
      <p:ext uri="{BB962C8B-B14F-4D97-AF65-F5344CB8AC3E}">
        <p14:creationId xmlns:p14="http://schemas.microsoft.com/office/powerpoint/2010/main" val="221167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084FA-7CEF-BAF0-98FE-F21EB986A6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FD31-3AF2-1A57-6F3D-04F1FA40C8BC}"/>
              </a:ext>
            </a:extLst>
          </p:cNvPr>
          <p:cNvSpPr>
            <a:spLocks noGrp="1"/>
          </p:cNvSpPr>
          <p:nvPr>
            <p:ph type="dt" sz="half" idx="10"/>
          </p:nvPr>
        </p:nvSpPr>
        <p:spPr/>
        <p:txBody>
          <a:bodyPr/>
          <a:lstStyle/>
          <a:p>
            <a:fld id="{DEAC7C47-33F0-4F52-A25B-7BEED67A1ED2}" type="datetimeFigureOut">
              <a:rPr lang="en-US" smtClean="0"/>
              <a:t>9/11/2025</a:t>
            </a:fld>
            <a:endParaRPr lang="en-US"/>
          </a:p>
        </p:txBody>
      </p:sp>
      <p:sp>
        <p:nvSpPr>
          <p:cNvPr id="4" name="Footer Placeholder 3">
            <a:extLst>
              <a:ext uri="{FF2B5EF4-FFF2-40B4-BE49-F238E27FC236}">
                <a16:creationId xmlns:a16="http://schemas.microsoft.com/office/drawing/2014/main" id="{D270B280-ABAB-E4D0-DE8D-97CA7BF9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835BD0-5BB3-0DB6-16FE-99EE7B7F74D0}"/>
              </a:ext>
            </a:extLst>
          </p:cNvPr>
          <p:cNvSpPr>
            <a:spLocks noGrp="1"/>
          </p:cNvSpPr>
          <p:nvPr>
            <p:ph type="sldNum" sz="quarter" idx="12"/>
          </p:nvPr>
        </p:nvSpPr>
        <p:spPr/>
        <p:txBody>
          <a:bodyPr/>
          <a:lstStyle/>
          <a:p>
            <a:fld id="{A86F0592-E0CE-4D9D-BB8D-396E5822D92A}" type="slidenum">
              <a:rPr lang="en-US" smtClean="0"/>
              <a:t>‹#›</a:t>
            </a:fld>
            <a:endParaRPr lang="en-US"/>
          </a:p>
        </p:txBody>
      </p:sp>
    </p:spTree>
    <p:extLst>
      <p:ext uri="{BB962C8B-B14F-4D97-AF65-F5344CB8AC3E}">
        <p14:creationId xmlns:p14="http://schemas.microsoft.com/office/powerpoint/2010/main" val="400659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039F0B-CA37-E290-E06C-34FD722BCBDA}"/>
              </a:ext>
            </a:extLst>
          </p:cNvPr>
          <p:cNvSpPr>
            <a:spLocks noGrp="1"/>
          </p:cNvSpPr>
          <p:nvPr>
            <p:ph type="dt" sz="half" idx="10"/>
          </p:nvPr>
        </p:nvSpPr>
        <p:spPr/>
        <p:txBody>
          <a:bodyPr/>
          <a:lstStyle/>
          <a:p>
            <a:fld id="{DEAC7C47-33F0-4F52-A25B-7BEED67A1ED2}" type="datetimeFigureOut">
              <a:rPr lang="en-US" smtClean="0"/>
              <a:t>9/11/2025</a:t>
            </a:fld>
            <a:endParaRPr lang="en-US"/>
          </a:p>
        </p:txBody>
      </p:sp>
      <p:sp>
        <p:nvSpPr>
          <p:cNvPr id="3" name="Footer Placeholder 2">
            <a:extLst>
              <a:ext uri="{FF2B5EF4-FFF2-40B4-BE49-F238E27FC236}">
                <a16:creationId xmlns:a16="http://schemas.microsoft.com/office/drawing/2014/main" id="{85D7FB8B-E464-6FAC-8736-B98FFC7CDA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489E59-AB72-128B-0514-35C790D0D9FC}"/>
              </a:ext>
            </a:extLst>
          </p:cNvPr>
          <p:cNvSpPr>
            <a:spLocks noGrp="1"/>
          </p:cNvSpPr>
          <p:nvPr>
            <p:ph type="sldNum" sz="quarter" idx="12"/>
          </p:nvPr>
        </p:nvSpPr>
        <p:spPr/>
        <p:txBody>
          <a:bodyPr/>
          <a:lstStyle/>
          <a:p>
            <a:fld id="{A86F0592-E0CE-4D9D-BB8D-396E5822D92A}" type="slidenum">
              <a:rPr lang="en-US" smtClean="0"/>
              <a:t>‹#›</a:t>
            </a:fld>
            <a:endParaRPr lang="en-US"/>
          </a:p>
        </p:txBody>
      </p:sp>
    </p:spTree>
    <p:extLst>
      <p:ext uri="{BB962C8B-B14F-4D97-AF65-F5344CB8AC3E}">
        <p14:creationId xmlns:p14="http://schemas.microsoft.com/office/powerpoint/2010/main" val="578573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D263-7F88-62BF-D4A8-2834827B41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2C6104-491F-5415-A5A4-799ACEF648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ABC0B5-FD79-6A64-659C-4267DA40E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1E6200-69F6-1035-593E-D2E0F95CA5E9}"/>
              </a:ext>
            </a:extLst>
          </p:cNvPr>
          <p:cNvSpPr>
            <a:spLocks noGrp="1"/>
          </p:cNvSpPr>
          <p:nvPr>
            <p:ph type="dt" sz="half" idx="10"/>
          </p:nvPr>
        </p:nvSpPr>
        <p:spPr/>
        <p:txBody>
          <a:bodyPr/>
          <a:lstStyle/>
          <a:p>
            <a:fld id="{DEAC7C47-33F0-4F52-A25B-7BEED67A1ED2}" type="datetimeFigureOut">
              <a:rPr lang="en-US" smtClean="0"/>
              <a:t>9/11/2025</a:t>
            </a:fld>
            <a:endParaRPr lang="en-US"/>
          </a:p>
        </p:txBody>
      </p:sp>
      <p:sp>
        <p:nvSpPr>
          <p:cNvPr id="6" name="Footer Placeholder 5">
            <a:extLst>
              <a:ext uri="{FF2B5EF4-FFF2-40B4-BE49-F238E27FC236}">
                <a16:creationId xmlns:a16="http://schemas.microsoft.com/office/drawing/2014/main" id="{D382B269-3D22-4CA9-3C81-558596BBA9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EF7596-2EB3-6E64-A736-49A0BA122E2E}"/>
              </a:ext>
            </a:extLst>
          </p:cNvPr>
          <p:cNvSpPr>
            <a:spLocks noGrp="1"/>
          </p:cNvSpPr>
          <p:nvPr>
            <p:ph type="sldNum" sz="quarter" idx="12"/>
          </p:nvPr>
        </p:nvSpPr>
        <p:spPr/>
        <p:txBody>
          <a:bodyPr/>
          <a:lstStyle/>
          <a:p>
            <a:fld id="{A86F0592-E0CE-4D9D-BB8D-396E5822D92A}" type="slidenum">
              <a:rPr lang="en-US" smtClean="0"/>
              <a:t>‹#›</a:t>
            </a:fld>
            <a:endParaRPr lang="en-US"/>
          </a:p>
        </p:txBody>
      </p:sp>
    </p:spTree>
    <p:extLst>
      <p:ext uri="{BB962C8B-B14F-4D97-AF65-F5344CB8AC3E}">
        <p14:creationId xmlns:p14="http://schemas.microsoft.com/office/powerpoint/2010/main" val="2594138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043C-396B-C83D-2766-0CEAA02DD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E4F24F-00AF-A299-DE24-4E27E88FCB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BEBD49-73D4-7B73-E1B2-C5DBEB05F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CD19B-CCE1-73DA-38F2-FD1571407904}"/>
              </a:ext>
            </a:extLst>
          </p:cNvPr>
          <p:cNvSpPr>
            <a:spLocks noGrp="1"/>
          </p:cNvSpPr>
          <p:nvPr>
            <p:ph type="dt" sz="half" idx="10"/>
          </p:nvPr>
        </p:nvSpPr>
        <p:spPr/>
        <p:txBody>
          <a:bodyPr/>
          <a:lstStyle/>
          <a:p>
            <a:fld id="{DEAC7C47-33F0-4F52-A25B-7BEED67A1ED2}" type="datetimeFigureOut">
              <a:rPr lang="en-US" smtClean="0"/>
              <a:t>9/11/2025</a:t>
            </a:fld>
            <a:endParaRPr lang="en-US"/>
          </a:p>
        </p:txBody>
      </p:sp>
      <p:sp>
        <p:nvSpPr>
          <p:cNvPr id="6" name="Footer Placeholder 5">
            <a:extLst>
              <a:ext uri="{FF2B5EF4-FFF2-40B4-BE49-F238E27FC236}">
                <a16:creationId xmlns:a16="http://schemas.microsoft.com/office/drawing/2014/main" id="{851411B4-A517-21AE-793A-89AADEFD3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794BD-A4DC-FDCE-28FA-4171DC13761C}"/>
              </a:ext>
            </a:extLst>
          </p:cNvPr>
          <p:cNvSpPr>
            <a:spLocks noGrp="1"/>
          </p:cNvSpPr>
          <p:nvPr>
            <p:ph type="sldNum" sz="quarter" idx="12"/>
          </p:nvPr>
        </p:nvSpPr>
        <p:spPr/>
        <p:txBody>
          <a:bodyPr/>
          <a:lstStyle/>
          <a:p>
            <a:fld id="{A86F0592-E0CE-4D9D-BB8D-396E5822D92A}" type="slidenum">
              <a:rPr lang="en-US" smtClean="0"/>
              <a:t>‹#›</a:t>
            </a:fld>
            <a:endParaRPr lang="en-US"/>
          </a:p>
        </p:txBody>
      </p:sp>
    </p:spTree>
    <p:extLst>
      <p:ext uri="{BB962C8B-B14F-4D97-AF65-F5344CB8AC3E}">
        <p14:creationId xmlns:p14="http://schemas.microsoft.com/office/powerpoint/2010/main" val="1241042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F5A167-475A-B21A-C545-629F0E9D74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311FF3-EFD7-EFE6-F82F-ED59B4C6D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1B957-00AB-4A74-6050-10F6DDE72A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EAC7C47-33F0-4F52-A25B-7BEED67A1ED2}" type="datetimeFigureOut">
              <a:rPr lang="en-US" smtClean="0"/>
              <a:t>9/11/2025</a:t>
            </a:fld>
            <a:endParaRPr lang="en-US"/>
          </a:p>
        </p:txBody>
      </p:sp>
      <p:sp>
        <p:nvSpPr>
          <p:cNvPr id="5" name="Footer Placeholder 4">
            <a:extLst>
              <a:ext uri="{FF2B5EF4-FFF2-40B4-BE49-F238E27FC236}">
                <a16:creationId xmlns:a16="http://schemas.microsoft.com/office/drawing/2014/main" id="{7D0D2050-D2F7-AC91-1BB9-5F9847CB9B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162E1E0-7A5D-BDC2-A130-B7B6340219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6F0592-E0CE-4D9D-BB8D-396E5822D92A}" type="slidenum">
              <a:rPr lang="en-US" smtClean="0"/>
              <a:t>‹#›</a:t>
            </a:fld>
            <a:endParaRPr lang="en-US"/>
          </a:p>
        </p:txBody>
      </p:sp>
    </p:spTree>
    <p:extLst>
      <p:ext uri="{BB962C8B-B14F-4D97-AF65-F5344CB8AC3E}">
        <p14:creationId xmlns:p14="http://schemas.microsoft.com/office/powerpoint/2010/main" val="1739414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7.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18" Type="http://schemas.openxmlformats.org/officeDocument/2006/relationships/image" Target="../media/image18.png"/><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5.png"/><Relationship Id="rId12" Type="http://schemas.openxmlformats.org/officeDocument/2006/relationships/image" Target="../media/image11.png"/><Relationship Id="rId17" Type="http://schemas.openxmlformats.org/officeDocument/2006/relationships/image" Target="../media/image17.png"/><Relationship Id="rId2" Type="http://schemas.openxmlformats.org/officeDocument/2006/relationships/notesSlide" Target="../notesSlides/notesSlide8.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5.png"/><Relationship Id="rId23"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4.png"/><Relationship Id="rId22"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www.msoe.edu/"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hyperlink" Target="https://info.cern.ch/"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22.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22.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Network_socket"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64E1-5610-7CF5-A8AC-8AACF97CA223}"/>
              </a:ext>
            </a:extLst>
          </p:cNvPr>
          <p:cNvSpPr>
            <a:spLocks noGrp="1"/>
          </p:cNvSpPr>
          <p:nvPr>
            <p:ph type="ctrTitle"/>
          </p:nvPr>
        </p:nvSpPr>
        <p:spPr>
          <a:xfrm>
            <a:off x="536448" y="1122363"/>
            <a:ext cx="11119104" cy="2133599"/>
          </a:xfrm>
        </p:spPr>
        <p:txBody>
          <a:bodyPr/>
          <a:lstStyle/>
          <a:p>
            <a:r>
              <a:rPr lang="en-US" dirty="0"/>
              <a:t>CSC 3511 Security and Networking</a:t>
            </a:r>
          </a:p>
        </p:txBody>
      </p:sp>
      <p:sp>
        <p:nvSpPr>
          <p:cNvPr id="3" name="Subtitle 2">
            <a:extLst>
              <a:ext uri="{FF2B5EF4-FFF2-40B4-BE49-F238E27FC236}">
                <a16:creationId xmlns:a16="http://schemas.microsoft.com/office/drawing/2014/main" id="{3A8E7C23-6E8B-EC33-B311-21148E5DBC8C}"/>
              </a:ext>
            </a:extLst>
          </p:cNvPr>
          <p:cNvSpPr>
            <a:spLocks noGrp="1"/>
          </p:cNvSpPr>
          <p:nvPr>
            <p:ph type="subTitle" idx="1"/>
          </p:nvPr>
        </p:nvSpPr>
        <p:spPr>
          <a:xfrm>
            <a:off x="1524000" y="3602039"/>
            <a:ext cx="9144000" cy="1655762"/>
          </a:xfrm>
        </p:spPr>
        <p:txBody>
          <a:bodyPr/>
          <a:lstStyle/>
          <a:p>
            <a:endParaRPr lang="en-US" dirty="0"/>
          </a:p>
          <a:p>
            <a:endParaRPr lang="en-US" dirty="0"/>
          </a:p>
          <a:p>
            <a:r>
              <a:rPr lang="en-US" dirty="0"/>
              <a:t>Week 2, Lecture 2: Application Layer </a:t>
            </a:r>
            <a:r>
              <a:rPr lang="en-US" altLang="zh-CN" dirty="0"/>
              <a:t>and HTTP</a:t>
            </a:r>
            <a:endParaRPr lang="en-US" dirty="0"/>
          </a:p>
        </p:txBody>
      </p:sp>
    </p:spTree>
    <p:extLst>
      <p:ext uri="{BB962C8B-B14F-4D97-AF65-F5344CB8AC3E}">
        <p14:creationId xmlns:p14="http://schemas.microsoft.com/office/powerpoint/2010/main" val="129138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418">
            <a:extLst>
              <a:ext uri="{FF2B5EF4-FFF2-40B4-BE49-F238E27FC236}">
                <a16:creationId xmlns:a16="http://schemas.microsoft.com/office/drawing/2014/main" id="{BE0D451A-5CE4-4C4B-B3DF-A408288EDA0C}"/>
              </a:ext>
            </a:extLst>
          </p:cNvPr>
          <p:cNvGrpSpPr>
            <a:grpSpLocks/>
          </p:cNvGrpSpPr>
          <p:nvPr/>
        </p:nvGrpSpPr>
        <p:grpSpPr bwMode="auto">
          <a:xfrm>
            <a:off x="7205350" y="3289251"/>
            <a:ext cx="1458912" cy="933450"/>
            <a:chOff x="2889" y="1631"/>
            <a:chExt cx="980" cy="743"/>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85" name="Group 784">
            <a:extLst>
              <a:ext uri="{FF2B5EF4-FFF2-40B4-BE49-F238E27FC236}">
                <a16:creationId xmlns:a16="http://schemas.microsoft.com/office/drawing/2014/main" id="{91E02B81-5B35-4545-A954-B7E923AB7286}"/>
              </a:ext>
            </a:extLst>
          </p:cNvPr>
          <p:cNvGrpSpPr/>
          <p:nvPr/>
        </p:nvGrpSpPr>
        <p:grpSpPr>
          <a:xfrm>
            <a:off x="7439074" y="235661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7781" y="231972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9539" y="205912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3" name="Group 792">
            <a:extLst>
              <a:ext uri="{FF2B5EF4-FFF2-40B4-BE49-F238E27FC236}">
                <a16:creationId xmlns:a16="http://schemas.microsoft.com/office/drawing/2014/main" id="{93351559-0D4C-F04C-928E-5CDA57B5EB47}"/>
              </a:ext>
            </a:extLst>
          </p:cNvPr>
          <p:cNvGrpSpPr/>
          <p:nvPr/>
        </p:nvGrpSpPr>
        <p:grpSpPr>
          <a:xfrm>
            <a:off x="7493518" y="3325424"/>
            <a:ext cx="857739" cy="583764"/>
            <a:chOff x="7487144" y="3296104"/>
            <a:chExt cx="857739" cy="583764"/>
          </a:xfrm>
        </p:grpSpPr>
        <p:grpSp>
          <p:nvGrpSpPr>
            <p:cNvPr id="792" name="Group 791">
              <a:extLst>
                <a:ext uri="{FF2B5EF4-FFF2-40B4-BE49-F238E27FC236}">
                  <a16:creationId xmlns:a16="http://schemas.microsoft.com/office/drawing/2014/main" id="{084B6293-559E-5D43-AF2B-4CB5E09EC6C5}"/>
                </a:ext>
              </a:extLst>
            </p:cNvPr>
            <p:cNvGrpSpPr/>
            <p:nvPr/>
          </p:nvGrpSpPr>
          <p:grpSpPr>
            <a:xfrm>
              <a:off x="7487144" y="338982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85622" y="353782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797061" y="329610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5" name="Group 794">
            <a:extLst>
              <a:ext uri="{FF2B5EF4-FFF2-40B4-BE49-F238E27FC236}">
                <a16:creationId xmlns:a16="http://schemas.microsoft.com/office/drawing/2014/main" id="{AF73DE4B-526E-9C4F-9242-9BC0D43F8CBA}"/>
              </a:ext>
            </a:extLst>
          </p:cNvPr>
          <p:cNvGrpSpPr/>
          <p:nvPr/>
        </p:nvGrpSpPr>
        <p:grpSpPr>
          <a:xfrm>
            <a:off x="11064947" y="342848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201681" y="585280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34746" y="579513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10091149" y="5671195"/>
            <a:ext cx="69903" cy="21117"/>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10090909" y="5718672"/>
            <a:ext cx="69903" cy="19515"/>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10089465" y="5810860"/>
            <a:ext cx="70024" cy="2199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10089946" y="5767169"/>
            <a:ext cx="70024" cy="20243"/>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 name="Rectangle 8">
            <a:extLst>
              <a:ext uri="{FF2B5EF4-FFF2-40B4-BE49-F238E27FC236}">
                <a16:creationId xmlns:a16="http://schemas.microsoft.com/office/drawing/2014/main" id="{04483029-0B46-154F-9CA3-FEA06875B8DB}"/>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41AB30C9-9641-104B-9006-CB16D4919778}"/>
              </a:ext>
            </a:extLst>
          </p:cNvPr>
          <p:cNvGrpSpPr/>
          <p:nvPr/>
        </p:nvGrpSpPr>
        <p:grpSpPr>
          <a:xfrm>
            <a:off x="7680324" y="1814171"/>
            <a:ext cx="2755429" cy="4250670"/>
            <a:chOff x="7680324" y="1814171"/>
            <a:chExt cx="2755429" cy="4250670"/>
          </a:xfrm>
        </p:grpSpPr>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50224" y="185972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12" name="Oval 611">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5" name="Oval 634">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8" name="Oval 637">
              <a:extLst>
                <a:ext uri="{FF2B5EF4-FFF2-40B4-BE49-F238E27FC236}">
                  <a16:creationId xmlns:a16="http://schemas.microsoft.com/office/drawing/2014/main" id="{C1E7801D-A747-164C-BE12-1FDEB3DFE743}"/>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51" name="Line 913">
            <a:extLst>
              <a:ext uri="{FF2B5EF4-FFF2-40B4-BE49-F238E27FC236}">
                <a16:creationId xmlns:a16="http://schemas.microsoft.com/office/drawing/2014/main" id="{47A3D5AF-94CC-B24F-922A-C603CC0A5A25}"/>
              </a:ext>
            </a:extLst>
          </p:cNvPr>
          <p:cNvSpPr>
            <a:spLocks noChangeShapeType="1"/>
          </p:cNvSpPr>
          <p:nvPr/>
        </p:nvSpPr>
        <p:spPr bwMode="auto">
          <a:xfrm flipH="1" flipV="1">
            <a:off x="8310623" y="5474824"/>
            <a:ext cx="1423686" cy="289367"/>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2" name="Line 911">
            <a:extLst>
              <a:ext uri="{FF2B5EF4-FFF2-40B4-BE49-F238E27FC236}">
                <a16:creationId xmlns:a16="http://schemas.microsoft.com/office/drawing/2014/main" id="{8E6A54E5-62F1-544B-AE41-5137E62BFCE9}"/>
              </a:ext>
            </a:extLst>
          </p:cNvPr>
          <p:cNvSpPr>
            <a:spLocks noChangeShapeType="1"/>
          </p:cNvSpPr>
          <p:nvPr/>
        </p:nvSpPr>
        <p:spPr bwMode="auto">
          <a:xfrm>
            <a:off x="8370450" y="2297968"/>
            <a:ext cx="1700212" cy="3386138"/>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Client-server </a:t>
            </a:r>
            <a:r>
              <a:rPr lang="en-US" altLang="en-US" dirty="0">
                <a:ea typeface="ＭＳ Ｐゴシック" panose="020B0600070205080204" pitchFamily="34" charset="-128"/>
              </a:rPr>
              <a:t>p</a:t>
            </a:r>
            <a:r>
              <a:rPr lang="en-US" altLang="en-US" sz="4400" dirty="0">
                <a:ea typeface="ＭＳ Ｐゴシック" panose="020B0600070205080204" pitchFamily="34" charset="-128"/>
              </a:rPr>
              <a:t>aradigm</a:t>
            </a:r>
            <a:endParaRPr lang="en-US" sz="4400" dirty="0"/>
          </a:p>
        </p:txBody>
      </p:sp>
      <p:sp>
        <p:nvSpPr>
          <p:cNvPr id="656" name="Content Placeholder 3">
            <a:extLst>
              <a:ext uri="{FF2B5EF4-FFF2-40B4-BE49-F238E27FC236}">
                <a16:creationId xmlns:a16="http://schemas.microsoft.com/office/drawing/2014/main" id="{97C6B0DF-3B81-1046-A02E-98C8247EB000}"/>
              </a:ext>
            </a:extLst>
          </p:cNvPr>
          <p:cNvSpPr txBox="1">
            <a:spLocks/>
          </p:cNvSpPr>
          <p:nvPr/>
        </p:nvSpPr>
        <p:spPr>
          <a:xfrm>
            <a:off x="889178" y="1260345"/>
            <a:ext cx="5968498" cy="5308329"/>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60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Server: </a:t>
            </a:r>
          </a:p>
          <a:p>
            <a:pPr marL="690562" marR="0" lvl="0" indent="-45720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altLang="en-US" sz="2400" b="0" i="1"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Always-on</a:t>
            </a: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 host</a:t>
            </a:r>
          </a:p>
          <a:p>
            <a:pPr marL="690562" marR="0" lvl="0" indent="-45720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Permanent (</a:t>
            </a:r>
            <a:r>
              <a:rPr kumimoji="0" lang="en-US" altLang="en-US" sz="2400"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static</a:t>
            </a: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 IP address</a:t>
            </a:r>
          </a:p>
          <a:p>
            <a:pPr marL="690562" marR="0" lvl="0" indent="-45720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Often in data centers, for scaling</a:t>
            </a:r>
          </a:p>
          <a:p>
            <a:pPr marL="352425" marR="0" lvl="0" indent="-222250" algn="l" defTabSz="914400" rtl="0" eaLnBrk="1" fontAlgn="auto" latinLnBrk="0" hangingPunct="1">
              <a:lnSpc>
                <a:spcPct val="90000"/>
              </a:lnSpc>
              <a:spcBef>
                <a:spcPct val="75000"/>
              </a:spcBef>
              <a:spcAft>
                <a:spcPts val="60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Clients:</a:t>
            </a:r>
          </a:p>
          <a:p>
            <a:pPr marL="690562" marR="0" lvl="0" indent="-45720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Contact, communicate with </a:t>
            </a:r>
            <a:r>
              <a:rPr kumimoji="0" lang="en-US" altLang="en-US" sz="2400"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server</a:t>
            </a:r>
          </a:p>
          <a:p>
            <a:pPr marL="690562" marR="0" lvl="0" indent="-45720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May be intermittently connected</a:t>
            </a:r>
          </a:p>
          <a:p>
            <a:pPr marL="690562" marR="0" lvl="0" indent="-45720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May have dynamic IP addresses</a:t>
            </a:r>
          </a:p>
          <a:p>
            <a:pPr marL="690562" marR="0" lvl="0" indent="-45720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Do </a:t>
            </a:r>
            <a:r>
              <a:rPr kumimoji="0" lang="en-US" altLang="en-US" sz="2400" b="0" i="1"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not</a:t>
            </a: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 communicate directly with each other</a:t>
            </a:r>
          </a:p>
          <a:p>
            <a:pPr marR="0" lvl="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Body)"/>
              </a:rPr>
              <a:t>Examples: HTTP, IMAP, FTP</a:t>
            </a:r>
          </a:p>
        </p:txBody>
      </p:sp>
      <p:grpSp>
        <p:nvGrpSpPr>
          <p:cNvPr id="661" name="Group 950">
            <a:extLst>
              <a:ext uri="{FF2B5EF4-FFF2-40B4-BE49-F238E27FC236}">
                <a16:creationId xmlns:a16="http://schemas.microsoft.com/office/drawing/2014/main" id="{221CDB90-F15F-3B40-BE7C-5642BDA8CF7F}"/>
              </a:ext>
            </a:extLst>
          </p:cNvPr>
          <p:cNvGrpSpPr>
            <a:grpSpLocks/>
          </p:cNvGrpSpPr>
          <p:nvPr/>
        </p:nvGrpSpPr>
        <p:grpSpPr bwMode="auto">
          <a:xfrm>
            <a:off x="10002508" y="5616400"/>
            <a:ext cx="214974" cy="403920"/>
            <a:chOff x="4140" y="429"/>
            <a:chExt cx="1425" cy="2396"/>
          </a:xfrm>
        </p:grpSpPr>
        <p:sp>
          <p:nvSpPr>
            <p:cNvPr id="662"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4"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6"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7"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692"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3"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8"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9"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690"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1"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0"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1"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2"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688"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9"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3"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74"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686"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7"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5"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6"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7"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8"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9"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0"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1"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2"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3"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4"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5"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Tree>
    <p:extLst>
      <p:ext uri="{BB962C8B-B14F-4D97-AF65-F5344CB8AC3E}">
        <p14:creationId xmlns:p14="http://schemas.microsoft.com/office/powerpoint/2010/main" val="1821891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85" name="Group 784">
            <a:extLst>
              <a:ext uri="{FF2B5EF4-FFF2-40B4-BE49-F238E27FC236}">
                <a16:creationId xmlns:a16="http://schemas.microsoft.com/office/drawing/2014/main" id="{91E02B81-5B35-4545-A954-B7E923AB7286}"/>
              </a:ext>
            </a:extLst>
          </p:cNvPr>
          <p:cNvGrpSpPr/>
          <p:nvPr/>
        </p:nvGrpSpPr>
        <p:grpSpPr>
          <a:xfrm>
            <a:off x="7439074" y="235661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7781" y="231972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2" name="Group 791">
            <a:extLst>
              <a:ext uri="{FF2B5EF4-FFF2-40B4-BE49-F238E27FC236}">
                <a16:creationId xmlns:a16="http://schemas.microsoft.com/office/drawing/2014/main" id="{084B6293-559E-5D43-AF2B-4CB5E09EC6C5}"/>
              </a:ext>
            </a:extLst>
          </p:cNvPr>
          <p:cNvGrpSpPr/>
          <p:nvPr/>
        </p:nvGrpSpPr>
        <p:grpSpPr>
          <a:xfrm>
            <a:off x="7493518" y="341914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803435" y="332542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5" name="Group 794">
            <a:extLst>
              <a:ext uri="{FF2B5EF4-FFF2-40B4-BE49-F238E27FC236}">
                <a16:creationId xmlns:a16="http://schemas.microsoft.com/office/drawing/2014/main" id="{AF73DE4B-526E-9C4F-9242-9BC0D43F8CBA}"/>
              </a:ext>
            </a:extLst>
          </p:cNvPr>
          <p:cNvGrpSpPr/>
          <p:nvPr/>
        </p:nvGrpSpPr>
        <p:grpSpPr>
          <a:xfrm>
            <a:off x="11064947" y="342848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34746" y="579513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10091149" y="5671195"/>
            <a:ext cx="69903" cy="21117"/>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10090909" y="5718672"/>
            <a:ext cx="69903" cy="19515"/>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10089465" y="5810860"/>
            <a:ext cx="70024" cy="2199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10089946" y="5767169"/>
            <a:ext cx="70024" cy="20243"/>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Peer-peer </a:t>
            </a:r>
            <a:r>
              <a:rPr lang="en-US" altLang="en-US" dirty="0">
                <a:ea typeface="ＭＳ Ｐゴシック" panose="020B0600070205080204" pitchFamily="34" charset="-128"/>
              </a:rPr>
              <a:t>a</a:t>
            </a:r>
            <a:r>
              <a:rPr lang="en-US" altLang="en-US" sz="4400" dirty="0">
                <a:ea typeface="ＭＳ Ｐゴシック" panose="020B0600070205080204" pitchFamily="34" charset="-128"/>
              </a:rPr>
              <a:t>rchitecture</a:t>
            </a:r>
            <a:endParaRPr lang="en-US" sz="4400" dirty="0"/>
          </a:p>
        </p:txBody>
      </p:sp>
      <p:sp>
        <p:nvSpPr>
          <p:cNvPr id="656" name="Content Placeholder 3">
            <a:extLst>
              <a:ext uri="{FF2B5EF4-FFF2-40B4-BE49-F238E27FC236}">
                <a16:creationId xmlns:a16="http://schemas.microsoft.com/office/drawing/2014/main" id="{97C6B0DF-3B81-1046-A02E-98C8247EB000}"/>
              </a:ext>
            </a:extLst>
          </p:cNvPr>
          <p:cNvSpPr txBox="1">
            <a:spLocks/>
          </p:cNvSpPr>
          <p:nvPr/>
        </p:nvSpPr>
        <p:spPr>
          <a:xfrm>
            <a:off x="62918" y="1241581"/>
            <a:ext cx="6861151" cy="4274197"/>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altLang="en-US" sz="2400" b="0" i="1"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No</a:t>
            </a: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 always-on server</a:t>
            </a:r>
          </a:p>
          <a:p>
            <a:pPr marR="0" lvl="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Arbitrary end systems </a:t>
            </a:r>
            <a:r>
              <a:rPr kumimoji="0" lang="en-US" altLang="en-US" sz="2400" b="0" i="1"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directly</a:t>
            </a: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 communicate</a:t>
            </a:r>
          </a:p>
          <a:p>
            <a:pPr marR="0" lvl="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Peers</a:t>
            </a: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 request service from other </a:t>
            </a:r>
            <a:r>
              <a:rPr kumimoji="0" lang="en-US" altLang="en-US" sz="2400"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peers</a:t>
            </a: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 provide service in return to other peers</a:t>
            </a:r>
          </a:p>
          <a:p>
            <a:pPr marR="0" lvl="1" algn="l" defTabSz="914400" rtl="0" eaLnBrk="1" fontAlgn="auto" latinLnBrk="0" hangingPunct="1">
              <a:lnSpc>
                <a:spcPct val="90000"/>
              </a:lnSpc>
              <a:spcBef>
                <a:spcPts val="500"/>
              </a:spcBef>
              <a:spcAft>
                <a:spcPts val="600"/>
              </a:spcAft>
              <a:buClrTx/>
              <a:buSzTx/>
              <a:tabLst/>
              <a:defRPr/>
            </a:pPr>
            <a:r>
              <a:rPr kumimoji="0" lang="en-US" altLang="en-US" b="0" i="1"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Self scalability</a:t>
            </a:r>
            <a:r>
              <a:rPr kumimoji="0" lang="en-US" altLang="en-US"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 – new peers bring new service capacity, as well as new service demands</a:t>
            </a:r>
          </a:p>
          <a:p>
            <a:pPr marR="0" lvl="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Peers are intermittently connected and change IP addresses</a:t>
            </a:r>
          </a:p>
          <a:p>
            <a:pPr marR="0" lvl="1" algn="l" defTabSz="914400" rtl="0" eaLnBrk="1" fontAlgn="auto" latinLnBrk="0" hangingPunct="1">
              <a:lnSpc>
                <a:spcPct val="90000"/>
              </a:lnSpc>
              <a:spcBef>
                <a:spcPts val="400"/>
              </a:spcBef>
              <a:spcAft>
                <a:spcPts val="600"/>
              </a:spcAft>
              <a:buClrTx/>
              <a:buSzTx/>
              <a:tabLst/>
              <a:defRPr/>
            </a:pPr>
            <a:r>
              <a:rPr kumimoji="0" lang="en-US" altLang="en-US"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Complex management</a:t>
            </a:r>
          </a:p>
          <a:p>
            <a:pPr marR="0" lvl="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Body)"/>
              </a:rPr>
              <a:t>Example: P2P file sharing [BitTorrent]</a:t>
            </a:r>
          </a:p>
          <a:p>
            <a:pPr marR="0" lvl="0" algn="l" defTabSz="914400" rtl="0" eaLnBrk="1" fontAlgn="auto" latinLnBrk="0" hangingPunct="1">
              <a:lnSpc>
                <a:spcPct val="90000"/>
              </a:lnSpc>
              <a:spcBef>
                <a:spcPts val="40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ptos (Body)"/>
            </a:endParaRPr>
          </a:p>
        </p:txBody>
      </p:sp>
      <p:grpSp>
        <p:nvGrpSpPr>
          <p:cNvPr id="661" name="Group 950">
            <a:extLst>
              <a:ext uri="{FF2B5EF4-FFF2-40B4-BE49-F238E27FC236}">
                <a16:creationId xmlns:a16="http://schemas.microsoft.com/office/drawing/2014/main" id="{221CDB90-F15F-3B40-BE7C-5642BDA8CF7F}"/>
              </a:ext>
            </a:extLst>
          </p:cNvPr>
          <p:cNvGrpSpPr>
            <a:grpSpLocks/>
          </p:cNvGrpSpPr>
          <p:nvPr/>
        </p:nvGrpSpPr>
        <p:grpSpPr bwMode="auto">
          <a:xfrm>
            <a:off x="10002508" y="5616400"/>
            <a:ext cx="214974" cy="403920"/>
            <a:chOff x="4140" y="429"/>
            <a:chExt cx="1425" cy="2396"/>
          </a:xfrm>
        </p:grpSpPr>
        <p:sp>
          <p:nvSpPr>
            <p:cNvPr id="662"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4"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6"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7"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692"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3"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8"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9"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690"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1"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0"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1"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2"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688"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9"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3"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74"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686"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7"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5"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6"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7"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8"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9"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0"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1"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2"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3"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4"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5"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75" name="Rectangle 574">
            <a:extLst>
              <a:ext uri="{FF2B5EF4-FFF2-40B4-BE49-F238E27FC236}">
                <a16:creationId xmlns:a16="http://schemas.microsoft.com/office/drawing/2014/main" id="{2DA99646-DBA9-0746-9A79-29EAA25D43FE}"/>
              </a:ext>
            </a:extLst>
          </p:cNvPr>
          <p:cNvSpPr/>
          <p:nvPr/>
        </p:nvSpPr>
        <p:spPr>
          <a:xfrm>
            <a:off x="6747501" y="148846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EF227275-E754-4D43-889C-5A2BD4A21205}"/>
              </a:ext>
            </a:extLst>
          </p:cNvPr>
          <p:cNvGrpSpPr/>
          <p:nvPr/>
        </p:nvGrpSpPr>
        <p:grpSpPr>
          <a:xfrm>
            <a:off x="7680324" y="1814171"/>
            <a:ext cx="1991221" cy="4482411"/>
            <a:chOff x="7680324" y="1814171"/>
            <a:chExt cx="1991221" cy="4482411"/>
          </a:xfrm>
        </p:grpSpPr>
        <p:sp>
          <p:nvSpPr>
            <p:cNvPr id="612" name="Oval 611">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5" name="Oval 634">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1" name="Line 913">
              <a:extLst>
                <a:ext uri="{FF2B5EF4-FFF2-40B4-BE49-F238E27FC236}">
                  <a16:creationId xmlns:a16="http://schemas.microsoft.com/office/drawing/2014/main" id="{47A3D5AF-94CC-B24F-922A-C603CC0A5A25}"/>
                </a:ext>
              </a:extLst>
            </p:cNvPr>
            <p:cNvSpPr>
              <a:spLocks noChangeShapeType="1"/>
            </p:cNvSpPr>
            <p:nvPr/>
          </p:nvSpPr>
          <p:spPr bwMode="auto">
            <a:xfrm flipH="1">
              <a:off x="8353326" y="2438326"/>
              <a:ext cx="498897" cy="1114752"/>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2" name="Line 911">
              <a:extLst>
                <a:ext uri="{FF2B5EF4-FFF2-40B4-BE49-F238E27FC236}">
                  <a16:creationId xmlns:a16="http://schemas.microsoft.com/office/drawing/2014/main" id="{8E6A54E5-62F1-544B-AE41-5137E62BFCE9}"/>
                </a:ext>
              </a:extLst>
            </p:cNvPr>
            <p:cNvSpPr>
              <a:spLocks noChangeShapeType="1"/>
            </p:cNvSpPr>
            <p:nvPr/>
          </p:nvSpPr>
          <p:spPr bwMode="auto">
            <a:xfrm>
              <a:off x="7971176" y="2321758"/>
              <a:ext cx="1187" cy="279353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1" name="Oval 570">
              <a:extLst>
                <a:ext uri="{FF2B5EF4-FFF2-40B4-BE49-F238E27FC236}">
                  <a16:creationId xmlns:a16="http://schemas.microsoft.com/office/drawing/2014/main" id="{1E120312-45B0-4C42-82FC-F180847C8246}"/>
                </a:ext>
              </a:extLst>
            </p:cNvPr>
            <p:cNvSpPr/>
            <p:nvPr/>
          </p:nvSpPr>
          <p:spPr>
            <a:xfrm>
              <a:off x="8703904" y="194341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2" name="Oval 571">
              <a:extLst>
                <a:ext uri="{FF2B5EF4-FFF2-40B4-BE49-F238E27FC236}">
                  <a16:creationId xmlns:a16="http://schemas.microsoft.com/office/drawing/2014/main" id="{05394771-B526-F445-85E3-3C2DA3BC4892}"/>
                </a:ext>
              </a:extLst>
            </p:cNvPr>
            <p:cNvSpPr/>
            <p:nvPr/>
          </p:nvSpPr>
          <p:spPr>
            <a:xfrm>
              <a:off x="8013358" y="344089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6" name="Oval 575">
              <a:extLst>
                <a:ext uri="{FF2B5EF4-FFF2-40B4-BE49-F238E27FC236}">
                  <a16:creationId xmlns:a16="http://schemas.microsoft.com/office/drawing/2014/main" id="{01400376-9630-4440-8893-6D129686EE19}"/>
                </a:ext>
              </a:extLst>
            </p:cNvPr>
            <p:cNvSpPr/>
            <p:nvPr/>
          </p:nvSpPr>
          <p:spPr>
            <a:xfrm>
              <a:off x="9059242" y="5786513"/>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9" name="Line 913">
              <a:extLst>
                <a:ext uri="{FF2B5EF4-FFF2-40B4-BE49-F238E27FC236}">
                  <a16:creationId xmlns:a16="http://schemas.microsoft.com/office/drawing/2014/main" id="{4FC33EFC-28C4-404D-91B5-F7C18E706442}"/>
                </a:ext>
              </a:extLst>
            </p:cNvPr>
            <p:cNvSpPr>
              <a:spLocks noChangeShapeType="1"/>
            </p:cNvSpPr>
            <p:nvPr/>
          </p:nvSpPr>
          <p:spPr bwMode="auto">
            <a:xfrm>
              <a:off x="9143664" y="2462348"/>
              <a:ext cx="228982" cy="3299611"/>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0" name="Line 913">
              <a:extLst>
                <a:ext uri="{FF2B5EF4-FFF2-40B4-BE49-F238E27FC236}">
                  <a16:creationId xmlns:a16="http://schemas.microsoft.com/office/drawing/2014/main" id="{7602507B-BECA-7042-893E-42D6FF9E5D3E}"/>
                </a:ext>
              </a:extLst>
            </p:cNvPr>
            <p:cNvSpPr>
              <a:spLocks noChangeShapeType="1"/>
            </p:cNvSpPr>
            <p:nvPr/>
          </p:nvSpPr>
          <p:spPr bwMode="auto">
            <a:xfrm>
              <a:off x="8485044" y="3911282"/>
              <a:ext cx="764880" cy="1866664"/>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50224" y="185972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9539" y="205912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91996" y="356714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201681" y="585280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Rectangle 7">
            <a:extLst>
              <a:ext uri="{FF2B5EF4-FFF2-40B4-BE49-F238E27FC236}">
                <a16:creationId xmlns:a16="http://schemas.microsoft.com/office/drawing/2014/main" id="{8F7AD000-A388-6C4C-8C9C-158A86A0C51E}"/>
              </a:ext>
            </a:extLst>
          </p:cNvPr>
          <p:cNvSpPr>
            <a:spLocks noChangeArrowheads="1"/>
          </p:cNvSpPr>
          <p:nvPr/>
        </p:nvSpPr>
        <p:spPr bwMode="auto">
          <a:xfrm>
            <a:off x="1332820" y="5856990"/>
            <a:ext cx="5818633" cy="76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457200" marR="0" lvl="0" indent="-457200" algn="l" defTabSz="914400" rtl="0" eaLnBrk="1" fontAlgn="auto" latinLnBrk="0" hangingPunct="1">
              <a:lnSpc>
                <a:spcPct val="90000"/>
              </a:lnSpc>
              <a:spcBef>
                <a:spcPts val="0"/>
              </a:spcBef>
              <a:spcAft>
                <a:spcPts val="0"/>
              </a:spcAft>
              <a:buSzPct val="100000"/>
              <a:buFont typeface="Arial" panose="020B0604020202020204" pitchFamily="34" charset="0"/>
              <a:buChar char="•"/>
              <a:tabLst/>
              <a:defRPr/>
            </a:pPr>
            <a:r>
              <a:rPr kumimoji="0" lang="en-US" altLang="en-US" sz="2200" b="0" i="1" u="none" strike="noStrike" kern="1200" cap="none" spc="0" normalizeH="0" baseline="0" noProof="0" dirty="0">
                <a:ln>
                  <a:noFill/>
                </a:ln>
                <a:solidFill>
                  <a:prstClr val="black"/>
                </a:solidFill>
                <a:effectLst/>
                <a:uLnTx/>
                <a:uFillTx/>
                <a:latin typeface="Aptos (Body)"/>
              </a:rPr>
              <a:t>Note</a:t>
            </a:r>
            <a:r>
              <a:rPr kumimoji="0" lang="en-US" altLang="en-US" sz="2200" b="0" i="0" u="none" strike="noStrike" kern="1200" cap="none" spc="0" normalizeH="0" baseline="0" noProof="0" dirty="0">
                <a:ln>
                  <a:noFill/>
                </a:ln>
                <a:solidFill>
                  <a:prstClr val="black"/>
                </a:solidFill>
                <a:effectLst/>
                <a:uLnTx/>
                <a:uFillTx/>
                <a:latin typeface="Aptos (Body)"/>
              </a:rPr>
              <a:t>: applications with P2P architectures have client processes &amp; server processes</a:t>
            </a:r>
          </a:p>
        </p:txBody>
      </p:sp>
    </p:spTree>
    <p:extLst>
      <p:ext uri="{BB962C8B-B14F-4D97-AF65-F5344CB8AC3E}">
        <p14:creationId xmlns:p14="http://schemas.microsoft.com/office/powerpoint/2010/main" val="16922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Addressing Processes</a:t>
            </a:r>
            <a:endParaRPr lang="en-US" sz="4400" dirty="0"/>
          </a:p>
        </p:txBody>
      </p:sp>
      <p:sp>
        <p:nvSpPr>
          <p:cNvPr id="61" name="Rectangle 3">
            <a:extLst>
              <a:ext uri="{FF2B5EF4-FFF2-40B4-BE49-F238E27FC236}">
                <a16:creationId xmlns:a16="http://schemas.microsoft.com/office/drawing/2014/main" id="{4B0603A7-FD76-E142-950F-40A4CCA78957}"/>
              </a:ext>
            </a:extLst>
          </p:cNvPr>
          <p:cNvSpPr txBox="1">
            <a:spLocks noChangeArrowheads="1"/>
          </p:cNvSpPr>
          <p:nvPr/>
        </p:nvSpPr>
        <p:spPr>
          <a:xfrm>
            <a:off x="695101" y="1464896"/>
            <a:ext cx="4964479"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 receive messages, process  must have </a:t>
            </a: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identifier</a:t>
            </a:r>
          </a:p>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 device has unique 32-bit IP address (IPv4)</a:t>
            </a:r>
          </a:p>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1"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Does  IP address of host on which process runs suffice for identifying the process?</a:t>
            </a:r>
          </a:p>
          <a:p>
            <a:pPr>
              <a:buClrTx/>
              <a:buFont typeface="Arial" panose="020B0604020202020204" pitchFamily="34" charset="0"/>
              <a:buChar char="•"/>
              <a:defRPr/>
            </a:pPr>
            <a:r>
              <a:rPr lang="en-US" altLang="en-US" i="1" u="sng" dirty="0">
                <a:solidFill>
                  <a:srgbClr val="C00000"/>
                </a:solidFill>
                <a:latin typeface="Calibri" panose="020F0502020204030204"/>
                <a:ea typeface="ＭＳ Ｐゴシック" panose="020B0600070205080204" pitchFamily="34" charset="-128"/>
              </a:rPr>
              <a:t>A:</a:t>
            </a:r>
            <a:r>
              <a:rPr lang="en-US" altLang="en-US" dirty="0">
                <a:solidFill>
                  <a:srgbClr val="C00000"/>
                </a:solidFill>
                <a:latin typeface="Calibri" panose="020F0502020204030204"/>
                <a:ea typeface="ＭＳ Ｐゴシック" panose="020B0600070205080204" pitchFamily="34" charset="-128"/>
              </a:rPr>
              <a:t> </a:t>
            </a:r>
            <a:r>
              <a:rPr lang="en-US" altLang="en-US" b="1" i="1" dirty="0">
                <a:solidFill>
                  <a:srgbClr val="C00000"/>
                </a:solidFill>
                <a:latin typeface="Calibri" panose="020F0502020204030204"/>
                <a:ea typeface="ＭＳ Ｐゴシック" panose="020B0600070205080204" pitchFamily="34" charset="-128"/>
              </a:rPr>
              <a:t>No</a:t>
            </a:r>
            <a:r>
              <a:rPr lang="en-US" altLang="en-US" dirty="0">
                <a:solidFill>
                  <a:prstClr val="black"/>
                </a:solidFill>
                <a:latin typeface="Calibri" panose="020F0502020204030204"/>
                <a:ea typeface="ＭＳ Ｐゴシック" panose="020B0600070205080204" pitchFamily="34" charset="-128"/>
              </a:rPr>
              <a:t>, </a:t>
            </a:r>
            <a:r>
              <a:rPr lang="en-US" altLang="en-US" i="1" dirty="0">
                <a:solidFill>
                  <a:prstClr val="black"/>
                </a:solidFill>
                <a:latin typeface="Calibri" panose="020F0502020204030204"/>
                <a:ea typeface="ＭＳ Ｐゴシック" panose="020B0600070205080204" pitchFamily="34" charset="-128"/>
              </a:rPr>
              <a:t>many</a:t>
            </a:r>
            <a:r>
              <a:rPr lang="en-US" altLang="en-US" dirty="0">
                <a:solidFill>
                  <a:prstClr val="black"/>
                </a:solidFill>
                <a:latin typeface="Calibri" panose="020F0502020204030204"/>
                <a:ea typeface="ＭＳ Ｐゴシック" panose="020B0600070205080204" pitchFamily="34" charset="-128"/>
              </a:rPr>
              <a:t> processes can be running on same host</a:t>
            </a:r>
          </a:p>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2" name="Rectangle 4">
            <a:extLst>
              <a:ext uri="{FF2B5EF4-FFF2-40B4-BE49-F238E27FC236}">
                <a16:creationId xmlns:a16="http://schemas.microsoft.com/office/drawing/2014/main" id="{3FB47D89-608E-6B48-B260-00596EFC3969}"/>
              </a:ext>
            </a:extLst>
          </p:cNvPr>
          <p:cNvSpPr txBox="1">
            <a:spLocks noChangeArrowheads="1"/>
          </p:cNvSpPr>
          <p:nvPr/>
        </p:nvSpPr>
        <p:spPr>
          <a:xfrm>
            <a:off x="6056491" y="1464896"/>
            <a:ext cx="5573224" cy="5218112"/>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Identifier</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includes both </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IP address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and </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port numbers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associated with process on host.</a:t>
            </a:r>
          </a:p>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port numbers:</a:t>
            </a:r>
          </a:p>
          <a:p>
            <a:pPr marR="0" lvl="1" algn="l" defTabSz="914400" rtl="0" eaLnBrk="1" fontAlgn="auto" latinLnBrk="0" hangingPunct="1">
              <a:lnSpc>
                <a:spcPct val="90000"/>
              </a:lnSpc>
              <a:spcBef>
                <a:spcPts val="500"/>
              </a:spcBef>
              <a:spcAft>
                <a:spcPts val="0"/>
              </a:spcAft>
              <a:buClrTx/>
              <a:buSzTx/>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HTTP server: 80</a:t>
            </a:r>
          </a:p>
          <a:p>
            <a:pPr marR="0" lvl="1" algn="l" defTabSz="914400" rtl="0" eaLnBrk="1" fontAlgn="auto" latinLnBrk="0" hangingPunct="1">
              <a:lnSpc>
                <a:spcPct val="90000"/>
              </a:lnSpc>
              <a:spcBef>
                <a:spcPts val="500"/>
              </a:spcBef>
              <a:spcAft>
                <a:spcPts val="0"/>
              </a:spcAft>
              <a:buClrTx/>
              <a:buSzTx/>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mail server: 25</a:t>
            </a:r>
          </a:p>
          <a:p>
            <a:pPr lvl="0">
              <a:buClr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 send HTTP message to </a:t>
            </a:r>
            <a:r>
              <a:rPr lang="en-US" altLang="en-US" dirty="0">
                <a:solidFill>
                  <a:prstClr val="black"/>
                </a:solidFill>
                <a:latin typeface="Calibri" panose="020F0502020204030204"/>
                <a:ea typeface="ＭＳ Ｐゴシック" panose="020B0600070205080204" pitchFamily="34" charset="-128"/>
                <a:hlinkClick r:id="rId3"/>
              </a:rPr>
              <a:t>www.msoe.edu</a:t>
            </a:r>
            <a:r>
              <a:rPr lang="en-US" altLang="en-US" dirty="0">
                <a:solidFill>
                  <a:prstClr val="black"/>
                </a:solidFill>
                <a:latin typeface="Calibri" panose="020F0502020204030204"/>
                <a:ea typeface="ＭＳ Ｐゴシック" panose="020B0600070205080204" pitchFamily="34" charset="-128"/>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web server:</a:t>
            </a:r>
          </a:p>
          <a:p>
            <a:pPr lvl="1">
              <a:buClrTx/>
              <a:defRPr/>
            </a:pPr>
            <a:r>
              <a:rPr kumimoji="0" lang="en-US" altLang="en-US" sz="24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IP address: </a:t>
            </a:r>
            <a:r>
              <a:rPr lang="en-US" altLang="en-US" dirty="0">
                <a:latin typeface="Calibri" panose="020F0502020204030204"/>
                <a:ea typeface="ＭＳ Ｐゴシック" panose="020B0600070205080204" pitchFamily="34" charset="-128"/>
              </a:rPr>
              <a:t>69.20.113.171</a:t>
            </a:r>
          </a:p>
          <a:p>
            <a:pPr lvl="1">
              <a:buClrTx/>
              <a:defRPr/>
            </a:pPr>
            <a:r>
              <a:rPr kumimoji="0" lang="en-US" altLang="en-US" sz="24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port number: 80</a:t>
            </a:r>
          </a:p>
          <a:p>
            <a:pPr lvl="1">
              <a:buClrTx/>
              <a:defRPr/>
            </a:pPr>
            <a:r>
              <a:rPr kumimoji="0" lang="en-US" altLang="en-US" sz="24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Try $ </a:t>
            </a:r>
            <a:r>
              <a:rPr lang="en-US" altLang="en-US" i="1" dirty="0" err="1">
                <a:solidFill>
                  <a:srgbClr val="C00000"/>
                </a:solidFill>
                <a:latin typeface="Calibri" panose="020F0502020204030204"/>
                <a:ea typeface="ＭＳ Ｐゴシック" panose="020B0600070205080204" pitchFamily="34" charset="-128"/>
              </a:rPr>
              <a:t>nslookup</a:t>
            </a:r>
            <a:r>
              <a:rPr lang="en-US" altLang="en-US" i="1" dirty="0">
                <a:solidFill>
                  <a:srgbClr val="C00000"/>
                </a:solidFill>
                <a:latin typeface="Calibri" panose="020F0502020204030204"/>
                <a:ea typeface="ＭＳ Ｐゴシック" panose="020B0600070205080204" pitchFamily="34" charset="-128"/>
              </a:rPr>
              <a:t> www.msoe.edu</a:t>
            </a:r>
            <a:endPar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endParaRPr>
          </a:p>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More shortly…</a:t>
            </a:r>
          </a:p>
        </p:txBody>
      </p:sp>
    </p:spTree>
    <p:extLst>
      <p:ext uri="{BB962C8B-B14F-4D97-AF65-F5344CB8AC3E}">
        <p14:creationId xmlns:p14="http://schemas.microsoft.com/office/powerpoint/2010/main" val="811476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An Application-layer </a:t>
            </a:r>
            <a:r>
              <a:rPr lang="en-US" altLang="en-US" dirty="0">
                <a:ea typeface="ＭＳ Ｐゴシック" panose="020B0600070205080204" pitchFamily="34" charset="-128"/>
              </a:rPr>
              <a:t>P</a:t>
            </a:r>
            <a:r>
              <a:rPr lang="en-US" altLang="en-US" sz="4400" dirty="0">
                <a:ea typeface="ＭＳ Ｐゴシック" panose="020B0600070205080204" pitchFamily="34" charset="-128"/>
              </a:rPr>
              <a:t>rotocol Defines:</a:t>
            </a:r>
            <a:endParaRPr lang="en-US" sz="4400" dirty="0"/>
          </a:p>
        </p:txBody>
      </p:sp>
      <p:sp>
        <p:nvSpPr>
          <p:cNvPr id="7" name="Rectangle 3">
            <a:extLst>
              <a:ext uri="{FF2B5EF4-FFF2-40B4-BE49-F238E27FC236}">
                <a16:creationId xmlns:a16="http://schemas.microsoft.com/office/drawing/2014/main" id="{8251B37A-10ED-6C4A-A5F1-4B1BE824E86A}"/>
              </a:ext>
            </a:extLst>
          </p:cNvPr>
          <p:cNvSpPr txBox="1">
            <a:spLocks noChangeArrowheads="1"/>
          </p:cNvSpPr>
          <p:nvPr/>
        </p:nvSpPr>
        <p:spPr>
          <a:xfrm>
            <a:off x="456437" y="1464838"/>
            <a:ext cx="5600054"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Types of messages exchanged</a:t>
            </a:r>
            <a:r>
              <a:rPr lang="en-US" altLang="en-US" dirty="0">
                <a:solidFill>
                  <a:srgbClr val="C00000"/>
                </a:solidFill>
                <a:latin typeface="Calibri" panose="020F0502020204030204"/>
                <a:ea typeface="ＭＳ Ｐゴシック" panose="020B0600070205080204" pitchFamily="34" charset="-128"/>
              </a:rPr>
              <a:t>:</a:t>
            </a:r>
            <a:endPar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endParaRPr>
          </a:p>
          <a:p>
            <a:pPr marR="0" lvl="1" algn="l" defTabSz="914400" rtl="0" eaLnBrk="1" fontAlgn="auto" latinLnBrk="0" hangingPunct="1">
              <a:lnSpc>
                <a:spcPct val="90000"/>
              </a:lnSpc>
              <a:spcBef>
                <a:spcPts val="500"/>
              </a:spcBef>
              <a:spcAft>
                <a:spcPts val="0"/>
              </a:spcAft>
              <a:buClrTx/>
              <a:buSzTx/>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E.g., request, response </a:t>
            </a:r>
          </a:p>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Message syntax:</a:t>
            </a:r>
          </a:p>
          <a:p>
            <a:pPr marR="0" lvl="1" algn="l" defTabSz="914400" rtl="0" eaLnBrk="1" fontAlgn="auto" latinLnBrk="0" hangingPunct="1">
              <a:lnSpc>
                <a:spcPct val="90000"/>
              </a:lnSpc>
              <a:spcBef>
                <a:spcPts val="500"/>
              </a:spcBef>
              <a:spcAft>
                <a:spcPts val="0"/>
              </a:spcAft>
              <a:buClrTx/>
              <a:buSzTx/>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What fields in messages &amp; how fields are delineated</a:t>
            </a:r>
          </a:p>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Message semantics </a:t>
            </a:r>
          </a:p>
          <a:p>
            <a:pPr marR="0" lvl="1" algn="l" defTabSz="914400" rtl="0" eaLnBrk="1" fontAlgn="auto" latinLnBrk="0" hangingPunct="1">
              <a:lnSpc>
                <a:spcPct val="90000"/>
              </a:lnSpc>
              <a:spcBef>
                <a:spcPts val="500"/>
              </a:spcBef>
              <a:spcAft>
                <a:spcPts val="0"/>
              </a:spcAft>
              <a:buClrTx/>
              <a:buSzTx/>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Meaning of information in fields</a:t>
            </a:r>
          </a:p>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Rules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for when and how processes send &amp; respond to messages</a:t>
            </a:r>
          </a:p>
        </p:txBody>
      </p:sp>
      <p:sp>
        <p:nvSpPr>
          <p:cNvPr id="8" name="Rectangle 4">
            <a:extLst>
              <a:ext uri="{FF2B5EF4-FFF2-40B4-BE49-F238E27FC236}">
                <a16:creationId xmlns:a16="http://schemas.microsoft.com/office/drawing/2014/main" id="{E3FA004C-2235-334F-8814-1F36401D2A86}"/>
              </a:ext>
            </a:extLst>
          </p:cNvPr>
          <p:cNvSpPr txBox="1">
            <a:spLocks noChangeArrowheads="1"/>
          </p:cNvSpPr>
          <p:nvPr/>
        </p:nvSpPr>
        <p:spPr>
          <a:xfrm>
            <a:off x="7079333" y="2039935"/>
            <a:ext cx="4758660" cy="392029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Open protocols:</a:t>
            </a:r>
          </a:p>
          <a:p>
            <a:pPr lvl="1">
              <a:spcBef>
                <a:spcPts val="1000"/>
              </a:spcBef>
              <a:buClrTx/>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Defined in RFCs, everyone has access to protocol definition</a:t>
            </a:r>
          </a:p>
          <a:p>
            <a:pPr lvl="1">
              <a:spcBef>
                <a:spcPts val="1000"/>
              </a:spcBef>
              <a:buClrTx/>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Allows for interoperability</a:t>
            </a:r>
          </a:p>
          <a:p>
            <a:pPr lvl="1">
              <a:spcBef>
                <a:spcPts val="1000"/>
              </a:spcBef>
              <a:buClrTx/>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E.g., </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HTTP</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SMTP</a:t>
            </a:r>
          </a:p>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Proprietary protocols:</a:t>
            </a:r>
          </a:p>
          <a:p>
            <a:pPr lvl="1">
              <a:spcBef>
                <a:spcPts val="1000"/>
              </a:spcBef>
              <a:buClrTx/>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E.g., Skype, Zoom</a:t>
            </a:r>
          </a:p>
        </p:txBody>
      </p:sp>
    </p:spTree>
    <p:extLst>
      <p:ext uri="{BB962C8B-B14F-4D97-AF65-F5344CB8AC3E}">
        <p14:creationId xmlns:p14="http://schemas.microsoft.com/office/powerpoint/2010/main" val="511336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1A76A-3A75-42E0-FA4F-962BF3E53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3ED77-4D77-6D11-48E7-6219CBF41C0C}"/>
              </a:ext>
            </a:extLst>
          </p:cNvPr>
          <p:cNvSpPr>
            <a:spLocks noGrp="1"/>
          </p:cNvSpPr>
          <p:nvPr>
            <p:ph type="title"/>
          </p:nvPr>
        </p:nvSpPr>
        <p:spPr>
          <a:xfrm>
            <a:off x="546662" y="152400"/>
            <a:ext cx="6551791" cy="1650991"/>
          </a:xfrm>
        </p:spPr>
        <p:txBody>
          <a:bodyPr>
            <a:normAutofit/>
          </a:bodyPr>
          <a:lstStyle/>
          <a:p>
            <a:r>
              <a:rPr lang="en-US" altLang="en-US" sz="6000" dirty="0">
                <a:cs typeface="Calibri" panose="020F0502020204030204" pitchFamily="34" charset="0"/>
              </a:rPr>
              <a:t>Roadmap</a:t>
            </a:r>
            <a:endParaRPr lang="en-US" sz="6000" dirty="0"/>
          </a:p>
        </p:txBody>
      </p:sp>
      <p:sp>
        <p:nvSpPr>
          <p:cNvPr id="5" name="Rectangle 4">
            <a:extLst>
              <a:ext uri="{FF2B5EF4-FFF2-40B4-BE49-F238E27FC236}">
                <a16:creationId xmlns:a16="http://schemas.microsoft.com/office/drawing/2014/main" id="{64EC823F-5EE1-5811-8EF9-06C612DE98AF}"/>
              </a:ext>
            </a:extLst>
          </p:cNvPr>
          <p:cNvSpPr txBox="1">
            <a:spLocks noChangeArrowheads="1"/>
          </p:cNvSpPr>
          <p:nvPr/>
        </p:nvSpPr>
        <p:spPr>
          <a:xfrm>
            <a:off x="327703" y="1646990"/>
            <a:ext cx="11536594" cy="4978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indent="-285750">
              <a:spcBef>
                <a:spcPts val="800"/>
              </a:spcBef>
              <a:buClr>
                <a:schemeClr val="bg1">
                  <a:lumMod val="85000"/>
                </a:schemeClr>
              </a:buClr>
            </a:pPr>
            <a:r>
              <a:rPr lang="en-US" altLang="en-US" sz="3600" i="1" dirty="0">
                <a:solidFill>
                  <a:schemeClr val="bg2"/>
                </a:solidFill>
                <a:latin typeface="Calibri" panose="020F0502020204030204" pitchFamily="34" charset="0"/>
                <a:cs typeface="Calibri" panose="020F0502020204030204" pitchFamily="34" charset="0"/>
              </a:rPr>
              <a:t>Principles of network applications</a:t>
            </a:r>
            <a:endParaRPr lang="en-US" altLang="ja-JP" sz="3600" i="1" dirty="0">
              <a:solidFill>
                <a:schemeClr val="bg2"/>
              </a:solidFill>
              <a:latin typeface="Calibri" panose="020F0502020204030204" pitchFamily="34" charset="0"/>
              <a:cs typeface="Calibri" panose="020F0502020204030204" pitchFamily="34" charset="0"/>
            </a:endParaRPr>
          </a:p>
          <a:p>
            <a:pPr marL="403225" indent="-285750">
              <a:spcBef>
                <a:spcPts val="800"/>
              </a:spcBef>
              <a:buClr>
                <a:schemeClr val="bg1">
                  <a:lumMod val="85000"/>
                </a:schemeClr>
              </a:buClr>
            </a:pPr>
            <a:r>
              <a:rPr lang="en-US" altLang="en-US" sz="3600" b="1" i="1" dirty="0">
                <a:latin typeface="Calibri" panose="020F0502020204030204" pitchFamily="34" charset="0"/>
                <a:cs typeface="Calibri" panose="020F0502020204030204" pitchFamily="34" charset="0"/>
              </a:rPr>
              <a:t>Web and HTTP</a:t>
            </a:r>
          </a:p>
        </p:txBody>
      </p:sp>
    </p:spTree>
    <p:extLst>
      <p:ext uri="{BB962C8B-B14F-4D97-AF65-F5344CB8AC3E}">
        <p14:creationId xmlns:p14="http://schemas.microsoft.com/office/powerpoint/2010/main" val="429346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480-E30F-B6FD-FDBF-BB18C23FB197}"/>
              </a:ext>
            </a:extLst>
          </p:cNvPr>
          <p:cNvSpPr>
            <a:spLocks noGrp="1"/>
          </p:cNvSpPr>
          <p:nvPr>
            <p:ph type="title"/>
          </p:nvPr>
        </p:nvSpPr>
        <p:spPr>
          <a:xfrm>
            <a:off x="17481" y="90487"/>
            <a:ext cx="10515600" cy="1325563"/>
          </a:xfrm>
        </p:spPr>
        <p:txBody>
          <a:bodyPr/>
          <a:lstStyle/>
          <a:p>
            <a:r>
              <a:rPr lang="en-US" dirty="0"/>
              <a:t>From Theory to Practice: HTTP</a:t>
            </a:r>
          </a:p>
        </p:txBody>
      </p:sp>
      <p:sp>
        <p:nvSpPr>
          <p:cNvPr id="3" name="Content Placeholder 2">
            <a:extLst>
              <a:ext uri="{FF2B5EF4-FFF2-40B4-BE49-F238E27FC236}">
                <a16:creationId xmlns:a16="http://schemas.microsoft.com/office/drawing/2014/main" id="{412AD3A1-88B6-9BB2-5DF8-4273A92A1EA5}"/>
              </a:ext>
            </a:extLst>
          </p:cNvPr>
          <p:cNvSpPr>
            <a:spLocks noGrp="1"/>
          </p:cNvSpPr>
          <p:nvPr>
            <p:ph idx="1"/>
          </p:nvPr>
        </p:nvSpPr>
        <p:spPr>
          <a:xfrm>
            <a:off x="17481" y="1067870"/>
            <a:ext cx="6979921" cy="3196560"/>
          </a:xfrm>
        </p:spPr>
        <p:txBody>
          <a:bodyPr>
            <a:normAutofit lnSpcReduction="10000"/>
          </a:bodyPr>
          <a:lstStyle/>
          <a:p>
            <a:pPr marL="130175" lvl="0" indent="0">
              <a:buNone/>
              <a:defRPr/>
            </a:pPr>
            <a:r>
              <a:rPr lang="en-US" altLang="en-US" sz="2400" i="1" dirty="0">
                <a:solidFill>
                  <a:prstClr val="black"/>
                </a:solidFill>
                <a:latin typeface="Aptos "/>
                <a:ea typeface="ＭＳ Ｐゴシック" panose="020B0600070205080204" pitchFamily="34" charset="-128"/>
              </a:rPr>
              <a:t>Let's dive into a real-world example - the World Wide Web and HTTP</a:t>
            </a:r>
          </a:p>
          <a:p>
            <a:pPr marL="473075" lvl="0" indent="-342900">
              <a:defRPr/>
            </a:pPr>
            <a:r>
              <a:rPr lang="en-US" altLang="en-US" sz="2400" dirty="0">
                <a:solidFill>
                  <a:prstClr val="black"/>
                </a:solidFill>
                <a:latin typeface="Aptos "/>
                <a:ea typeface="ＭＳ Ｐゴシック" panose="020B0600070205080204" pitchFamily="34" charset="-128"/>
              </a:rPr>
              <a:t>Web page consists of </a:t>
            </a:r>
            <a:r>
              <a:rPr lang="en-US" altLang="en-US" sz="2400" i="1" dirty="0">
                <a:solidFill>
                  <a:srgbClr val="C00000"/>
                </a:solidFill>
                <a:latin typeface="Aptos "/>
                <a:ea typeface="ＭＳ Ｐゴシック" panose="020B0600070205080204" pitchFamily="34" charset="-128"/>
              </a:rPr>
              <a:t>objects, </a:t>
            </a:r>
            <a:r>
              <a:rPr lang="en-US" altLang="en-US" sz="2400" dirty="0">
                <a:solidFill>
                  <a:prstClr val="black"/>
                </a:solidFill>
                <a:latin typeface="Aptos "/>
                <a:ea typeface="ＭＳ Ｐゴシック" panose="020B0600070205080204" pitchFamily="34" charset="-128"/>
              </a:rPr>
              <a:t>each of</a:t>
            </a:r>
            <a:r>
              <a:rPr lang="en-US" altLang="en-US" sz="2400" i="1" dirty="0">
                <a:solidFill>
                  <a:srgbClr val="C00000"/>
                </a:solidFill>
                <a:latin typeface="Aptos "/>
                <a:ea typeface="ＭＳ Ｐゴシック" panose="020B0600070205080204" pitchFamily="34" charset="-128"/>
              </a:rPr>
              <a:t> </a:t>
            </a:r>
            <a:r>
              <a:rPr lang="en-US" altLang="en-US" sz="2400" dirty="0">
                <a:solidFill>
                  <a:prstClr val="black"/>
                </a:solidFill>
                <a:latin typeface="Aptos "/>
                <a:ea typeface="ＭＳ Ｐゴシック" panose="020B0600070205080204" pitchFamily="34" charset="-128"/>
              </a:rPr>
              <a:t>which can be stored on different Web servers</a:t>
            </a:r>
          </a:p>
          <a:p>
            <a:pPr marL="473075" lvl="0" indent="-342900">
              <a:defRPr/>
            </a:pPr>
            <a:r>
              <a:rPr lang="en-US" altLang="en-US" sz="2400" dirty="0">
                <a:solidFill>
                  <a:prstClr val="black"/>
                </a:solidFill>
                <a:latin typeface="Aptos "/>
                <a:ea typeface="ＭＳ Ｐゴシック" panose="020B0600070205080204" pitchFamily="34" charset="-128"/>
              </a:rPr>
              <a:t>Object can be HTML file, JPEG image, Java applet, audio file,…</a:t>
            </a:r>
          </a:p>
          <a:p>
            <a:pPr marL="473075" lvl="0" indent="-342900">
              <a:defRPr/>
            </a:pPr>
            <a:r>
              <a:rPr lang="en-US" altLang="en-US" sz="2400" dirty="0">
                <a:solidFill>
                  <a:prstClr val="black"/>
                </a:solidFill>
                <a:latin typeface="Aptos "/>
                <a:ea typeface="ＭＳ Ｐゴシック" panose="020B0600070205080204" pitchFamily="34" charset="-128"/>
              </a:rPr>
              <a:t>Web page consists of </a:t>
            </a:r>
            <a:r>
              <a:rPr lang="en-US" altLang="en-US" sz="2400" i="1" dirty="0">
                <a:solidFill>
                  <a:srgbClr val="CC0000"/>
                </a:solidFill>
                <a:latin typeface="Aptos "/>
                <a:ea typeface="ＭＳ Ｐゴシック" panose="020B0600070205080204" pitchFamily="34" charset="-128"/>
              </a:rPr>
              <a:t>base HTML-file</a:t>
            </a:r>
            <a:r>
              <a:rPr lang="en-US" altLang="en-US" sz="2400" dirty="0">
                <a:solidFill>
                  <a:prstClr val="black"/>
                </a:solidFill>
                <a:latin typeface="Aptos "/>
                <a:ea typeface="ＭＳ Ｐゴシック" panose="020B0600070205080204" pitchFamily="34" charset="-128"/>
              </a:rPr>
              <a:t> which includes </a:t>
            </a:r>
            <a:r>
              <a:rPr lang="en-US" altLang="en-US" sz="2400" i="1" dirty="0">
                <a:solidFill>
                  <a:srgbClr val="CC0000"/>
                </a:solidFill>
                <a:latin typeface="Aptos "/>
                <a:ea typeface="ＭＳ Ｐゴシック" panose="020B0600070205080204" pitchFamily="34" charset="-128"/>
              </a:rPr>
              <a:t>several referenced objects, each </a:t>
            </a:r>
            <a:r>
              <a:rPr lang="en-US" altLang="en-US" sz="2400" dirty="0">
                <a:solidFill>
                  <a:prstClr val="black"/>
                </a:solidFill>
                <a:latin typeface="Aptos "/>
                <a:ea typeface="ＭＳ Ｐゴシック" panose="020B0600070205080204" pitchFamily="34" charset="-128"/>
              </a:rPr>
              <a:t>addressable by a </a:t>
            </a:r>
            <a:r>
              <a:rPr lang="en-US" altLang="en-US" sz="2400" i="1" dirty="0">
                <a:solidFill>
                  <a:srgbClr val="CC0000"/>
                </a:solidFill>
                <a:latin typeface="Aptos "/>
                <a:ea typeface="ＭＳ Ｐゴシック" panose="020B0600070205080204" pitchFamily="34" charset="-128"/>
              </a:rPr>
              <a:t>URL, </a:t>
            </a:r>
            <a:r>
              <a:rPr lang="en-US" altLang="en-US" sz="2400" dirty="0">
                <a:solidFill>
                  <a:prstClr val="black"/>
                </a:solidFill>
                <a:latin typeface="Aptos "/>
                <a:ea typeface="ＭＳ Ｐゴシック" panose="020B0600070205080204" pitchFamily="34" charset="-128"/>
              </a:rPr>
              <a:t>e.g.,</a:t>
            </a:r>
          </a:p>
          <a:p>
            <a:endParaRPr lang="en-US" sz="2400" dirty="0">
              <a:latin typeface="Aptos "/>
            </a:endParaRPr>
          </a:p>
        </p:txBody>
      </p:sp>
      <p:sp>
        <p:nvSpPr>
          <p:cNvPr id="9" name="TextBox 8">
            <a:extLst>
              <a:ext uri="{FF2B5EF4-FFF2-40B4-BE49-F238E27FC236}">
                <a16:creationId xmlns:a16="http://schemas.microsoft.com/office/drawing/2014/main" id="{2FCF6685-7E01-78E4-AF7C-F59273B38DB9}"/>
              </a:ext>
            </a:extLst>
          </p:cNvPr>
          <p:cNvSpPr txBox="1"/>
          <p:nvPr/>
        </p:nvSpPr>
        <p:spPr>
          <a:xfrm>
            <a:off x="7237615" y="3736435"/>
            <a:ext cx="4825538" cy="738664"/>
          </a:xfrm>
          <a:prstGeom prst="rect">
            <a:avLst/>
          </a:prstGeom>
          <a:noFill/>
        </p:spPr>
        <p:txBody>
          <a:bodyPr wrap="square">
            <a:spAutoFit/>
          </a:bodyPr>
          <a:lstStyle/>
          <a:p>
            <a:r>
              <a:rPr lang="en-US" sz="1400" b="1" dirty="0"/>
              <a:t>Base HTML file: </a:t>
            </a:r>
            <a:r>
              <a:rPr lang="en-US" sz="1400" dirty="0"/>
              <a:t>https://www.msoe.edu/academics/undergraduate-degrees/engineering/computer-science/</a:t>
            </a:r>
          </a:p>
        </p:txBody>
      </p:sp>
      <p:pic>
        <p:nvPicPr>
          <p:cNvPr id="11" name="Picture 10">
            <a:extLst>
              <a:ext uri="{FF2B5EF4-FFF2-40B4-BE49-F238E27FC236}">
                <a16:creationId xmlns:a16="http://schemas.microsoft.com/office/drawing/2014/main" id="{EC7D18DA-C2CD-2297-CAB3-70A5E22D97BF}"/>
              </a:ext>
            </a:extLst>
          </p:cNvPr>
          <p:cNvPicPr>
            <a:picLocks noChangeAspect="1"/>
          </p:cNvPicPr>
          <p:nvPr/>
        </p:nvPicPr>
        <p:blipFill>
          <a:blip r:embed="rId3"/>
          <a:stretch>
            <a:fillRect/>
          </a:stretch>
        </p:blipFill>
        <p:spPr>
          <a:xfrm>
            <a:off x="6916720" y="8897"/>
            <a:ext cx="5275280" cy="3727538"/>
          </a:xfrm>
          <a:prstGeom prst="rect">
            <a:avLst/>
          </a:prstGeom>
        </p:spPr>
      </p:pic>
      <p:sp>
        <p:nvSpPr>
          <p:cNvPr id="13" name="TextBox 12">
            <a:extLst>
              <a:ext uri="{FF2B5EF4-FFF2-40B4-BE49-F238E27FC236}">
                <a16:creationId xmlns:a16="http://schemas.microsoft.com/office/drawing/2014/main" id="{301E6030-727B-74B4-48A8-B16A15D10D3E}"/>
              </a:ext>
            </a:extLst>
          </p:cNvPr>
          <p:cNvSpPr txBox="1"/>
          <p:nvPr/>
        </p:nvSpPr>
        <p:spPr>
          <a:xfrm>
            <a:off x="7697585" y="6412393"/>
            <a:ext cx="3977213" cy="523220"/>
          </a:xfrm>
          <a:prstGeom prst="rect">
            <a:avLst/>
          </a:prstGeom>
          <a:noFill/>
        </p:spPr>
        <p:txBody>
          <a:bodyPr wrap="square">
            <a:spAutoFit/>
          </a:bodyPr>
          <a:lstStyle/>
          <a:p>
            <a:r>
              <a:rPr lang="en-US" sz="1400" dirty="0"/>
              <a:t>https://msoe.s3.amazonaws.com/files/callouts/square_xsml_android-app-class-thumbnail-2.jpg</a:t>
            </a:r>
          </a:p>
        </p:txBody>
      </p:sp>
      <p:pic>
        <p:nvPicPr>
          <p:cNvPr id="1026" name="Picture 2">
            <a:extLst>
              <a:ext uri="{FF2B5EF4-FFF2-40B4-BE49-F238E27FC236}">
                <a16:creationId xmlns:a16="http://schemas.microsoft.com/office/drawing/2014/main" id="{A8DE1A3E-414A-D59B-7451-10824C614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9923" y="4475099"/>
            <a:ext cx="1913158" cy="191315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0">
            <a:extLst>
              <a:ext uri="{FF2B5EF4-FFF2-40B4-BE49-F238E27FC236}">
                <a16:creationId xmlns:a16="http://schemas.microsoft.com/office/drawing/2014/main" id="{36B3C1BA-B7D3-4605-435E-0246520A6699}"/>
              </a:ext>
            </a:extLst>
          </p:cNvPr>
          <p:cNvGrpSpPr>
            <a:grpSpLocks/>
          </p:cNvGrpSpPr>
          <p:nvPr/>
        </p:nvGrpSpPr>
        <p:grpSpPr bwMode="auto">
          <a:xfrm>
            <a:off x="128847" y="4139936"/>
            <a:ext cx="7189788" cy="1147763"/>
            <a:chOff x="788" y="2955"/>
            <a:chExt cx="4529" cy="723"/>
          </a:xfrm>
        </p:grpSpPr>
        <p:sp>
          <p:nvSpPr>
            <p:cNvPr id="15" name="Text Box 5">
              <a:extLst>
                <a:ext uri="{FF2B5EF4-FFF2-40B4-BE49-F238E27FC236}">
                  <a16:creationId xmlns:a16="http://schemas.microsoft.com/office/drawing/2014/main" id="{5E7813B2-D982-C3A7-7344-96EAE82C755D}"/>
                </a:ext>
              </a:extLst>
            </p:cNvPr>
            <p:cNvSpPr txBox="1">
              <a:spLocks noChangeArrowheads="1"/>
            </p:cNvSpPr>
            <p:nvPr/>
          </p:nvSpPr>
          <p:spPr bwMode="auto">
            <a:xfrm>
              <a:off x="788" y="2955"/>
              <a:ext cx="452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www.msoe.edu/computerScience/rosie.jpg</a:t>
              </a:r>
            </a:p>
          </p:txBody>
        </p:sp>
        <p:sp>
          <p:nvSpPr>
            <p:cNvPr id="16" name="AutoShape 6">
              <a:extLst>
                <a:ext uri="{FF2B5EF4-FFF2-40B4-BE49-F238E27FC236}">
                  <a16:creationId xmlns:a16="http://schemas.microsoft.com/office/drawing/2014/main" id="{9C49C76B-28A4-F118-E533-7B4EA8A6BC5A}"/>
                </a:ext>
              </a:extLst>
            </p:cNvPr>
            <p:cNvSpPr>
              <a:spLocks/>
            </p:cNvSpPr>
            <p:nvPr/>
          </p:nvSpPr>
          <p:spPr bwMode="auto">
            <a:xfrm rot="16200000">
              <a:off x="1487" y="2611"/>
              <a:ext cx="61" cy="1418"/>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7" name="AutoShape 7">
              <a:extLst>
                <a:ext uri="{FF2B5EF4-FFF2-40B4-BE49-F238E27FC236}">
                  <a16:creationId xmlns:a16="http://schemas.microsoft.com/office/drawing/2014/main" id="{291F8EB7-840A-1A8C-DCED-883CA260719D}"/>
                </a:ext>
              </a:extLst>
            </p:cNvPr>
            <p:cNvSpPr>
              <a:spLocks/>
            </p:cNvSpPr>
            <p:nvPr/>
          </p:nvSpPr>
          <p:spPr bwMode="auto">
            <a:xfrm rot="16200000">
              <a:off x="3699" y="1952"/>
              <a:ext cx="58" cy="2732"/>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8" name="Text Box 8">
              <a:extLst>
                <a:ext uri="{FF2B5EF4-FFF2-40B4-BE49-F238E27FC236}">
                  <a16:creationId xmlns:a16="http://schemas.microsoft.com/office/drawing/2014/main" id="{C8B52637-BAE9-AFA3-2A36-F84B57C597A5}"/>
                </a:ext>
              </a:extLst>
            </p:cNvPr>
            <p:cNvSpPr txBox="1">
              <a:spLocks noChangeArrowheads="1"/>
            </p:cNvSpPr>
            <p:nvPr/>
          </p:nvSpPr>
          <p:spPr bwMode="auto">
            <a:xfrm>
              <a:off x="1011" y="3386"/>
              <a:ext cx="10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host name</a:t>
              </a:r>
            </a:p>
          </p:txBody>
        </p:sp>
        <p:sp>
          <p:nvSpPr>
            <p:cNvPr id="19" name="Text Box 9">
              <a:extLst>
                <a:ext uri="{FF2B5EF4-FFF2-40B4-BE49-F238E27FC236}">
                  <a16:creationId xmlns:a16="http://schemas.microsoft.com/office/drawing/2014/main" id="{247DEA29-4DEE-5834-A066-692BB9EF9204}"/>
                </a:ext>
              </a:extLst>
            </p:cNvPr>
            <p:cNvSpPr txBox="1">
              <a:spLocks noChangeArrowheads="1"/>
            </p:cNvSpPr>
            <p:nvPr/>
          </p:nvSpPr>
          <p:spPr bwMode="auto">
            <a:xfrm>
              <a:off x="3214" y="3390"/>
              <a:ext cx="10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path</a:t>
              </a:r>
              <a:r>
                <a:rPr kumimoji="0" lang="en-US" altLang="en-US" sz="24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name</a:t>
              </a:r>
            </a:p>
          </p:txBody>
        </p:sp>
      </p:grpSp>
      <p:sp>
        <p:nvSpPr>
          <p:cNvPr id="20" name="Content Placeholder 2">
            <a:extLst>
              <a:ext uri="{FF2B5EF4-FFF2-40B4-BE49-F238E27FC236}">
                <a16:creationId xmlns:a16="http://schemas.microsoft.com/office/drawing/2014/main" id="{CC8C0518-AAB8-D766-2D36-C868A12E2276}"/>
              </a:ext>
            </a:extLst>
          </p:cNvPr>
          <p:cNvSpPr txBox="1">
            <a:spLocks/>
          </p:cNvSpPr>
          <p:nvPr/>
        </p:nvSpPr>
        <p:spPr>
          <a:xfrm>
            <a:off x="1316860" y="5457361"/>
            <a:ext cx="6380725" cy="139174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3075" indent="-342900">
              <a:spcAft>
                <a:spcPts val="600"/>
              </a:spcAft>
              <a:defRPr/>
            </a:pPr>
            <a:r>
              <a:rPr lang="en-US" sz="9600" i="1" u="sng" dirty="0">
                <a:solidFill>
                  <a:srgbClr val="C00000"/>
                </a:solidFill>
              </a:rPr>
              <a:t>Q:</a:t>
            </a:r>
            <a:r>
              <a:rPr lang="en-US" altLang="en-US" sz="9600" i="1" dirty="0">
                <a:solidFill>
                  <a:prstClr val="black"/>
                </a:solidFill>
                <a:ea typeface="ＭＳ Ｐゴシック" panose="020B0600070205080204" pitchFamily="34" charset="-128"/>
              </a:rPr>
              <a:t> What protocol standardizes how browsers request the HTML file and referenced objects from different servers?</a:t>
            </a:r>
            <a:endParaRPr lang="en-US" altLang="en-US" sz="9600" i="1" dirty="0">
              <a:solidFill>
                <a:prstClr val="black"/>
              </a:solidFill>
              <a:ea typeface="ＭＳ Ｐゴシック" panose="020B0600070205080204" pitchFamily="34" charset="-128"/>
              <a:sym typeface="Wingdings" panose="05000000000000000000" pitchFamily="2" charset="2"/>
            </a:endParaRPr>
          </a:p>
          <a:p>
            <a:pPr marL="473075" indent="-342900">
              <a:spcAft>
                <a:spcPts val="600"/>
              </a:spcAft>
              <a:defRPr/>
            </a:pPr>
            <a:r>
              <a:rPr lang="en-US" sz="9600" i="1" u="sng" dirty="0">
                <a:solidFill>
                  <a:srgbClr val="C00000"/>
                </a:solidFill>
              </a:rPr>
              <a:t>A:</a:t>
            </a:r>
            <a:r>
              <a:rPr lang="en-US" sz="9600" i="1" dirty="0">
                <a:solidFill>
                  <a:prstClr val="black"/>
                </a:solidFill>
              </a:rPr>
              <a:t> </a:t>
            </a:r>
            <a:r>
              <a:rPr lang="en-US" altLang="en-US" sz="9600" b="1" i="1" dirty="0">
                <a:solidFill>
                  <a:srgbClr val="C00000"/>
                </a:solidFill>
                <a:ea typeface="ＭＳ Ｐゴシック" panose="020B0600070205080204" pitchFamily="34" charset="-128"/>
                <a:sym typeface="Wingdings" panose="05000000000000000000" pitchFamily="2" charset="2"/>
              </a:rPr>
              <a:t>HTTP</a:t>
            </a:r>
            <a:endParaRPr lang="en-US" altLang="en-US" sz="9600" b="1" i="1" dirty="0">
              <a:solidFill>
                <a:srgbClr val="C00000"/>
              </a:solidFill>
              <a:ea typeface="ＭＳ Ｐゴシック" panose="020B0600070205080204" pitchFamily="34" charset="-128"/>
            </a:endParaRPr>
          </a:p>
          <a:p>
            <a:pPr>
              <a:spcAft>
                <a:spcPts val="600"/>
              </a:spcAft>
            </a:pPr>
            <a:endParaRPr lang="en-US" sz="2400" dirty="0">
              <a:latin typeface="Aptos "/>
            </a:endParaRPr>
          </a:p>
        </p:txBody>
      </p:sp>
    </p:spTree>
    <p:extLst>
      <p:ext uri="{BB962C8B-B14F-4D97-AF65-F5344CB8AC3E}">
        <p14:creationId xmlns:p14="http://schemas.microsoft.com/office/powerpoint/2010/main" val="1383982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DB36-22B3-43B4-E2DA-83791A9E4F88}"/>
              </a:ext>
            </a:extLst>
          </p:cNvPr>
          <p:cNvSpPr>
            <a:spLocks noGrp="1"/>
          </p:cNvSpPr>
          <p:nvPr>
            <p:ph type="title"/>
          </p:nvPr>
        </p:nvSpPr>
        <p:spPr/>
        <p:txBody>
          <a:bodyPr/>
          <a:lstStyle/>
          <a:p>
            <a:r>
              <a:rPr lang="en-US" dirty="0"/>
              <a:t>Brief History of HTTP</a:t>
            </a:r>
          </a:p>
        </p:txBody>
      </p:sp>
      <p:sp>
        <p:nvSpPr>
          <p:cNvPr id="3" name="Content Placeholder 2">
            <a:extLst>
              <a:ext uri="{FF2B5EF4-FFF2-40B4-BE49-F238E27FC236}">
                <a16:creationId xmlns:a16="http://schemas.microsoft.com/office/drawing/2014/main" id="{0BC18986-0CCF-0209-DDF8-DF8816A0A00D}"/>
              </a:ext>
            </a:extLst>
          </p:cNvPr>
          <p:cNvSpPr>
            <a:spLocks noGrp="1"/>
          </p:cNvSpPr>
          <p:nvPr>
            <p:ph idx="1"/>
          </p:nvPr>
        </p:nvSpPr>
        <p:spPr/>
        <p:txBody>
          <a:bodyPr>
            <a:normAutofit fontScale="92500" lnSpcReduction="20000"/>
          </a:bodyPr>
          <a:lstStyle/>
          <a:p>
            <a:pPr>
              <a:spcAft>
                <a:spcPts val="600"/>
              </a:spcAft>
            </a:pPr>
            <a:r>
              <a:rPr lang="en-US" dirty="0"/>
              <a:t>Development initiated by Tim Berners-Lee at European Organization for Nuclear Research (CERN) in 1989</a:t>
            </a:r>
          </a:p>
          <a:p>
            <a:pPr lvl="1">
              <a:spcAft>
                <a:spcPts val="600"/>
              </a:spcAft>
            </a:pPr>
            <a:r>
              <a:rPr lang="en-US" dirty="0"/>
              <a:t>1991: Initial specification, HTTP/0.9, drafted</a:t>
            </a:r>
          </a:p>
          <a:p>
            <a:pPr lvl="1">
              <a:spcAft>
                <a:spcPts val="600"/>
              </a:spcAft>
            </a:pPr>
            <a:r>
              <a:rPr lang="en-US" dirty="0"/>
              <a:t>1996: Standardized as HTTP/1.0</a:t>
            </a:r>
          </a:p>
          <a:p>
            <a:pPr lvl="1">
              <a:spcAft>
                <a:spcPts val="600"/>
              </a:spcAft>
            </a:pPr>
            <a:r>
              <a:rPr lang="en-US" dirty="0"/>
              <a:t>1997: Updated to </a:t>
            </a:r>
            <a:r>
              <a:rPr lang="en-US" b="1" dirty="0"/>
              <a:t>HTTP/1.1 </a:t>
            </a:r>
            <a:r>
              <a:rPr lang="en-US" dirty="0"/>
              <a:t>(persistent HTTP)</a:t>
            </a:r>
          </a:p>
          <a:p>
            <a:pPr lvl="1">
              <a:spcAft>
                <a:spcPts val="600"/>
              </a:spcAft>
            </a:pPr>
            <a:r>
              <a:rPr lang="en-US" dirty="0"/>
              <a:t>2015: HTTP/2.0 was introduced</a:t>
            </a:r>
          </a:p>
          <a:p>
            <a:pPr lvl="1">
              <a:spcAft>
                <a:spcPts val="600"/>
              </a:spcAft>
            </a:pPr>
            <a:r>
              <a:rPr lang="en-US" dirty="0"/>
              <a:t>2022: HTTP/3.0 was introduced</a:t>
            </a:r>
          </a:p>
          <a:p>
            <a:pPr>
              <a:spcAft>
                <a:spcPts val="600"/>
              </a:spcAft>
            </a:pPr>
            <a:r>
              <a:rPr lang="en-US" dirty="0"/>
              <a:t>Driven by a need to share information between scientists</a:t>
            </a:r>
          </a:p>
          <a:p>
            <a:pPr>
              <a:spcAft>
                <a:spcPts val="600"/>
              </a:spcAft>
            </a:pPr>
            <a:r>
              <a:rPr lang="en-US" dirty="0"/>
              <a:t>Needed a mechanism to transfer hypertext pages, with links to other pages</a:t>
            </a:r>
          </a:p>
          <a:p>
            <a:pPr>
              <a:spcAft>
                <a:spcPts val="600"/>
              </a:spcAft>
            </a:pPr>
            <a:r>
              <a:rPr lang="en-US" dirty="0"/>
              <a:t>Resulting protocol: </a:t>
            </a:r>
            <a:r>
              <a:rPr lang="en-US" dirty="0" err="1"/>
              <a:t>HyperText</a:t>
            </a:r>
            <a:r>
              <a:rPr lang="en-US" dirty="0"/>
              <a:t> Transfer Protocol (HTTP)</a:t>
            </a:r>
          </a:p>
          <a:p>
            <a:pPr>
              <a:spcAft>
                <a:spcPts val="600"/>
              </a:spcAft>
            </a:pPr>
            <a:r>
              <a:rPr lang="en-US" kern="0" dirty="0">
                <a:solidFill>
                  <a:srgbClr val="000000"/>
                </a:solidFill>
                <a:latin typeface="Roboto"/>
                <a:ea typeface="Roboto"/>
                <a:cs typeface="Roboto"/>
                <a:sym typeface="Roboto"/>
              </a:rPr>
              <a:t>You can still view </a:t>
            </a:r>
            <a:r>
              <a:rPr lang="en-US" u="sng" kern="0" dirty="0">
                <a:solidFill>
                  <a:srgbClr val="4A86E8"/>
                </a:solidFill>
                <a:latin typeface="Roboto"/>
                <a:ea typeface="Roboto"/>
                <a:cs typeface="Roboto"/>
                <a:sym typeface="Roboto"/>
                <a:hlinkClick r:id="rId2"/>
              </a:rPr>
              <a:t>the first website ever made</a:t>
            </a:r>
            <a:endParaRPr lang="en-US" dirty="0"/>
          </a:p>
          <a:p>
            <a:pPr>
              <a:spcAft>
                <a:spcPts val="600"/>
              </a:spcAft>
            </a:pPr>
            <a:endParaRPr lang="en-US" dirty="0"/>
          </a:p>
        </p:txBody>
      </p:sp>
    </p:spTree>
    <p:extLst>
      <p:ext uri="{BB962C8B-B14F-4D97-AF65-F5344CB8AC3E}">
        <p14:creationId xmlns:p14="http://schemas.microsoft.com/office/powerpoint/2010/main" val="2071485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B04A9-10DF-E012-64FE-1649B8C13349}"/>
              </a:ext>
            </a:extLst>
          </p:cNvPr>
          <p:cNvSpPr>
            <a:spLocks noGrp="1"/>
          </p:cNvSpPr>
          <p:nvPr>
            <p:ph type="title"/>
          </p:nvPr>
        </p:nvSpPr>
        <p:spPr>
          <a:xfrm>
            <a:off x="838200" y="0"/>
            <a:ext cx="10515600" cy="1325563"/>
          </a:xfrm>
        </p:spPr>
        <p:txBody>
          <a:bodyPr/>
          <a:lstStyle/>
          <a:p>
            <a:r>
              <a:rPr lang="en-US" dirty="0"/>
              <a:t>HTTP Basics</a:t>
            </a:r>
          </a:p>
        </p:txBody>
      </p:sp>
      <p:sp>
        <p:nvSpPr>
          <p:cNvPr id="3" name="Content Placeholder 2">
            <a:extLst>
              <a:ext uri="{FF2B5EF4-FFF2-40B4-BE49-F238E27FC236}">
                <a16:creationId xmlns:a16="http://schemas.microsoft.com/office/drawing/2014/main" id="{7595DB3C-1830-4AB0-847D-DE139441CC74}"/>
              </a:ext>
            </a:extLst>
          </p:cNvPr>
          <p:cNvSpPr>
            <a:spLocks noGrp="1"/>
          </p:cNvSpPr>
          <p:nvPr>
            <p:ph idx="1"/>
          </p:nvPr>
        </p:nvSpPr>
        <p:spPr>
          <a:xfrm>
            <a:off x="463434" y="1296304"/>
            <a:ext cx="11265131" cy="4142911"/>
          </a:xfrm>
        </p:spPr>
        <p:txBody>
          <a:bodyPr>
            <a:normAutofit fontScale="85000" lnSpcReduction="20000"/>
          </a:bodyPr>
          <a:lstStyle/>
          <a:p>
            <a:pPr marL="0" lvl="0" indent="0">
              <a:spcBef>
                <a:spcPts val="600"/>
              </a:spcBef>
              <a:spcAft>
                <a:spcPts val="600"/>
              </a:spcAft>
              <a:buNone/>
            </a:pPr>
            <a:r>
              <a:rPr lang="en-US" dirty="0"/>
              <a:t>HTTP is a </a:t>
            </a:r>
            <a:r>
              <a:rPr lang="en-US" b="1" dirty="0"/>
              <a:t>client-server</a:t>
            </a:r>
            <a:r>
              <a:rPr lang="en-US" dirty="0"/>
              <a:t> protocol</a:t>
            </a:r>
          </a:p>
          <a:p>
            <a:pPr marL="457200" lvl="0" indent="-342900">
              <a:spcBef>
                <a:spcPts val="600"/>
              </a:spcBef>
              <a:spcAft>
                <a:spcPts val="600"/>
              </a:spcAft>
              <a:buSzPts val="1800"/>
              <a:buChar char="●"/>
            </a:pPr>
            <a:r>
              <a:rPr lang="en-US" sz="2600" dirty="0"/>
              <a:t>One user is the client (e.g. your web browser, your PowerShell terminal)</a:t>
            </a:r>
          </a:p>
          <a:p>
            <a:pPr marL="457200" lvl="0" indent="-342900">
              <a:spcBef>
                <a:spcPts val="0"/>
              </a:spcBef>
              <a:spcAft>
                <a:spcPts val="600"/>
              </a:spcAft>
              <a:buSzPts val="1800"/>
              <a:buChar char="●"/>
            </a:pPr>
            <a:r>
              <a:rPr lang="en-US" sz="2600" dirty="0"/>
              <a:t>One user is the server (e.g. the Google data center, Rosie)</a:t>
            </a:r>
          </a:p>
          <a:p>
            <a:pPr marL="0" lvl="0" indent="0">
              <a:spcBef>
                <a:spcPts val="600"/>
              </a:spcBef>
              <a:spcAft>
                <a:spcPts val="600"/>
              </a:spcAft>
              <a:buNone/>
            </a:pPr>
            <a:r>
              <a:rPr lang="en-US" dirty="0"/>
              <a:t>HTTP is a </a:t>
            </a:r>
            <a:r>
              <a:rPr lang="en-US" b="1" dirty="0"/>
              <a:t>request-response</a:t>
            </a:r>
            <a:r>
              <a:rPr lang="en-US" dirty="0"/>
              <a:t> protocol</a:t>
            </a:r>
          </a:p>
          <a:p>
            <a:pPr marL="457200" lvl="0" indent="-342900">
              <a:spcBef>
                <a:spcPts val="600"/>
              </a:spcBef>
              <a:spcAft>
                <a:spcPts val="600"/>
              </a:spcAft>
              <a:buSzPts val="1800"/>
              <a:buChar char="●"/>
            </a:pPr>
            <a:r>
              <a:rPr lang="en-US" sz="2600" dirty="0"/>
              <a:t>Client sends one request, and receives exactly one response</a:t>
            </a:r>
          </a:p>
          <a:p>
            <a:pPr marL="0" indent="0">
              <a:spcBef>
                <a:spcPts val="600"/>
              </a:spcBef>
              <a:spcAft>
                <a:spcPts val="600"/>
              </a:spcAft>
              <a:buSzPts val="1800"/>
              <a:buNone/>
            </a:pPr>
            <a:r>
              <a:rPr lang="en-US" sz="2500" dirty="0"/>
              <a:t>HTTP is “</a:t>
            </a:r>
            <a:r>
              <a:rPr lang="en-US" sz="2500" b="1" dirty="0"/>
              <a:t>stateless</a:t>
            </a:r>
            <a:r>
              <a:rPr lang="en-US" sz="2500" dirty="0"/>
              <a:t>”</a:t>
            </a:r>
          </a:p>
          <a:p>
            <a:pPr marL="457200" lvl="0" indent="-342900">
              <a:spcBef>
                <a:spcPts val="600"/>
              </a:spcBef>
              <a:spcAft>
                <a:spcPts val="600"/>
              </a:spcAft>
              <a:buSzPts val="1800"/>
              <a:buChar char="●"/>
            </a:pPr>
            <a:r>
              <a:rPr lang="en-US" sz="2600" dirty="0"/>
              <a:t>Server maintains no information about past client requests</a:t>
            </a:r>
          </a:p>
          <a:p>
            <a:pPr marL="0" lvl="0" indent="0">
              <a:spcBef>
                <a:spcPts val="600"/>
              </a:spcBef>
              <a:spcAft>
                <a:spcPts val="600"/>
              </a:spcAft>
              <a:buNone/>
            </a:pPr>
            <a:r>
              <a:rPr lang="en-US" sz="2400" dirty="0"/>
              <a:t>HTTP </a:t>
            </a:r>
            <a:r>
              <a:rPr lang="en-US" sz="2400" b="1" dirty="0"/>
              <a:t>runs over TCP</a:t>
            </a:r>
            <a:endParaRPr lang="en-US" sz="2400" dirty="0"/>
          </a:p>
          <a:p>
            <a:pPr marL="457200" lvl="0" indent="-342900">
              <a:spcBef>
                <a:spcPts val="600"/>
              </a:spcBef>
              <a:spcAft>
                <a:spcPts val="600"/>
              </a:spcAft>
              <a:buSzPts val="1800"/>
              <a:buChar char="●"/>
            </a:pPr>
            <a:r>
              <a:rPr lang="en-US" sz="2600" dirty="0"/>
              <a:t>Client and server run a TCP handshake and send data over the </a:t>
            </a:r>
            <a:r>
              <a:rPr lang="en-US" sz="2600" dirty="0" err="1"/>
              <a:t>bytestream</a:t>
            </a:r>
            <a:endParaRPr lang="en-US" sz="2600" dirty="0"/>
          </a:p>
          <a:p>
            <a:pPr marL="457200" lvl="0" indent="-342900">
              <a:spcBef>
                <a:spcPts val="0"/>
              </a:spcBef>
              <a:spcAft>
                <a:spcPts val="600"/>
              </a:spcAft>
              <a:buSzPts val="1800"/>
              <a:buChar char="●"/>
            </a:pPr>
            <a:r>
              <a:rPr lang="en-US" sz="2600" dirty="0"/>
              <a:t>No need to worry about packets being reordered, dropped, etc.</a:t>
            </a:r>
          </a:p>
          <a:p>
            <a:pPr marL="457200" lvl="0" indent="-342900">
              <a:spcBef>
                <a:spcPts val="0"/>
              </a:spcBef>
              <a:spcAft>
                <a:spcPts val="600"/>
              </a:spcAft>
              <a:buSzPts val="1800"/>
              <a:buChar char="●"/>
            </a:pPr>
            <a:r>
              <a:rPr lang="en-US" sz="2600" dirty="0"/>
              <a:t>Server listens for HTTP on well-known port 80 </a:t>
            </a:r>
            <a:r>
              <a:rPr lang="en-US" sz="2600" dirty="0">
                <a:solidFill>
                  <a:schemeClr val="accent3"/>
                </a:solidFill>
              </a:rPr>
              <a:t>(</a:t>
            </a:r>
            <a:r>
              <a:rPr lang="en-US" sz="2600" i="1" dirty="0">
                <a:solidFill>
                  <a:schemeClr val="accent3"/>
                </a:solidFill>
              </a:rPr>
              <a:t>A later secure version uses 443</a:t>
            </a:r>
            <a:r>
              <a:rPr lang="en-US" sz="2600" dirty="0">
                <a:solidFill>
                  <a:schemeClr val="accent3"/>
                </a:solidFill>
              </a:rPr>
              <a:t>)</a:t>
            </a:r>
          </a:p>
        </p:txBody>
      </p:sp>
      <p:sp>
        <p:nvSpPr>
          <p:cNvPr id="4" name="Google Shape;166;p27">
            <a:extLst>
              <a:ext uri="{FF2B5EF4-FFF2-40B4-BE49-F238E27FC236}">
                <a16:creationId xmlns:a16="http://schemas.microsoft.com/office/drawing/2014/main" id="{D7ECE221-B8AD-E8EB-27C4-BC83257730D8}"/>
              </a:ext>
            </a:extLst>
          </p:cNvPr>
          <p:cNvSpPr/>
          <p:nvPr/>
        </p:nvSpPr>
        <p:spPr>
          <a:xfrm>
            <a:off x="1903973" y="5753014"/>
            <a:ext cx="1737360" cy="627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Client</a:t>
            </a:r>
            <a:br>
              <a:rPr lang="en">
                <a:latin typeface="Roboto"/>
                <a:ea typeface="Roboto"/>
                <a:cs typeface="Roboto"/>
                <a:sym typeface="Roboto"/>
              </a:rPr>
            </a:br>
            <a:r>
              <a:rPr lang="en">
                <a:latin typeface="Roboto"/>
                <a:ea typeface="Roboto"/>
                <a:cs typeface="Roboto"/>
                <a:sym typeface="Roboto"/>
              </a:rPr>
              <a:t>(random port)</a:t>
            </a:r>
            <a:endParaRPr>
              <a:latin typeface="Roboto"/>
              <a:ea typeface="Roboto"/>
              <a:cs typeface="Roboto"/>
              <a:sym typeface="Roboto"/>
            </a:endParaRPr>
          </a:p>
        </p:txBody>
      </p:sp>
      <p:sp>
        <p:nvSpPr>
          <p:cNvPr id="5" name="Google Shape;167;p27">
            <a:extLst>
              <a:ext uri="{FF2B5EF4-FFF2-40B4-BE49-F238E27FC236}">
                <a16:creationId xmlns:a16="http://schemas.microsoft.com/office/drawing/2014/main" id="{838AAD3B-9964-631D-1150-EB590AD3A21B}"/>
              </a:ext>
            </a:extLst>
          </p:cNvPr>
          <p:cNvSpPr/>
          <p:nvPr/>
        </p:nvSpPr>
        <p:spPr>
          <a:xfrm>
            <a:off x="8267623" y="5753014"/>
            <a:ext cx="1737360" cy="627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Server</a:t>
            </a:r>
            <a:br>
              <a:rPr lang="en">
                <a:latin typeface="Roboto"/>
                <a:ea typeface="Roboto"/>
                <a:cs typeface="Roboto"/>
                <a:sym typeface="Roboto"/>
              </a:rPr>
            </a:br>
            <a:r>
              <a:rPr lang="en">
                <a:latin typeface="Roboto"/>
                <a:ea typeface="Roboto"/>
                <a:cs typeface="Roboto"/>
                <a:sym typeface="Roboto"/>
              </a:rPr>
              <a:t>(port 80)</a:t>
            </a:r>
            <a:endParaRPr>
              <a:latin typeface="Roboto"/>
              <a:ea typeface="Roboto"/>
              <a:cs typeface="Roboto"/>
              <a:sym typeface="Roboto"/>
            </a:endParaRPr>
          </a:p>
        </p:txBody>
      </p:sp>
      <p:cxnSp>
        <p:nvCxnSpPr>
          <p:cNvPr id="6" name="Google Shape;168;p27">
            <a:extLst>
              <a:ext uri="{FF2B5EF4-FFF2-40B4-BE49-F238E27FC236}">
                <a16:creationId xmlns:a16="http://schemas.microsoft.com/office/drawing/2014/main" id="{7294CD3B-1FA0-1952-211A-B9D18EE1C9EA}"/>
              </a:ext>
            </a:extLst>
          </p:cNvPr>
          <p:cNvCxnSpPr>
            <a:stCxn id="4" idx="3"/>
            <a:endCxn id="5" idx="1"/>
          </p:cNvCxnSpPr>
          <p:nvPr/>
        </p:nvCxnSpPr>
        <p:spPr>
          <a:xfrm>
            <a:off x="3641333" y="6066814"/>
            <a:ext cx="4626290" cy="0"/>
          </a:xfrm>
          <a:prstGeom prst="straightConnector1">
            <a:avLst/>
          </a:prstGeom>
          <a:noFill/>
          <a:ln w="19050" cap="flat" cmpd="sng">
            <a:solidFill>
              <a:schemeClr val="dk2"/>
            </a:solidFill>
            <a:prstDash val="solid"/>
            <a:round/>
            <a:headEnd type="triangle" w="med" len="med"/>
            <a:tailEnd type="triangle" w="med" len="med"/>
          </a:ln>
        </p:spPr>
      </p:cxnSp>
      <p:sp>
        <p:nvSpPr>
          <p:cNvPr id="7" name="Google Shape;169;p27">
            <a:extLst>
              <a:ext uri="{FF2B5EF4-FFF2-40B4-BE49-F238E27FC236}">
                <a16:creationId xmlns:a16="http://schemas.microsoft.com/office/drawing/2014/main" id="{A587B304-9119-3A09-9491-24423EC3FF4F}"/>
              </a:ext>
            </a:extLst>
          </p:cNvPr>
          <p:cNvSpPr txBox="1"/>
          <p:nvPr/>
        </p:nvSpPr>
        <p:spPr>
          <a:xfrm>
            <a:off x="4874448" y="5753014"/>
            <a:ext cx="1985100" cy="2772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TCP bytestream</a:t>
            </a:r>
            <a:endParaRPr sz="18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93111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FEAE-1006-9A71-C46F-BE7453C69B24}"/>
              </a:ext>
            </a:extLst>
          </p:cNvPr>
          <p:cNvSpPr>
            <a:spLocks noGrp="1"/>
          </p:cNvSpPr>
          <p:nvPr>
            <p:ph type="title"/>
          </p:nvPr>
        </p:nvSpPr>
        <p:spPr/>
        <p:txBody>
          <a:bodyPr/>
          <a:lstStyle/>
          <a:p>
            <a:r>
              <a:rPr lang="en-US" altLang="zh-CN" dirty="0"/>
              <a:t>HTTP Requests</a:t>
            </a:r>
            <a:endParaRPr lang="en-US" dirty="0"/>
          </a:p>
        </p:txBody>
      </p:sp>
      <p:sp>
        <p:nvSpPr>
          <p:cNvPr id="4" name="Google Shape;175;p28">
            <a:extLst>
              <a:ext uri="{FF2B5EF4-FFF2-40B4-BE49-F238E27FC236}">
                <a16:creationId xmlns:a16="http://schemas.microsoft.com/office/drawing/2014/main" id="{7A4151CA-B529-278D-2DE4-15D90220C3A0}"/>
              </a:ext>
            </a:extLst>
          </p:cNvPr>
          <p:cNvSpPr txBox="1">
            <a:spLocks noGrp="1"/>
          </p:cNvSpPr>
          <p:nvPr>
            <p:ph idx="1"/>
          </p:nvPr>
        </p:nvSpPr>
        <p:spPr>
          <a:xfrm>
            <a:off x="838200" y="1552892"/>
            <a:ext cx="10515600" cy="4258985"/>
          </a:xfrm>
          <a:prstGeom prst="rect">
            <a:avLst/>
          </a:prstGeom>
        </p:spPr>
        <p:txBody>
          <a:bodyPr spcFirstLastPara="1" wrap="square" lIns="91425" tIns="91425" rIns="91425" bIns="91425" anchor="t" anchorCtr="0">
            <a:noAutofit/>
          </a:bodyPr>
          <a:lstStyle/>
          <a:p>
            <a:pPr marL="0" lvl="0" indent="0" algn="l" rtl="0">
              <a:spcBef>
                <a:spcPts val="600"/>
              </a:spcBef>
              <a:spcAft>
                <a:spcPts val="600"/>
              </a:spcAft>
              <a:buNone/>
            </a:pPr>
            <a:r>
              <a:rPr lang="en" sz="2400" dirty="0"/>
              <a:t>The request syntax is in human-readable plaintext (can be typed by a human).</a:t>
            </a:r>
            <a:endParaRPr sz="2400" dirty="0"/>
          </a:p>
          <a:p>
            <a:pPr marL="0" lvl="0" indent="0" algn="l" rtl="0">
              <a:spcBef>
                <a:spcPts val="600"/>
              </a:spcBef>
              <a:spcAft>
                <a:spcPts val="600"/>
              </a:spcAft>
              <a:buNone/>
            </a:pPr>
            <a:r>
              <a:rPr lang="en" sz="2400" b="1" dirty="0">
                <a:solidFill>
                  <a:srgbClr val="6AA84F"/>
                </a:solidFill>
              </a:rPr>
              <a:t>Version:</a:t>
            </a:r>
            <a:r>
              <a:rPr lang="en" sz="2400" dirty="0"/>
              <a:t> What HTTP version we're using</a:t>
            </a:r>
            <a:endParaRPr sz="2400" dirty="0"/>
          </a:p>
          <a:p>
            <a:pPr marL="0" lvl="0" indent="0" algn="l" rtl="0">
              <a:spcBef>
                <a:spcPts val="600"/>
              </a:spcBef>
              <a:spcAft>
                <a:spcPts val="600"/>
              </a:spcAft>
              <a:buNone/>
            </a:pPr>
            <a:r>
              <a:rPr lang="en" sz="2400" b="1" dirty="0">
                <a:solidFill>
                  <a:schemeClr val="accent2"/>
                </a:solidFill>
              </a:rPr>
              <a:t>URL </a:t>
            </a:r>
            <a:r>
              <a:rPr lang="en" sz="2400" dirty="0">
                <a:solidFill>
                  <a:schemeClr val="accent2"/>
                </a:solidFill>
              </a:rPr>
              <a:t>(</a:t>
            </a:r>
            <a:r>
              <a:rPr lang="en-US" sz="2400" dirty="0">
                <a:solidFill>
                  <a:schemeClr val="accent2"/>
                </a:solidFill>
              </a:rPr>
              <a:t>Uniform Resource Locator</a:t>
            </a:r>
            <a:r>
              <a:rPr lang="en" sz="2400" dirty="0">
                <a:solidFill>
                  <a:schemeClr val="accent2"/>
                </a:solidFill>
              </a:rPr>
              <a:t>):</a:t>
            </a:r>
            <a:r>
              <a:rPr lang="en" sz="2400" dirty="0"/>
              <a:t> The </a:t>
            </a:r>
            <a:r>
              <a:rPr lang="en" sz="2400" i="1" dirty="0"/>
              <a:t>resource</a:t>
            </a:r>
            <a:r>
              <a:rPr lang="en" sz="2400" dirty="0"/>
              <a:t> we want to interact with</a:t>
            </a:r>
            <a:endParaRPr sz="2400" dirty="0"/>
          </a:p>
          <a:p>
            <a:pPr marL="457200" lvl="0" indent="-342900" algn="l" rtl="0">
              <a:spcBef>
                <a:spcPts val="600"/>
              </a:spcBef>
              <a:spcAft>
                <a:spcPts val="600"/>
              </a:spcAft>
              <a:buSzPts val="1800"/>
              <a:buChar char="●"/>
            </a:pPr>
            <a:r>
              <a:rPr lang="en" sz="2400" dirty="0"/>
              <a:t>Intuition: The filepath of a file on some remote server</a:t>
            </a:r>
            <a:endParaRPr sz="2400" dirty="0"/>
          </a:p>
          <a:p>
            <a:pPr marL="0" lvl="0" indent="0" algn="l" rtl="0">
              <a:spcBef>
                <a:spcPts val="600"/>
              </a:spcBef>
              <a:spcAft>
                <a:spcPts val="600"/>
              </a:spcAft>
              <a:buNone/>
            </a:pPr>
            <a:r>
              <a:rPr lang="en" sz="2400" b="1" dirty="0">
                <a:solidFill>
                  <a:schemeClr val="accent3"/>
                </a:solidFill>
              </a:rPr>
              <a:t>Method:</a:t>
            </a:r>
            <a:r>
              <a:rPr lang="en" sz="2400" dirty="0"/>
              <a:t> What we want to do with that resource.</a:t>
            </a:r>
            <a:endParaRPr sz="2400" dirty="0"/>
          </a:p>
          <a:p>
            <a:pPr marL="457200" lvl="0" indent="-342900" algn="l" rtl="0">
              <a:spcBef>
                <a:spcPts val="600"/>
              </a:spcBef>
              <a:spcAft>
                <a:spcPts val="600"/>
              </a:spcAft>
              <a:buSzPts val="1800"/>
              <a:buChar char="●"/>
            </a:pPr>
            <a:r>
              <a:rPr lang="en" sz="2400" b="1" dirty="0">
                <a:latin typeface="Consolas"/>
                <a:ea typeface="Consolas"/>
                <a:cs typeface="Consolas"/>
                <a:sym typeface="Consolas"/>
              </a:rPr>
              <a:t>GET</a:t>
            </a:r>
            <a:r>
              <a:rPr lang="en" sz="2400" dirty="0"/>
              <a:t>: Send me this resource. Originally, this was the only method</a:t>
            </a:r>
            <a:endParaRPr sz="2400" dirty="0"/>
          </a:p>
          <a:p>
            <a:pPr marL="457200" lvl="0" indent="-342900" algn="l" rtl="0">
              <a:spcBef>
                <a:spcPts val="0"/>
              </a:spcBef>
              <a:spcAft>
                <a:spcPts val="600"/>
              </a:spcAft>
              <a:buSzPts val="1800"/>
              <a:buChar char="●"/>
            </a:pPr>
            <a:r>
              <a:rPr lang="en" sz="2400" b="1" dirty="0">
                <a:latin typeface="Consolas"/>
                <a:ea typeface="Consolas"/>
                <a:cs typeface="Consolas"/>
                <a:sym typeface="Consolas"/>
              </a:rPr>
              <a:t>POST</a:t>
            </a:r>
            <a:r>
              <a:rPr lang="en" sz="2400" dirty="0"/>
              <a:t>: Send data to the server (e.g. user submits a form)</a:t>
            </a:r>
            <a:endParaRPr sz="2400" dirty="0"/>
          </a:p>
          <a:p>
            <a:pPr marL="457200" lvl="0" indent="-342900" algn="l" rtl="0">
              <a:spcBef>
                <a:spcPts val="0"/>
              </a:spcBef>
              <a:spcAft>
                <a:spcPts val="600"/>
              </a:spcAft>
              <a:buSzPts val="1800"/>
              <a:buChar char="●"/>
            </a:pPr>
            <a:r>
              <a:rPr lang="en" sz="2400" dirty="0"/>
              <a:t>Other methods for </a:t>
            </a:r>
            <a:r>
              <a:rPr lang="en" sz="2400" i="1" dirty="0"/>
              <a:t>manipulating</a:t>
            </a:r>
            <a:r>
              <a:rPr lang="en" sz="2400" dirty="0"/>
              <a:t> content on the server, not just retrieving it:</a:t>
            </a:r>
            <a:endParaRPr sz="2400" dirty="0"/>
          </a:p>
          <a:p>
            <a:pPr marL="914400" lvl="1" indent="-342900" algn="l" rtl="0">
              <a:spcBef>
                <a:spcPts val="0"/>
              </a:spcBef>
              <a:spcAft>
                <a:spcPts val="600"/>
              </a:spcAft>
              <a:buSzPts val="1800"/>
              <a:buChar char="○"/>
            </a:pPr>
            <a:r>
              <a:rPr lang="en" dirty="0">
                <a:latin typeface="Consolas"/>
                <a:ea typeface="Consolas"/>
                <a:cs typeface="Consolas"/>
                <a:sym typeface="Consolas"/>
              </a:rPr>
              <a:t>PUT</a:t>
            </a:r>
            <a:r>
              <a:rPr lang="en" dirty="0"/>
              <a:t>, </a:t>
            </a:r>
            <a:r>
              <a:rPr lang="en" dirty="0">
                <a:latin typeface="Consolas"/>
                <a:ea typeface="Consolas"/>
                <a:cs typeface="Consolas"/>
                <a:sym typeface="Consolas"/>
              </a:rPr>
              <a:t>CONNECT</a:t>
            </a:r>
            <a:r>
              <a:rPr lang="en" dirty="0"/>
              <a:t>, </a:t>
            </a:r>
            <a:r>
              <a:rPr lang="en" dirty="0">
                <a:latin typeface="Consolas"/>
                <a:ea typeface="Consolas"/>
                <a:cs typeface="Consolas"/>
                <a:sym typeface="Consolas"/>
              </a:rPr>
              <a:t>DELETE</a:t>
            </a:r>
            <a:r>
              <a:rPr lang="en" dirty="0"/>
              <a:t>, </a:t>
            </a:r>
            <a:r>
              <a:rPr lang="en" dirty="0">
                <a:latin typeface="Consolas"/>
                <a:ea typeface="Consolas"/>
                <a:cs typeface="Consolas"/>
                <a:sym typeface="Consolas"/>
              </a:rPr>
              <a:t>OPTIONS</a:t>
            </a:r>
            <a:r>
              <a:rPr lang="en" dirty="0"/>
              <a:t>, </a:t>
            </a:r>
            <a:r>
              <a:rPr lang="en" dirty="0">
                <a:latin typeface="Consolas"/>
                <a:ea typeface="Consolas"/>
                <a:cs typeface="Consolas"/>
                <a:sym typeface="Consolas"/>
              </a:rPr>
              <a:t>PATCH</a:t>
            </a:r>
            <a:r>
              <a:rPr lang="en" dirty="0"/>
              <a:t>, </a:t>
            </a:r>
            <a:r>
              <a:rPr lang="en" dirty="0">
                <a:latin typeface="Consolas"/>
                <a:ea typeface="Consolas"/>
                <a:cs typeface="Consolas"/>
                <a:sym typeface="Consolas"/>
              </a:rPr>
              <a:t>TRACE</a:t>
            </a:r>
            <a:r>
              <a:rPr lang="en" dirty="0"/>
              <a:t>, etc.</a:t>
            </a:r>
            <a:endParaRPr dirty="0"/>
          </a:p>
        </p:txBody>
      </p:sp>
      <p:sp>
        <p:nvSpPr>
          <p:cNvPr id="5" name="Google Shape;176;p28">
            <a:extLst>
              <a:ext uri="{FF2B5EF4-FFF2-40B4-BE49-F238E27FC236}">
                <a16:creationId xmlns:a16="http://schemas.microsoft.com/office/drawing/2014/main" id="{149EC452-7E69-B3E1-D2DE-69CFDD232228}"/>
              </a:ext>
            </a:extLst>
          </p:cNvPr>
          <p:cNvSpPr txBox="1"/>
          <p:nvPr/>
        </p:nvSpPr>
        <p:spPr>
          <a:xfrm>
            <a:off x="2594520" y="5842302"/>
            <a:ext cx="7160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accent3"/>
                </a:solidFill>
                <a:latin typeface="Consolas"/>
                <a:ea typeface="Consolas"/>
                <a:cs typeface="Consolas"/>
                <a:sym typeface="Consolas"/>
              </a:rPr>
              <a:t>GET</a:t>
            </a:r>
            <a:r>
              <a:rPr lang="en" sz="1800" dirty="0">
                <a:solidFill>
                  <a:schemeClr val="dk1"/>
                </a:solidFill>
                <a:latin typeface="Consolas"/>
                <a:ea typeface="Consolas"/>
                <a:cs typeface="Consolas"/>
                <a:sym typeface="Consolas"/>
              </a:rPr>
              <a:t>    </a:t>
            </a:r>
            <a:r>
              <a:rPr lang="en" sz="1800" dirty="0">
                <a:solidFill>
                  <a:schemeClr val="accent2"/>
                </a:solidFill>
                <a:latin typeface="Consolas"/>
                <a:ea typeface="Consolas"/>
                <a:cs typeface="Consolas"/>
                <a:sym typeface="Consolas"/>
              </a:rPr>
              <a:t>/projects/project1.html</a:t>
            </a:r>
            <a:r>
              <a:rPr lang="en" sz="1800" dirty="0">
                <a:solidFill>
                  <a:schemeClr val="dk1"/>
                </a:solidFill>
                <a:latin typeface="Consolas"/>
                <a:ea typeface="Consolas"/>
                <a:cs typeface="Consolas"/>
                <a:sym typeface="Consolas"/>
              </a:rPr>
              <a:t>    </a:t>
            </a:r>
            <a:r>
              <a:rPr lang="en" sz="1800" dirty="0">
                <a:solidFill>
                  <a:srgbClr val="6AA84F"/>
                </a:solidFill>
                <a:latin typeface="Consolas"/>
                <a:ea typeface="Consolas"/>
                <a:cs typeface="Consolas"/>
                <a:sym typeface="Consolas"/>
              </a:rPr>
              <a:t>HTTP/1.1</a:t>
            </a:r>
            <a:r>
              <a:rPr lang="en" sz="1800" dirty="0">
                <a:solidFill>
                  <a:schemeClr val="dk1"/>
                </a:solidFill>
                <a:latin typeface="Consolas"/>
                <a:ea typeface="Consolas"/>
                <a:cs typeface="Consolas"/>
                <a:sym typeface="Consolas"/>
              </a:rPr>
              <a:t>    \r\n</a:t>
            </a:r>
            <a:endParaRPr sz="1800" dirty="0">
              <a:solidFill>
                <a:schemeClr val="dk1"/>
              </a:solidFill>
              <a:latin typeface="Consolas"/>
              <a:ea typeface="Consolas"/>
              <a:cs typeface="Consolas"/>
              <a:sym typeface="Consolas"/>
            </a:endParaRPr>
          </a:p>
        </p:txBody>
      </p:sp>
      <p:sp>
        <p:nvSpPr>
          <p:cNvPr id="6" name="Google Shape;177;p28">
            <a:extLst>
              <a:ext uri="{FF2B5EF4-FFF2-40B4-BE49-F238E27FC236}">
                <a16:creationId xmlns:a16="http://schemas.microsoft.com/office/drawing/2014/main" id="{96C64B8A-051C-E19A-A3E8-AAD393CE94E7}"/>
              </a:ext>
            </a:extLst>
          </p:cNvPr>
          <p:cNvSpPr txBox="1"/>
          <p:nvPr/>
        </p:nvSpPr>
        <p:spPr>
          <a:xfrm>
            <a:off x="2768717" y="6334427"/>
            <a:ext cx="810619"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dirty="0">
                <a:solidFill>
                  <a:schemeClr val="accent3"/>
                </a:solidFill>
                <a:latin typeface="Roboto"/>
                <a:ea typeface="Roboto"/>
                <a:cs typeface="Roboto"/>
                <a:sym typeface="Roboto"/>
              </a:rPr>
              <a:t>Method</a:t>
            </a:r>
            <a:endParaRPr dirty="0">
              <a:solidFill>
                <a:schemeClr val="accent3"/>
              </a:solidFill>
              <a:latin typeface="Roboto"/>
              <a:ea typeface="Roboto"/>
              <a:cs typeface="Roboto"/>
              <a:sym typeface="Roboto"/>
            </a:endParaRPr>
          </a:p>
        </p:txBody>
      </p:sp>
      <p:sp>
        <p:nvSpPr>
          <p:cNvPr id="7" name="Google Shape;178;p28">
            <a:extLst>
              <a:ext uri="{FF2B5EF4-FFF2-40B4-BE49-F238E27FC236}">
                <a16:creationId xmlns:a16="http://schemas.microsoft.com/office/drawing/2014/main" id="{29CC9316-6EFF-F174-1730-98F5E772FF12}"/>
              </a:ext>
            </a:extLst>
          </p:cNvPr>
          <p:cNvSpPr txBox="1"/>
          <p:nvPr/>
        </p:nvSpPr>
        <p:spPr>
          <a:xfrm>
            <a:off x="4979845" y="6334427"/>
            <a:ext cx="690300" cy="215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chemeClr val="accent2"/>
                </a:solidFill>
                <a:latin typeface="Roboto"/>
                <a:ea typeface="Roboto"/>
                <a:cs typeface="Roboto"/>
                <a:sym typeface="Roboto"/>
              </a:rPr>
              <a:t>URL</a:t>
            </a:r>
            <a:endParaRPr>
              <a:solidFill>
                <a:schemeClr val="accent2"/>
              </a:solidFill>
              <a:latin typeface="Roboto"/>
              <a:ea typeface="Roboto"/>
              <a:cs typeface="Roboto"/>
              <a:sym typeface="Roboto"/>
            </a:endParaRPr>
          </a:p>
        </p:txBody>
      </p:sp>
      <p:sp>
        <p:nvSpPr>
          <p:cNvPr id="8" name="Google Shape;179;p28">
            <a:extLst>
              <a:ext uri="{FF2B5EF4-FFF2-40B4-BE49-F238E27FC236}">
                <a16:creationId xmlns:a16="http://schemas.microsoft.com/office/drawing/2014/main" id="{A240531B-555E-9A25-07DA-983092698FBF}"/>
              </a:ext>
            </a:extLst>
          </p:cNvPr>
          <p:cNvSpPr txBox="1"/>
          <p:nvPr/>
        </p:nvSpPr>
        <p:spPr>
          <a:xfrm>
            <a:off x="7348451" y="6334427"/>
            <a:ext cx="810619"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rgbClr val="6AA84F"/>
                </a:solidFill>
                <a:latin typeface="Roboto"/>
                <a:ea typeface="Roboto"/>
                <a:cs typeface="Roboto"/>
                <a:sym typeface="Roboto"/>
              </a:rPr>
              <a:t>version</a:t>
            </a:r>
            <a:endParaRPr>
              <a:solidFill>
                <a:srgbClr val="6AA84F"/>
              </a:solidFill>
              <a:latin typeface="Roboto"/>
              <a:ea typeface="Roboto"/>
              <a:cs typeface="Roboto"/>
              <a:sym typeface="Roboto"/>
            </a:endParaRPr>
          </a:p>
        </p:txBody>
      </p:sp>
      <p:sp>
        <p:nvSpPr>
          <p:cNvPr id="9" name="Google Shape;180;p28">
            <a:extLst>
              <a:ext uri="{FF2B5EF4-FFF2-40B4-BE49-F238E27FC236}">
                <a16:creationId xmlns:a16="http://schemas.microsoft.com/office/drawing/2014/main" id="{AF8577F7-D230-CD5F-9C06-9FC88256EBA9}"/>
              </a:ext>
            </a:extLst>
          </p:cNvPr>
          <p:cNvSpPr txBox="1"/>
          <p:nvPr/>
        </p:nvSpPr>
        <p:spPr>
          <a:xfrm>
            <a:off x="8661478" y="6304002"/>
            <a:ext cx="1093141" cy="553998"/>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dirty="0">
                <a:latin typeface="Roboto"/>
                <a:ea typeface="Roboto"/>
                <a:cs typeface="Roboto"/>
                <a:sym typeface="Roboto"/>
              </a:rPr>
              <a:t>ends with a newline</a:t>
            </a:r>
            <a:endParaRPr dirty="0">
              <a:latin typeface="Roboto"/>
              <a:ea typeface="Roboto"/>
              <a:cs typeface="Roboto"/>
              <a:sym typeface="Roboto"/>
            </a:endParaRPr>
          </a:p>
        </p:txBody>
      </p:sp>
      <p:grpSp>
        <p:nvGrpSpPr>
          <p:cNvPr id="3" name="Group 2">
            <a:extLst>
              <a:ext uri="{FF2B5EF4-FFF2-40B4-BE49-F238E27FC236}">
                <a16:creationId xmlns:a16="http://schemas.microsoft.com/office/drawing/2014/main" id="{BB55AB5E-5F89-AC1B-EF4F-A16683E17A4C}"/>
              </a:ext>
            </a:extLst>
          </p:cNvPr>
          <p:cNvGrpSpPr/>
          <p:nvPr/>
        </p:nvGrpSpPr>
        <p:grpSpPr>
          <a:xfrm>
            <a:off x="8993867" y="5166274"/>
            <a:ext cx="2834575" cy="849313"/>
            <a:chOff x="7524296" y="2554061"/>
            <a:chExt cx="2834575" cy="849313"/>
          </a:xfrm>
        </p:grpSpPr>
        <p:sp>
          <p:nvSpPr>
            <p:cNvPr id="10" name="Line 17">
              <a:extLst>
                <a:ext uri="{FF2B5EF4-FFF2-40B4-BE49-F238E27FC236}">
                  <a16:creationId xmlns:a16="http://schemas.microsoft.com/office/drawing/2014/main" id="{3E062CAC-7D02-A549-BFDD-12DD34C0D913}"/>
                </a:ext>
              </a:extLst>
            </p:cNvPr>
            <p:cNvSpPr>
              <a:spLocks noChangeShapeType="1"/>
            </p:cNvSpPr>
            <p:nvPr/>
          </p:nvSpPr>
          <p:spPr bwMode="auto">
            <a:xfrm flipH="1">
              <a:off x="7524296" y="2841399"/>
              <a:ext cx="166688" cy="51435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 Box 18">
              <a:extLst>
                <a:ext uri="{FF2B5EF4-FFF2-40B4-BE49-F238E27FC236}">
                  <a16:creationId xmlns:a16="http://schemas.microsoft.com/office/drawing/2014/main" id="{DB35C600-2742-CEDE-8E1D-2B305B1EEADF}"/>
                </a:ext>
              </a:extLst>
            </p:cNvPr>
            <p:cNvSpPr txBox="1">
              <a:spLocks noChangeArrowheads="1"/>
            </p:cNvSpPr>
            <p:nvPr/>
          </p:nvSpPr>
          <p:spPr bwMode="auto">
            <a:xfrm>
              <a:off x="7575096" y="2554061"/>
              <a:ext cx="2783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carriage return character</a:t>
              </a:r>
            </a:p>
          </p:txBody>
        </p:sp>
        <p:sp>
          <p:nvSpPr>
            <p:cNvPr id="12" name="Text Box 19">
              <a:extLst>
                <a:ext uri="{FF2B5EF4-FFF2-40B4-BE49-F238E27FC236}">
                  <a16:creationId xmlns:a16="http://schemas.microsoft.com/office/drawing/2014/main" id="{81A6E0F4-5B6A-9B01-652C-BD9FDD457DEA}"/>
                </a:ext>
              </a:extLst>
            </p:cNvPr>
            <p:cNvSpPr txBox="1">
              <a:spLocks noChangeArrowheads="1"/>
            </p:cNvSpPr>
            <p:nvPr/>
          </p:nvSpPr>
          <p:spPr bwMode="auto">
            <a:xfrm>
              <a:off x="7727496" y="2850924"/>
              <a:ext cx="2149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line-feed character</a:t>
              </a:r>
            </a:p>
          </p:txBody>
        </p:sp>
        <p:sp>
          <p:nvSpPr>
            <p:cNvPr id="13" name="Line 20">
              <a:extLst>
                <a:ext uri="{FF2B5EF4-FFF2-40B4-BE49-F238E27FC236}">
                  <a16:creationId xmlns:a16="http://schemas.microsoft.com/office/drawing/2014/main" id="{3D4094E1-0556-3599-EDEB-8FA60EA6D53C}"/>
                </a:ext>
              </a:extLst>
            </p:cNvPr>
            <p:cNvSpPr>
              <a:spLocks noChangeShapeType="1"/>
            </p:cNvSpPr>
            <p:nvPr/>
          </p:nvSpPr>
          <p:spPr bwMode="auto">
            <a:xfrm flipH="1">
              <a:off x="7805284" y="3150961"/>
              <a:ext cx="80962" cy="252413"/>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51473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198;p30">
            <a:extLst>
              <a:ext uri="{FF2B5EF4-FFF2-40B4-BE49-F238E27FC236}">
                <a16:creationId xmlns:a16="http://schemas.microsoft.com/office/drawing/2014/main" id="{488C7ACC-E567-1B35-F8A9-E9129B9239E1}"/>
              </a:ext>
            </a:extLst>
          </p:cNvPr>
          <p:cNvPicPr preferRelativeResize="0"/>
          <p:nvPr/>
        </p:nvPicPr>
        <p:blipFill rotWithShape="1">
          <a:blip r:embed="rId2">
            <a:alphaModFix/>
          </a:blip>
          <a:srcRect l="2881" t="3995" r="2322" b="4142"/>
          <a:stretch/>
        </p:blipFill>
        <p:spPr>
          <a:xfrm>
            <a:off x="5311833" y="4229408"/>
            <a:ext cx="6747377" cy="2628592"/>
          </a:xfrm>
          <a:prstGeom prst="rect">
            <a:avLst/>
          </a:prstGeom>
          <a:noFill/>
          <a:ln>
            <a:noFill/>
          </a:ln>
        </p:spPr>
      </p:pic>
      <p:sp>
        <p:nvSpPr>
          <p:cNvPr id="2" name="Title 1">
            <a:extLst>
              <a:ext uri="{FF2B5EF4-FFF2-40B4-BE49-F238E27FC236}">
                <a16:creationId xmlns:a16="http://schemas.microsoft.com/office/drawing/2014/main" id="{2491B876-018B-3B45-7AA7-4DD037D8FDDA}"/>
              </a:ext>
            </a:extLst>
          </p:cNvPr>
          <p:cNvSpPr>
            <a:spLocks noGrp="1"/>
          </p:cNvSpPr>
          <p:nvPr>
            <p:ph type="title"/>
          </p:nvPr>
        </p:nvSpPr>
        <p:spPr>
          <a:xfrm>
            <a:off x="857134" y="35186"/>
            <a:ext cx="10515600" cy="1325563"/>
          </a:xfrm>
        </p:spPr>
        <p:txBody>
          <a:bodyPr/>
          <a:lstStyle/>
          <a:p>
            <a:r>
              <a:rPr lang="en-US" altLang="zh-CN" dirty="0"/>
              <a:t>HTTP Responses</a:t>
            </a:r>
            <a:endParaRPr lang="en-US" dirty="0"/>
          </a:p>
        </p:txBody>
      </p:sp>
      <p:sp>
        <p:nvSpPr>
          <p:cNvPr id="3" name="Content Placeholder 2">
            <a:extLst>
              <a:ext uri="{FF2B5EF4-FFF2-40B4-BE49-F238E27FC236}">
                <a16:creationId xmlns:a16="http://schemas.microsoft.com/office/drawing/2014/main" id="{769197EE-71D5-9B8F-01B7-24019575E542}"/>
              </a:ext>
            </a:extLst>
          </p:cNvPr>
          <p:cNvSpPr>
            <a:spLocks noGrp="1"/>
          </p:cNvSpPr>
          <p:nvPr>
            <p:ph idx="1"/>
          </p:nvPr>
        </p:nvSpPr>
        <p:spPr>
          <a:xfrm>
            <a:off x="819266" y="1169996"/>
            <a:ext cx="10515600" cy="2006542"/>
          </a:xfrm>
        </p:spPr>
        <p:txBody>
          <a:bodyPr/>
          <a:lstStyle/>
          <a:p>
            <a:pPr marL="0" lvl="0" indent="0">
              <a:spcBef>
                <a:spcPts val="600"/>
              </a:spcBef>
              <a:buNone/>
            </a:pPr>
            <a:r>
              <a:rPr lang="en-US" b="1" dirty="0">
                <a:solidFill>
                  <a:srgbClr val="6AA84F"/>
                </a:solidFill>
              </a:rPr>
              <a:t>Version:</a:t>
            </a:r>
            <a:r>
              <a:rPr lang="en-US" dirty="0"/>
              <a:t> What HTTP version we're using.</a:t>
            </a:r>
          </a:p>
          <a:p>
            <a:pPr marL="0" lvl="0" indent="0">
              <a:spcBef>
                <a:spcPts val="600"/>
              </a:spcBef>
              <a:buNone/>
            </a:pPr>
            <a:r>
              <a:rPr lang="en-US" b="1" dirty="0">
                <a:solidFill>
                  <a:schemeClr val="accent3"/>
                </a:solidFill>
              </a:rPr>
              <a:t>Status code:</a:t>
            </a:r>
            <a:r>
              <a:rPr lang="en-US" dirty="0"/>
              <a:t> A number, telling us what happened with the request</a:t>
            </a:r>
          </a:p>
          <a:p>
            <a:pPr marL="0" lvl="0" indent="0">
              <a:spcBef>
                <a:spcPts val="600"/>
              </a:spcBef>
              <a:buNone/>
            </a:pPr>
            <a:r>
              <a:rPr lang="en-US" b="1" dirty="0">
                <a:solidFill>
                  <a:schemeClr val="accent3"/>
                </a:solidFill>
              </a:rPr>
              <a:t>Description:</a:t>
            </a:r>
            <a:r>
              <a:rPr lang="en-US" dirty="0"/>
              <a:t> A description of the status code</a:t>
            </a:r>
          </a:p>
          <a:p>
            <a:pPr marL="0" lvl="0" indent="0">
              <a:spcBef>
                <a:spcPts val="600"/>
              </a:spcBef>
              <a:buNone/>
            </a:pPr>
            <a:r>
              <a:rPr lang="en-US" b="1" dirty="0">
                <a:solidFill>
                  <a:schemeClr val="accent2"/>
                </a:solidFill>
              </a:rPr>
              <a:t>Content:</a:t>
            </a:r>
            <a:r>
              <a:rPr lang="en-US" dirty="0"/>
              <a:t> The resource the user requested!</a:t>
            </a:r>
          </a:p>
          <a:p>
            <a:endParaRPr lang="en-US" dirty="0"/>
          </a:p>
        </p:txBody>
      </p:sp>
      <p:grpSp>
        <p:nvGrpSpPr>
          <p:cNvPr id="12" name="Group 11">
            <a:extLst>
              <a:ext uri="{FF2B5EF4-FFF2-40B4-BE49-F238E27FC236}">
                <a16:creationId xmlns:a16="http://schemas.microsoft.com/office/drawing/2014/main" id="{BB3B42CA-B351-E8DB-04FB-976D32C4FDED}"/>
              </a:ext>
            </a:extLst>
          </p:cNvPr>
          <p:cNvGrpSpPr/>
          <p:nvPr/>
        </p:nvGrpSpPr>
        <p:grpSpPr>
          <a:xfrm>
            <a:off x="2250346" y="3226212"/>
            <a:ext cx="8034900" cy="923225"/>
            <a:chOff x="2311306" y="3736254"/>
            <a:chExt cx="8034900" cy="923225"/>
          </a:xfrm>
        </p:grpSpPr>
        <p:sp>
          <p:nvSpPr>
            <p:cNvPr id="4" name="Google Shape;187;p29">
              <a:extLst>
                <a:ext uri="{FF2B5EF4-FFF2-40B4-BE49-F238E27FC236}">
                  <a16:creationId xmlns:a16="http://schemas.microsoft.com/office/drawing/2014/main" id="{96DF14F4-F4DA-79FD-8648-09667CD7CE75}"/>
                </a:ext>
              </a:extLst>
            </p:cNvPr>
            <p:cNvSpPr txBox="1"/>
            <p:nvPr/>
          </p:nvSpPr>
          <p:spPr>
            <a:xfrm>
              <a:off x="2311306" y="3736254"/>
              <a:ext cx="8034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Consolas"/>
                  <a:ea typeface="Consolas"/>
                  <a:cs typeface="Consolas"/>
                  <a:sym typeface="Consolas"/>
                </a:rPr>
                <a:t>  </a:t>
              </a:r>
              <a:r>
                <a:rPr lang="en" sz="1800" dirty="0">
                  <a:solidFill>
                    <a:srgbClr val="6AA84F"/>
                  </a:solidFill>
                  <a:latin typeface="Consolas"/>
                  <a:ea typeface="Consolas"/>
                  <a:cs typeface="Consolas"/>
                  <a:sym typeface="Consolas"/>
                </a:rPr>
                <a:t>HTTP/1.1    </a:t>
              </a:r>
              <a:r>
                <a:rPr lang="en" sz="1800" dirty="0">
                  <a:solidFill>
                    <a:schemeClr val="accent3"/>
                  </a:solidFill>
                  <a:latin typeface="Consolas"/>
                  <a:ea typeface="Consolas"/>
                  <a:cs typeface="Consolas"/>
                  <a:sym typeface="Consolas"/>
                </a:rPr>
                <a:t>200      OK</a:t>
              </a:r>
              <a:r>
                <a:rPr lang="en" sz="1800" dirty="0">
                  <a:solidFill>
                    <a:schemeClr val="dk1"/>
                  </a:solidFill>
                  <a:latin typeface="Consolas"/>
                  <a:ea typeface="Consolas"/>
                  <a:cs typeface="Consolas"/>
                  <a:sym typeface="Consolas"/>
                </a:rPr>
                <a:t>     </a:t>
              </a:r>
              <a:r>
                <a:rPr lang="en" sz="1800" dirty="0">
                  <a:solidFill>
                    <a:schemeClr val="accent2"/>
                  </a:solidFill>
                  <a:latin typeface="Consolas"/>
                  <a:ea typeface="Consolas"/>
                  <a:cs typeface="Consolas"/>
                  <a:sym typeface="Consolas"/>
                </a:rPr>
                <a:t>&lt;html&gt;Project 1 Spec...&lt;/html&gt;</a:t>
              </a:r>
              <a:endParaRPr sz="1800" dirty="0">
                <a:solidFill>
                  <a:schemeClr val="dk1"/>
                </a:solidFill>
                <a:latin typeface="Consolas"/>
                <a:ea typeface="Consolas"/>
                <a:cs typeface="Consolas"/>
                <a:sym typeface="Consolas"/>
              </a:endParaRPr>
            </a:p>
          </p:txBody>
        </p:sp>
        <p:sp>
          <p:nvSpPr>
            <p:cNvPr id="5" name="Google Shape;188;p29">
              <a:extLst>
                <a:ext uri="{FF2B5EF4-FFF2-40B4-BE49-F238E27FC236}">
                  <a16:creationId xmlns:a16="http://schemas.microsoft.com/office/drawing/2014/main" id="{56D38DEE-54D0-DA97-F581-32ED84F419CB}"/>
                </a:ext>
              </a:extLst>
            </p:cNvPr>
            <p:cNvSpPr txBox="1"/>
            <p:nvPr/>
          </p:nvSpPr>
          <p:spPr>
            <a:xfrm>
              <a:off x="4175298" y="4228379"/>
              <a:ext cx="690300" cy="4311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a:solidFill>
                    <a:schemeClr val="accent3"/>
                  </a:solidFill>
                  <a:latin typeface="Roboto"/>
                  <a:ea typeface="Roboto"/>
                  <a:cs typeface="Roboto"/>
                  <a:sym typeface="Roboto"/>
                </a:rPr>
                <a:t>status code</a:t>
              </a:r>
              <a:endParaRPr>
                <a:solidFill>
                  <a:schemeClr val="accent3"/>
                </a:solidFill>
                <a:latin typeface="Roboto"/>
                <a:ea typeface="Roboto"/>
                <a:cs typeface="Roboto"/>
                <a:sym typeface="Roboto"/>
              </a:endParaRPr>
            </a:p>
          </p:txBody>
        </p:sp>
        <p:sp>
          <p:nvSpPr>
            <p:cNvPr id="6" name="Google Shape;189;p29">
              <a:extLst>
                <a:ext uri="{FF2B5EF4-FFF2-40B4-BE49-F238E27FC236}">
                  <a16:creationId xmlns:a16="http://schemas.microsoft.com/office/drawing/2014/main" id="{6FD6B3C5-90B3-B08F-2A44-4C606A5AD5A6}"/>
                </a:ext>
              </a:extLst>
            </p:cNvPr>
            <p:cNvSpPr txBox="1"/>
            <p:nvPr/>
          </p:nvSpPr>
          <p:spPr>
            <a:xfrm>
              <a:off x="5132489" y="4228378"/>
              <a:ext cx="1212892"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dirty="0">
                  <a:solidFill>
                    <a:schemeClr val="accent3"/>
                  </a:solidFill>
                  <a:latin typeface="Roboto"/>
                  <a:ea typeface="Roboto"/>
                  <a:cs typeface="Roboto"/>
                  <a:sym typeface="Roboto"/>
                </a:rPr>
                <a:t>description</a:t>
              </a:r>
              <a:endParaRPr dirty="0">
                <a:solidFill>
                  <a:schemeClr val="accent3"/>
                </a:solidFill>
                <a:latin typeface="Roboto"/>
                <a:ea typeface="Roboto"/>
                <a:cs typeface="Roboto"/>
                <a:sym typeface="Roboto"/>
              </a:endParaRPr>
            </a:p>
          </p:txBody>
        </p:sp>
        <p:sp>
          <p:nvSpPr>
            <p:cNvPr id="7" name="Google Shape;190;p29">
              <a:extLst>
                <a:ext uri="{FF2B5EF4-FFF2-40B4-BE49-F238E27FC236}">
                  <a16:creationId xmlns:a16="http://schemas.microsoft.com/office/drawing/2014/main" id="{1CE2722C-577C-864C-3202-D892540F3E58}"/>
                </a:ext>
              </a:extLst>
            </p:cNvPr>
            <p:cNvSpPr txBox="1"/>
            <p:nvPr/>
          </p:nvSpPr>
          <p:spPr>
            <a:xfrm>
              <a:off x="2820784" y="4228379"/>
              <a:ext cx="867581"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dirty="0">
                  <a:solidFill>
                    <a:srgbClr val="6AA84F"/>
                  </a:solidFill>
                  <a:latin typeface="Roboto"/>
                  <a:ea typeface="Roboto"/>
                  <a:cs typeface="Roboto"/>
                  <a:sym typeface="Roboto"/>
                </a:rPr>
                <a:t>version</a:t>
              </a:r>
              <a:endParaRPr dirty="0">
                <a:solidFill>
                  <a:srgbClr val="6AA84F"/>
                </a:solidFill>
                <a:latin typeface="Roboto"/>
                <a:ea typeface="Roboto"/>
                <a:cs typeface="Roboto"/>
                <a:sym typeface="Roboto"/>
              </a:endParaRPr>
            </a:p>
          </p:txBody>
        </p:sp>
        <p:sp>
          <p:nvSpPr>
            <p:cNvPr id="8" name="Google Shape;191;p29">
              <a:extLst>
                <a:ext uri="{FF2B5EF4-FFF2-40B4-BE49-F238E27FC236}">
                  <a16:creationId xmlns:a16="http://schemas.microsoft.com/office/drawing/2014/main" id="{ECAB3AB7-0543-90E3-694E-C563761E609F}"/>
                </a:ext>
              </a:extLst>
            </p:cNvPr>
            <p:cNvSpPr txBox="1"/>
            <p:nvPr/>
          </p:nvSpPr>
          <p:spPr>
            <a:xfrm>
              <a:off x="7790930" y="4228379"/>
              <a:ext cx="1081519" cy="276998"/>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dirty="0">
                  <a:solidFill>
                    <a:schemeClr val="accent2"/>
                  </a:solidFill>
                  <a:latin typeface="Roboto"/>
                  <a:ea typeface="Roboto"/>
                  <a:cs typeface="Roboto"/>
                  <a:sym typeface="Roboto"/>
                </a:rPr>
                <a:t>content</a:t>
              </a:r>
              <a:endParaRPr dirty="0">
                <a:solidFill>
                  <a:schemeClr val="accent2"/>
                </a:solidFill>
                <a:latin typeface="Roboto"/>
                <a:ea typeface="Roboto"/>
                <a:cs typeface="Roboto"/>
                <a:sym typeface="Roboto"/>
              </a:endParaRPr>
            </a:p>
          </p:txBody>
        </p:sp>
      </p:grpSp>
      <p:sp>
        <p:nvSpPr>
          <p:cNvPr id="10" name="TextBox 9">
            <a:extLst>
              <a:ext uri="{FF2B5EF4-FFF2-40B4-BE49-F238E27FC236}">
                <a16:creationId xmlns:a16="http://schemas.microsoft.com/office/drawing/2014/main" id="{209ECD88-5248-77B0-5613-372B1100DA85}"/>
              </a:ext>
            </a:extLst>
          </p:cNvPr>
          <p:cNvSpPr txBox="1"/>
          <p:nvPr/>
        </p:nvSpPr>
        <p:spPr>
          <a:xfrm>
            <a:off x="250398" y="4179862"/>
            <a:ext cx="10034848" cy="2539157"/>
          </a:xfrm>
          <a:prstGeom prst="rect">
            <a:avLst/>
          </a:prstGeom>
          <a:noFill/>
        </p:spPr>
        <p:txBody>
          <a:bodyPr wrap="square">
            <a:spAutoFit/>
          </a:bodyPr>
          <a:lstStyle/>
          <a:p>
            <a:pPr marL="0" lvl="0" indent="0" algn="l" rtl="0">
              <a:spcBef>
                <a:spcPts val="600"/>
              </a:spcBef>
              <a:spcAft>
                <a:spcPts val="0"/>
              </a:spcAft>
              <a:buNone/>
            </a:pPr>
            <a:r>
              <a:rPr lang="en-US" sz="2200" dirty="0"/>
              <a:t>Status codes are classified into various categories, according to numeric value:</a:t>
            </a:r>
          </a:p>
          <a:p>
            <a:pPr marL="400050" lvl="0" indent="-285750" algn="l" rtl="0">
              <a:spcBef>
                <a:spcPts val="600"/>
              </a:spcBef>
              <a:spcAft>
                <a:spcPts val="0"/>
              </a:spcAft>
              <a:buSzPts val="1800"/>
              <a:buFont typeface="Arial" panose="020B0604020202020204" pitchFamily="34" charset="0"/>
              <a:buChar char="•"/>
            </a:pPr>
            <a:r>
              <a:rPr lang="en-US" sz="2200" dirty="0"/>
              <a:t>100s: Informational responses</a:t>
            </a:r>
          </a:p>
          <a:p>
            <a:pPr marL="400050" lvl="0" indent="-285750" algn="l" rtl="0">
              <a:spcBef>
                <a:spcPts val="0"/>
              </a:spcBef>
              <a:spcAft>
                <a:spcPts val="0"/>
              </a:spcAft>
              <a:buSzPts val="1800"/>
              <a:buFont typeface="Arial" panose="020B0604020202020204" pitchFamily="34" charset="0"/>
              <a:buChar char="•"/>
            </a:pPr>
            <a:r>
              <a:rPr lang="en-US" sz="2200" dirty="0"/>
              <a:t>200s: Successful responses</a:t>
            </a:r>
          </a:p>
          <a:p>
            <a:pPr marL="400050" lvl="0" indent="-285750" algn="l" rtl="0">
              <a:spcBef>
                <a:spcPts val="0"/>
              </a:spcBef>
              <a:spcAft>
                <a:spcPts val="0"/>
              </a:spcAft>
              <a:buSzPts val="1800"/>
              <a:buFont typeface="Arial" panose="020B0604020202020204" pitchFamily="34" charset="0"/>
              <a:buChar char="•"/>
            </a:pPr>
            <a:r>
              <a:rPr lang="en-US" sz="2200" dirty="0"/>
              <a:t>300s: Redirection messages</a:t>
            </a:r>
          </a:p>
          <a:p>
            <a:pPr marL="400050" lvl="0" indent="-285750" algn="l" rtl="0">
              <a:spcBef>
                <a:spcPts val="0"/>
              </a:spcBef>
              <a:spcAft>
                <a:spcPts val="0"/>
              </a:spcAft>
              <a:buSzPts val="1800"/>
              <a:buFont typeface="Arial" panose="020B0604020202020204" pitchFamily="34" charset="0"/>
              <a:buChar char="•"/>
            </a:pPr>
            <a:r>
              <a:rPr lang="en-US" sz="2200" dirty="0"/>
              <a:t>400s: Client error</a:t>
            </a:r>
          </a:p>
          <a:p>
            <a:pPr marL="400050" lvl="0" indent="-285750" algn="l" rtl="0">
              <a:spcBef>
                <a:spcPts val="0"/>
              </a:spcBef>
              <a:spcAft>
                <a:spcPts val="0"/>
              </a:spcAft>
              <a:buSzPts val="1800"/>
              <a:buFont typeface="Arial" panose="020B0604020202020204" pitchFamily="34" charset="0"/>
              <a:buChar char="•"/>
            </a:pPr>
            <a:r>
              <a:rPr lang="en-US" sz="2200" dirty="0"/>
              <a:t>500s: Server error</a:t>
            </a:r>
          </a:p>
          <a:p>
            <a:pPr marL="114300" lvl="0">
              <a:buSzPts val="1800"/>
            </a:pPr>
            <a:r>
              <a:rPr lang="en-US" sz="2200" i="1" dirty="0">
                <a:solidFill>
                  <a:srgbClr val="C00000"/>
                </a:solidFill>
              </a:rPr>
              <a:t>Try on your browser: http://neverssl.com/</a:t>
            </a:r>
          </a:p>
        </p:txBody>
      </p:sp>
    </p:spTree>
    <p:extLst>
      <p:ext uri="{BB962C8B-B14F-4D97-AF65-F5344CB8AC3E}">
        <p14:creationId xmlns:p14="http://schemas.microsoft.com/office/powerpoint/2010/main" val="4172907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F1F93-8126-AA47-AB4F-561DCE433F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D3C0E2-8F15-2275-923B-A2C3DCF416D9}"/>
              </a:ext>
            </a:extLst>
          </p:cNvPr>
          <p:cNvSpPr>
            <a:spLocks noGrp="1"/>
          </p:cNvSpPr>
          <p:nvPr>
            <p:ph type="title"/>
          </p:nvPr>
        </p:nvSpPr>
        <p:spPr>
          <a:xfrm>
            <a:off x="546662" y="152400"/>
            <a:ext cx="6551791" cy="1650991"/>
          </a:xfrm>
        </p:spPr>
        <p:txBody>
          <a:bodyPr>
            <a:normAutofit/>
          </a:bodyPr>
          <a:lstStyle/>
          <a:p>
            <a:r>
              <a:rPr lang="en-US" altLang="en-US" sz="6000" dirty="0">
                <a:cs typeface="Calibri" panose="020F0502020204030204" pitchFamily="34" charset="0"/>
              </a:rPr>
              <a:t>Roadmap</a:t>
            </a:r>
            <a:endParaRPr lang="en-US" sz="6000" dirty="0"/>
          </a:p>
        </p:txBody>
      </p:sp>
      <p:sp>
        <p:nvSpPr>
          <p:cNvPr id="5" name="Rectangle 4">
            <a:extLst>
              <a:ext uri="{FF2B5EF4-FFF2-40B4-BE49-F238E27FC236}">
                <a16:creationId xmlns:a16="http://schemas.microsoft.com/office/drawing/2014/main" id="{58FEBB3D-E29A-75DA-031E-494E1AA98ACE}"/>
              </a:ext>
            </a:extLst>
          </p:cNvPr>
          <p:cNvSpPr txBox="1">
            <a:spLocks noChangeArrowheads="1"/>
          </p:cNvSpPr>
          <p:nvPr/>
        </p:nvSpPr>
        <p:spPr>
          <a:xfrm>
            <a:off x="327703" y="1646990"/>
            <a:ext cx="11536594" cy="4978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indent="-285750">
              <a:spcBef>
                <a:spcPts val="800"/>
              </a:spcBef>
              <a:buClr>
                <a:schemeClr val="bg1">
                  <a:lumMod val="85000"/>
                </a:schemeClr>
              </a:buClr>
            </a:pPr>
            <a:r>
              <a:rPr lang="en-US" altLang="en-US" sz="3600" b="1" i="1" dirty="0">
                <a:latin typeface="Calibri" panose="020F0502020204030204" pitchFamily="34" charset="0"/>
                <a:cs typeface="Calibri" panose="020F0502020204030204" pitchFamily="34" charset="0"/>
              </a:rPr>
              <a:t>Principles of network applications</a:t>
            </a:r>
            <a:endParaRPr lang="en-US" altLang="ja-JP" sz="3600" b="1" i="1" dirty="0">
              <a:latin typeface="Calibri" panose="020F0502020204030204" pitchFamily="34" charset="0"/>
              <a:cs typeface="Calibri" panose="020F0502020204030204" pitchFamily="34" charset="0"/>
            </a:endParaRPr>
          </a:p>
          <a:p>
            <a:pPr marL="403225" indent="-285750">
              <a:spcBef>
                <a:spcPts val="800"/>
              </a:spcBef>
              <a:buClr>
                <a:schemeClr val="bg1">
                  <a:lumMod val="85000"/>
                </a:schemeClr>
              </a:buClr>
            </a:pPr>
            <a:r>
              <a:rPr lang="en-US" altLang="en-US" sz="3600" i="1" dirty="0">
                <a:solidFill>
                  <a:schemeClr val="bg1">
                    <a:lumMod val="85000"/>
                  </a:schemeClr>
                </a:solidFill>
                <a:latin typeface="Calibri" panose="020F0502020204030204" pitchFamily="34" charset="0"/>
                <a:cs typeface="Calibri" panose="020F0502020204030204" pitchFamily="34" charset="0"/>
              </a:rPr>
              <a:t>Web and HTTP</a:t>
            </a:r>
          </a:p>
        </p:txBody>
      </p:sp>
    </p:spTree>
    <p:extLst>
      <p:ext uri="{BB962C8B-B14F-4D97-AF65-F5344CB8AC3E}">
        <p14:creationId xmlns:p14="http://schemas.microsoft.com/office/powerpoint/2010/main" val="3349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971F-9B27-FD79-8405-4785C0CF282E}"/>
              </a:ext>
            </a:extLst>
          </p:cNvPr>
          <p:cNvSpPr>
            <a:spLocks noGrp="1"/>
          </p:cNvSpPr>
          <p:nvPr>
            <p:ph type="title"/>
          </p:nvPr>
        </p:nvSpPr>
        <p:spPr>
          <a:xfrm>
            <a:off x="838200" y="18255"/>
            <a:ext cx="10515600" cy="1325563"/>
          </a:xfrm>
        </p:spPr>
        <p:txBody>
          <a:bodyPr/>
          <a:lstStyle/>
          <a:p>
            <a:r>
              <a:rPr lang="en-US" dirty="0"/>
              <a:t>Speeding Up HTTP</a:t>
            </a:r>
          </a:p>
        </p:txBody>
      </p:sp>
      <p:sp>
        <p:nvSpPr>
          <p:cNvPr id="3" name="Content Placeholder 2">
            <a:extLst>
              <a:ext uri="{FF2B5EF4-FFF2-40B4-BE49-F238E27FC236}">
                <a16:creationId xmlns:a16="http://schemas.microsoft.com/office/drawing/2014/main" id="{360BF10E-7F6D-73A7-129E-53036BCA9E2D}"/>
              </a:ext>
            </a:extLst>
          </p:cNvPr>
          <p:cNvSpPr>
            <a:spLocks noGrp="1"/>
          </p:cNvSpPr>
          <p:nvPr>
            <p:ph idx="1"/>
          </p:nvPr>
        </p:nvSpPr>
        <p:spPr>
          <a:xfrm>
            <a:off x="740819" y="1559218"/>
            <a:ext cx="10710333" cy="4351338"/>
          </a:xfrm>
        </p:spPr>
        <p:txBody>
          <a:bodyPr/>
          <a:lstStyle/>
          <a:p>
            <a:pPr>
              <a:spcAft>
                <a:spcPts val="600"/>
              </a:spcAft>
            </a:pPr>
            <a:r>
              <a:rPr lang="en-US" dirty="0"/>
              <a:t>Loading a single website can require multiple HTTP requests</a:t>
            </a:r>
          </a:p>
          <a:p>
            <a:pPr lvl="1">
              <a:spcAft>
                <a:spcPts val="600"/>
              </a:spcAft>
            </a:pPr>
            <a:r>
              <a:rPr lang="en-US" dirty="0"/>
              <a:t>One request for the HTML (text/formatting) of the page</a:t>
            </a:r>
          </a:p>
          <a:p>
            <a:pPr lvl="1">
              <a:spcAft>
                <a:spcPts val="600"/>
              </a:spcAft>
            </a:pPr>
            <a:r>
              <a:rPr lang="en-US" dirty="0"/>
              <a:t>Separate requests for every picture</a:t>
            </a:r>
          </a:p>
          <a:p>
            <a:pPr lvl="1">
              <a:spcAft>
                <a:spcPts val="600"/>
              </a:spcAft>
            </a:pPr>
            <a:r>
              <a:rPr lang="en-US" dirty="0"/>
              <a:t>Separate requests for scripts to make the page interactive</a:t>
            </a:r>
          </a:p>
          <a:p>
            <a:pPr>
              <a:spcAft>
                <a:spcPts val="600"/>
              </a:spcAft>
            </a:pPr>
            <a:r>
              <a:rPr lang="en-US" dirty="0"/>
              <a:t>Naive approach: Separate </a:t>
            </a:r>
            <a:r>
              <a:rPr lang="en-US" i="1" dirty="0"/>
              <a:t>TCP</a:t>
            </a:r>
            <a:r>
              <a:rPr lang="en-US" dirty="0"/>
              <a:t> connection with remote server for each request</a:t>
            </a:r>
          </a:p>
          <a:p>
            <a:pPr lvl="1">
              <a:spcAft>
                <a:spcPts val="600"/>
              </a:spcAft>
            </a:pPr>
            <a:r>
              <a:rPr lang="en-US" dirty="0"/>
              <a:t>Server is far away </a:t>
            </a:r>
            <a:r>
              <a:rPr lang="en-US" dirty="0">
                <a:sym typeface="Wingdings" panose="05000000000000000000" pitchFamily="2" charset="2"/>
              </a:rPr>
              <a:t> delay/</a:t>
            </a:r>
            <a:r>
              <a:rPr lang="en-US" altLang="zh-CN" dirty="0">
                <a:sym typeface="Wingdings" panose="05000000000000000000" pitchFamily="2" charset="2"/>
              </a:rPr>
              <a:t>RTT is high</a:t>
            </a:r>
            <a:endParaRPr lang="en-US" dirty="0"/>
          </a:p>
          <a:p>
            <a:pPr lvl="1">
              <a:spcAft>
                <a:spcPts val="600"/>
              </a:spcAft>
            </a:pPr>
            <a:r>
              <a:rPr lang="en-US" dirty="0"/>
              <a:t>We have to do a 3-way handshake for every request </a:t>
            </a:r>
            <a:r>
              <a:rPr lang="en-US" dirty="0">
                <a:sym typeface="Wingdings" panose="05000000000000000000" pitchFamily="2" charset="2"/>
              </a:rPr>
              <a:t> Time and resource consuming</a:t>
            </a:r>
            <a:endParaRPr lang="en-US" dirty="0"/>
          </a:p>
          <a:p>
            <a:pPr>
              <a:spcAft>
                <a:spcPts val="600"/>
              </a:spcAft>
            </a:pPr>
            <a:endParaRPr lang="en-US" dirty="0"/>
          </a:p>
        </p:txBody>
      </p:sp>
      <p:grpSp>
        <p:nvGrpSpPr>
          <p:cNvPr id="10" name="Group 9">
            <a:extLst>
              <a:ext uri="{FF2B5EF4-FFF2-40B4-BE49-F238E27FC236}">
                <a16:creationId xmlns:a16="http://schemas.microsoft.com/office/drawing/2014/main" id="{34A5F8DD-3577-5705-731A-39049395F547}"/>
              </a:ext>
            </a:extLst>
          </p:cNvPr>
          <p:cNvGrpSpPr/>
          <p:nvPr/>
        </p:nvGrpSpPr>
        <p:grpSpPr>
          <a:xfrm>
            <a:off x="2049442" y="5377380"/>
            <a:ext cx="8093115" cy="996900"/>
            <a:chOff x="1338290" y="5019933"/>
            <a:chExt cx="8093115" cy="996900"/>
          </a:xfrm>
        </p:grpSpPr>
        <p:sp>
          <p:nvSpPr>
            <p:cNvPr id="4" name="Google Shape;310;p44">
              <a:extLst>
                <a:ext uri="{FF2B5EF4-FFF2-40B4-BE49-F238E27FC236}">
                  <a16:creationId xmlns:a16="http://schemas.microsoft.com/office/drawing/2014/main" id="{B4E9691B-148A-3F2D-CA60-F0FE4D0B1A54}"/>
                </a:ext>
              </a:extLst>
            </p:cNvPr>
            <p:cNvSpPr/>
            <p:nvPr/>
          </p:nvSpPr>
          <p:spPr>
            <a:xfrm>
              <a:off x="1338290" y="5019933"/>
              <a:ext cx="1645920" cy="9969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Client</a:t>
              </a:r>
              <a:br>
                <a:rPr lang="en" dirty="0">
                  <a:latin typeface="Roboto"/>
                  <a:ea typeface="Roboto"/>
                  <a:cs typeface="Roboto"/>
                  <a:sym typeface="Roboto"/>
                </a:rPr>
              </a:br>
              <a:r>
                <a:rPr lang="en" dirty="0">
                  <a:latin typeface="Roboto"/>
                  <a:ea typeface="Roboto"/>
                  <a:cs typeface="Roboto"/>
                  <a:sym typeface="Roboto"/>
                </a:rPr>
                <a:t>(random port)</a:t>
              </a:r>
              <a:endParaRPr dirty="0">
                <a:latin typeface="Roboto"/>
                <a:ea typeface="Roboto"/>
                <a:cs typeface="Roboto"/>
                <a:sym typeface="Roboto"/>
              </a:endParaRPr>
            </a:p>
          </p:txBody>
        </p:sp>
        <p:sp>
          <p:nvSpPr>
            <p:cNvPr id="5" name="Google Shape;311;p44">
              <a:extLst>
                <a:ext uri="{FF2B5EF4-FFF2-40B4-BE49-F238E27FC236}">
                  <a16:creationId xmlns:a16="http://schemas.microsoft.com/office/drawing/2014/main" id="{5AA736B9-767C-8C77-4107-DC49B34CF18E}"/>
                </a:ext>
              </a:extLst>
            </p:cNvPr>
            <p:cNvSpPr/>
            <p:nvPr/>
          </p:nvSpPr>
          <p:spPr>
            <a:xfrm>
              <a:off x="7785485" y="5019933"/>
              <a:ext cx="1645920" cy="996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Server</a:t>
              </a:r>
              <a:br>
                <a:rPr lang="en" dirty="0">
                  <a:latin typeface="Roboto"/>
                  <a:ea typeface="Roboto"/>
                  <a:cs typeface="Roboto"/>
                  <a:sym typeface="Roboto"/>
                </a:rPr>
              </a:br>
              <a:r>
                <a:rPr lang="en" dirty="0">
                  <a:latin typeface="Roboto"/>
                  <a:ea typeface="Roboto"/>
                  <a:cs typeface="Roboto"/>
                  <a:sym typeface="Roboto"/>
                </a:rPr>
                <a:t>(port 80)</a:t>
              </a:r>
              <a:endParaRPr dirty="0">
                <a:latin typeface="Roboto"/>
                <a:ea typeface="Roboto"/>
                <a:cs typeface="Roboto"/>
                <a:sym typeface="Roboto"/>
              </a:endParaRPr>
            </a:p>
          </p:txBody>
        </p:sp>
        <p:cxnSp>
          <p:nvCxnSpPr>
            <p:cNvPr id="6" name="Google Shape;312;p44">
              <a:extLst>
                <a:ext uri="{FF2B5EF4-FFF2-40B4-BE49-F238E27FC236}">
                  <a16:creationId xmlns:a16="http://schemas.microsoft.com/office/drawing/2014/main" id="{D79BB73C-5AE7-3778-E696-554F5618419C}"/>
                </a:ext>
              </a:extLst>
            </p:cNvPr>
            <p:cNvCxnSpPr/>
            <p:nvPr/>
          </p:nvCxnSpPr>
          <p:spPr>
            <a:xfrm>
              <a:off x="2984235" y="5365983"/>
              <a:ext cx="4801200" cy="0"/>
            </a:xfrm>
            <a:prstGeom prst="straightConnector1">
              <a:avLst/>
            </a:prstGeom>
            <a:noFill/>
            <a:ln w="19050" cap="flat" cmpd="sng">
              <a:solidFill>
                <a:schemeClr val="dk2"/>
              </a:solidFill>
              <a:prstDash val="solid"/>
              <a:round/>
              <a:headEnd type="triangle" w="med" len="med"/>
              <a:tailEnd type="triangle" w="med" len="med"/>
            </a:ln>
          </p:spPr>
        </p:cxnSp>
        <p:sp>
          <p:nvSpPr>
            <p:cNvPr id="7" name="Google Shape;313;p44">
              <a:extLst>
                <a:ext uri="{FF2B5EF4-FFF2-40B4-BE49-F238E27FC236}">
                  <a16:creationId xmlns:a16="http://schemas.microsoft.com/office/drawing/2014/main" id="{B229F176-5E38-AA40-558D-8740AB991F91}"/>
                </a:ext>
              </a:extLst>
            </p:cNvPr>
            <p:cNvSpPr txBox="1"/>
            <p:nvPr/>
          </p:nvSpPr>
          <p:spPr>
            <a:xfrm>
              <a:off x="3464622" y="5088984"/>
              <a:ext cx="3840425"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b="1" dirty="0">
                  <a:solidFill>
                    <a:schemeClr val="accent3"/>
                  </a:solidFill>
                  <a:latin typeface="Consolas"/>
                  <a:ea typeface="Consolas"/>
                  <a:cs typeface="Consolas"/>
                  <a:sym typeface="Consolas"/>
                </a:rPr>
                <a:t>GET</a:t>
              </a:r>
              <a:r>
                <a:rPr lang="en" b="1" dirty="0">
                  <a:solidFill>
                    <a:schemeClr val="dk1"/>
                  </a:solidFill>
                  <a:latin typeface="Consolas"/>
                  <a:ea typeface="Consolas"/>
                  <a:cs typeface="Consolas"/>
                  <a:sym typeface="Consolas"/>
                </a:rPr>
                <a:t> </a:t>
              </a:r>
              <a:r>
                <a:rPr lang="en" b="1" dirty="0">
                  <a:solidFill>
                    <a:schemeClr val="accent2"/>
                  </a:solidFill>
                  <a:latin typeface="Consolas"/>
                  <a:ea typeface="Consolas"/>
                  <a:cs typeface="Consolas"/>
                  <a:sym typeface="Consolas"/>
                </a:rPr>
                <a:t>/msoelogo.png</a:t>
              </a:r>
              <a:r>
                <a:rPr lang="en" b="1" dirty="0">
                  <a:solidFill>
                    <a:schemeClr val="dk1"/>
                  </a:solidFill>
                  <a:latin typeface="Consolas"/>
                  <a:ea typeface="Consolas"/>
                  <a:cs typeface="Consolas"/>
                  <a:sym typeface="Consolas"/>
                </a:rPr>
                <a:t> </a:t>
              </a:r>
              <a:r>
                <a:rPr lang="en" b="1" dirty="0">
                  <a:solidFill>
                    <a:srgbClr val="38761D"/>
                  </a:solidFill>
                  <a:latin typeface="Consolas"/>
                  <a:ea typeface="Consolas"/>
                  <a:cs typeface="Consolas"/>
                  <a:sym typeface="Consolas"/>
                </a:rPr>
                <a:t>HTTP/1.1</a:t>
              </a:r>
              <a:endParaRPr b="1" dirty="0">
                <a:solidFill>
                  <a:srgbClr val="38761D"/>
                </a:solidFill>
                <a:latin typeface="Consolas"/>
                <a:ea typeface="Consolas"/>
                <a:cs typeface="Consolas"/>
                <a:sym typeface="Consolas"/>
              </a:endParaRPr>
            </a:p>
          </p:txBody>
        </p:sp>
        <p:cxnSp>
          <p:nvCxnSpPr>
            <p:cNvPr id="8" name="Google Shape;314;p44">
              <a:extLst>
                <a:ext uri="{FF2B5EF4-FFF2-40B4-BE49-F238E27FC236}">
                  <a16:creationId xmlns:a16="http://schemas.microsoft.com/office/drawing/2014/main" id="{412FB7F6-6FB1-9BE9-C92C-3D7F3B889BB9}"/>
                </a:ext>
              </a:extLst>
            </p:cNvPr>
            <p:cNvCxnSpPr/>
            <p:nvPr/>
          </p:nvCxnSpPr>
          <p:spPr>
            <a:xfrm>
              <a:off x="2984235" y="5823183"/>
              <a:ext cx="4801200" cy="0"/>
            </a:xfrm>
            <a:prstGeom prst="straightConnector1">
              <a:avLst/>
            </a:prstGeom>
            <a:noFill/>
            <a:ln w="19050" cap="flat" cmpd="sng">
              <a:solidFill>
                <a:schemeClr val="dk2"/>
              </a:solidFill>
              <a:prstDash val="solid"/>
              <a:round/>
              <a:headEnd type="triangle" w="med" len="med"/>
              <a:tailEnd type="triangle" w="med" len="med"/>
            </a:ln>
          </p:spPr>
        </p:cxnSp>
        <p:sp>
          <p:nvSpPr>
            <p:cNvPr id="9" name="Google Shape;315;p44">
              <a:extLst>
                <a:ext uri="{FF2B5EF4-FFF2-40B4-BE49-F238E27FC236}">
                  <a16:creationId xmlns:a16="http://schemas.microsoft.com/office/drawing/2014/main" id="{E99773C9-2792-51D2-A5EE-319A8C8E504F}"/>
                </a:ext>
              </a:extLst>
            </p:cNvPr>
            <p:cNvSpPr txBox="1"/>
            <p:nvPr/>
          </p:nvSpPr>
          <p:spPr>
            <a:xfrm>
              <a:off x="3464623" y="5581384"/>
              <a:ext cx="3840424" cy="27697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b="1" dirty="0">
                  <a:solidFill>
                    <a:schemeClr val="accent3"/>
                  </a:solidFill>
                  <a:latin typeface="Consolas"/>
                  <a:ea typeface="Consolas"/>
                  <a:cs typeface="Consolas"/>
                  <a:sym typeface="Consolas"/>
                </a:rPr>
                <a:t>GET</a:t>
              </a:r>
              <a:r>
                <a:rPr lang="en" b="1" dirty="0">
                  <a:solidFill>
                    <a:schemeClr val="dk1"/>
                  </a:solidFill>
                  <a:latin typeface="Consolas"/>
                  <a:ea typeface="Consolas"/>
                  <a:cs typeface="Consolas"/>
                  <a:sym typeface="Consolas"/>
                </a:rPr>
                <a:t> </a:t>
              </a:r>
              <a:r>
                <a:rPr lang="en" b="1" dirty="0">
                  <a:solidFill>
                    <a:schemeClr val="accent2"/>
                  </a:solidFill>
                  <a:latin typeface="Consolas"/>
                  <a:ea typeface="Consolas"/>
                  <a:cs typeface="Consolas"/>
                  <a:sym typeface="Consolas"/>
                </a:rPr>
                <a:t>/rosieicon.png</a:t>
              </a:r>
              <a:r>
                <a:rPr lang="en" b="1" dirty="0">
                  <a:solidFill>
                    <a:schemeClr val="dk1"/>
                  </a:solidFill>
                  <a:latin typeface="Consolas"/>
                  <a:ea typeface="Consolas"/>
                  <a:cs typeface="Consolas"/>
                  <a:sym typeface="Consolas"/>
                </a:rPr>
                <a:t> </a:t>
              </a:r>
              <a:r>
                <a:rPr lang="en" b="1" dirty="0">
                  <a:solidFill>
                    <a:srgbClr val="38761D"/>
                  </a:solidFill>
                  <a:latin typeface="Consolas"/>
                  <a:ea typeface="Consolas"/>
                  <a:cs typeface="Consolas"/>
                  <a:sym typeface="Consolas"/>
                </a:rPr>
                <a:t>HTTP/1.1</a:t>
              </a:r>
              <a:endParaRPr b="1" dirty="0">
                <a:solidFill>
                  <a:srgbClr val="38761D"/>
                </a:solidFill>
                <a:latin typeface="Consolas"/>
                <a:ea typeface="Consolas"/>
                <a:cs typeface="Consolas"/>
                <a:sym typeface="Consolas"/>
              </a:endParaRPr>
            </a:p>
          </p:txBody>
        </p:sp>
      </p:grpSp>
    </p:spTree>
    <p:extLst>
      <p:ext uri="{BB962C8B-B14F-4D97-AF65-F5344CB8AC3E}">
        <p14:creationId xmlns:p14="http://schemas.microsoft.com/office/powerpoint/2010/main" val="3427794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a:t>
            </a:r>
            <a:endParaRPr lang="en-US" sz="4400" dirty="0"/>
          </a:p>
        </p:txBody>
      </p:sp>
      <p:grpSp>
        <p:nvGrpSpPr>
          <p:cNvPr id="8" name="Group 171">
            <a:extLst>
              <a:ext uri="{FF2B5EF4-FFF2-40B4-BE49-F238E27FC236}">
                <a16:creationId xmlns:a16="http://schemas.microsoft.com/office/drawing/2014/main" id="{E76E25C6-83D0-304F-B3E3-A37D3DAE7B5C}"/>
              </a:ext>
            </a:extLst>
          </p:cNvPr>
          <p:cNvGrpSpPr>
            <a:grpSpLocks/>
          </p:cNvGrpSpPr>
          <p:nvPr/>
        </p:nvGrpSpPr>
        <p:grpSpPr bwMode="auto">
          <a:xfrm>
            <a:off x="6272213" y="2445088"/>
            <a:ext cx="687387" cy="763588"/>
            <a:chOff x="-44" y="1473"/>
            <a:chExt cx="981" cy="1105"/>
          </a:xfrm>
        </p:grpSpPr>
        <p:pic>
          <p:nvPicPr>
            <p:cNvPr id="10" name="Picture 172" descr="desktop_computer_stylized_medium">
              <a:extLst>
                <a:ext uri="{FF2B5EF4-FFF2-40B4-BE49-F238E27FC236}">
                  <a16:creationId xmlns:a16="http://schemas.microsoft.com/office/drawing/2014/main" id="{CB2AE99F-D134-A74A-947C-5E7B017C1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73">
              <a:extLst>
                <a:ext uri="{FF2B5EF4-FFF2-40B4-BE49-F238E27FC236}">
                  <a16:creationId xmlns:a16="http://schemas.microsoft.com/office/drawing/2014/main" id="{CC3CBC7E-C664-ED4A-8BFE-4C6C0A390F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 name="Group 102">
            <a:extLst>
              <a:ext uri="{FF2B5EF4-FFF2-40B4-BE49-F238E27FC236}">
                <a16:creationId xmlns:a16="http://schemas.microsoft.com/office/drawing/2014/main" id="{341AE079-CB6E-AE4A-A6CF-6667D0BCC3A6}"/>
              </a:ext>
            </a:extLst>
          </p:cNvPr>
          <p:cNvGrpSpPr>
            <a:grpSpLocks/>
          </p:cNvGrpSpPr>
          <p:nvPr/>
        </p:nvGrpSpPr>
        <p:grpSpPr bwMode="auto">
          <a:xfrm>
            <a:off x="6337300" y="4318338"/>
            <a:ext cx="687388" cy="763588"/>
            <a:chOff x="-44" y="1473"/>
            <a:chExt cx="981" cy="1105"/>
          </a:xfrm>
        </p:grpSpPr>
        <p:pic>
          <p:nvPicPr>
            <p:cNvPr id="13" name="Picture 103" descr="desktop_computer_stylized_medium">
              <a:extLst>
                <a:ext uri="{FF2B5EF4-FFF2-40B4-BE49-F238E27FC236}">
                  <a16:creationId xmlns:a16="http://schemas.microsoft.com/office/drawing/2014/main" id="{0F7D667F-14F5-8947-8466-5A2508D1F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104">
              <a:extLst>
                <a:ext uri="{FF2B5EF4-FFF2-40B4-BE49-F238E27FC236}">
                  <a16:creationId xmlns:a16="http://schemas.microsoft.com/office/drawing/2014/main" id="{1CCE495C-FE29-374C-9BCD-5BFBA55DE77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8" name="Group 105">
            <a:extLst>
              <a:ext uri="{FF2B5EF4-FFF2-40B4-BE49-F238E27FC236}">
                <a16:creationId xmlns:a16="http://schemas.microsoft.com/office/drawing/2014/main" id="{713D2680-FE84-BF45-82AB-42E37E22BD97}"/>
              </a:ext>
            </a:extLst>
          </p:cNvPr>
          <p:cNvGrpSpPr>
            <a:grpSpLocks/>
          </p:cNvGrpSpPr>
          <p:nvPr/>
        </p:nvGrpSpPr>
        <p:grpSpPr bwMode="auto">
          <a:xfrm>
            <a:off x="10423525" y="2586376"/>
            <a:ext cx="433388" cy="715962"/>
            <a:chOff x="4140" y="429"/>
            <a:chExt cx="1425" cy="2396"/>
          </a:xfrm>
        </p:grpSpPr>
        <p:sp>
          <p:nvSpPr>
            <p:cNvPr id="49" name="Freeform 106">
              <a:extLst>
                <a:ext uri="{FF2B5EF4-FFF2-40B4-BE49-F238E27FC236}">
                  <a16:creationId xmlns:a16="http://schemas.microsoft.com/office/drawing/2014/main" id="{F351644B-40EC-1643-B55C-BD6490B42BA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0" name="Rectangle 107">
              <a:extLst>
                <a:ext uri="{FF2B5EF4-FFF2-40B4-BE49-F238E27FC236}">
                  <a16:creationId xmlns:a16="http://schemas.microsoft.com/office/drawing/2014/main" id="{C431E1A6-A308-714C-9DB4-CD66A6C1EE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 name="Freeform 108">
              <a:extLst>
                <a:ext uri="{FF2B5EF4-FFF2-40B4-BE49-F238E27FC236}">
                  <a16:creationId xmlns:a16="http://schemas.microsoft.com/office/drawing/2014/main" id="{31CFCE65-E538-0841-8EF3-0F63DB8943E8}"/>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Freeform 109">
              <a:extLst>
                <a:ext uri="{FF2B5EF4-FFF2-40B4-BE49-F238E27FC236}">
                  <a16:creationId xmlns:a16="http://schemas.microsoft.com/office/drawing/2014/main" id="{ECC9C409-7630-F84A-B584-5C94715A698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Rectangle 110">
              <a:extLst>
                <a:ext uri="{FF2B5EF4-FFF2-40B4-BE49-F238E27FC236}">
                  <a16:creationId xmlns:a16="http://schemas.microsoft.com/office/drawing/2014/main" id="{F46717B0-272A-7C4F-B732-92EEC8E77AD3}"/>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4" name="Group 111">
              <a:extLst>
                <a:ext uri="{FF2B5EF4-FFF2-40B4-BE49-F238E27FC236}">
                  <a16:creationId xmlns:a16="http://schemas.microsoft.com/office/drawing/2014/main" id="{F4ACB840-83DF-404B-A66F-DEBB071861C4}"/>
                </a:ext>
              </a:extLst>
            </p:cNvPr>
            <p:cNvGrpSpPr>
              <a:grpSpLocks/>
            </p:cNvGrpSpPr>
            <p:nvPr/>
          </p:nvGrpSpPr>
          <p:grpSpPr bwMode="auto">
            <a:xfrm>
              <a:off x="4749" y="668"/>
              <a:ext cx="581" cy="145"/>
              <a:chOff x="614" y="2568"/>
              <a:chExt cx="725" cy="139"/>
            </a:xfrm>
          </p:grpSpPr>
          <p:sp>
            <p:nvSpPr>
              <p:cNvPr id="79" name="AutoShape 112">
                <a:extLst>
                  <a:ext uri="{FF2B5EF4-FFF2-40B4-BE49-F238E27FC236}">
                    <a16:creationId xmlns:a16="http://schemas.microsoft.com/office/drawing/2014/main" id="{A911B0DC-A8C2-124C-9C82-2A735A79B97C}"/>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0" name="AutoShape 113">
                <a:extLst>
                  <a:ext uri="{FF2B5EF4-FFF2-40B4-BE49-F238E27FC236}">
                    <a16:creationId xmlns:a16="http://schemas.microsoft.com/office/drawing/2014/main" id="{9F0B8CE7-288A-EE43-A6E4-C3D97C626F46}"/>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5" name="Rectangle 114">
              <a:extLst>
                <a:ext uri="{FF2B5EF4-FFF2-40B4-BE49-F238E27FC236}">
                  <a16:creationId xmlns:a16="http://schemas.microsoft.com/office/drawing/2014/main" id="{766D4B94-8E57-804B-B018-819DFD6CDCC0}"/>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6" name="Group 115">
              <a:extLst>
                <a:ext uri="{FF2B5EF4-FFF2-40B4-BE49-F238E27FC236}">
                  <a16:creationId xmlns:a16="http://schemas.microsoft.com/office/drawing/2014/main" id="{D994FF4C-7626-D748-A12D-5D1C5FEE1AC4}"/>
                </a:ext>
              </a:extLst>
            </p:cNvPr>
            <p:cNvGrpSpPr>
              <a:grpSpLocks/>
            </p:cNvGrpSpPr>
            <p:nvPr/>
          </p:nvGrpSpPr>
          <p:grpSpPr bwMode="auto">
            <a:xfrm>
              <a:off x="4747" y="994"/>
              <a:ext cx="581" cy="134"/>
              <a:chOff x="614" y="2568"/>
              <a:chExt cx="725" cy="139"/>
            </a:xfrm>
          </p:grpSpPr>
          <p:sp>
            <p:nvSpPr>
              <p:cNvPr id="77" name="AutoShape 116">
                <a:extLst>
                  <a:ext uri="{FF2B5EF4-FFF2-40B4-BE49-F238E27FC236}">
                    <a16:creationId xmlns:a16="http://schemas.microsoft.com/office/drawing/2014/main" id="{198A1BC7-4B65-BC4C-8A29-B983D8E1F84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8" name="AutoShape 117">
                <a:extLst>
                  <a:ext uri="{FF2B5EF4-FFF2-40B4-BE49-F238E27FC236}">
                    <a16:creationId xmlns:a16="http://schemas.microsoft.com/office/drawing/2014/main" id="{40DD27E4-9779-CF42-BFDD-6696DFFFA76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7" name="Rectangle 118">
              <a:extLst>
                <a:ext uri="{FF2B5EF4-FFF2-40B4-BE49-F238E27FC236}">
                  <a16:creationId xmlns:a16="http://schemas.microsoft.com/office/drawing/2014/main" id="{ACA44148-7C10-3C49-BB35-5101746C955C}"/>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8" name="Rectangle 119">
              <a:extLst>
                <a:ext uri="{FF2B5EF4-FFF2-40B4-BE49-F238E27FC236}">
                  <a16:creationId xmlns:a16="http://schemas.microsoft.com/office/drawing/2014/main" id="{4E7711E0-C3F4-3F44-939E-C5EB99D2908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9" name="Group 120">
              <a:extLst>
                <a:ext uri="{FF2B5EF4-FFF2-40B4-BE49-F238E27FC236}">
                  <a16:creationId xmlns:a16="http://schemas.microsoft.com/office/drawing/2014/main" id="{67EE5E5B-A672-4948-A190-6619EF0F407D}"/>
                </a:ext>
              </a:extLst>
            </p:cNvPr>
            <p:cNvGrpSpPr>
              <a:grpSpLocks/>
            </p:cNvGrpSpPr>
            <p:nvPr/>
          </p:nvGrpSpPr>
          <p:grpSpPr bwMode="auto">
            <a:xfrm>
              <a:off x="4735" y="1627"/>
              <a:ext cx="582" cy="151"/>
              <a:chOff x="614" y="2568"/>
              <a:chExt cx="725" cy="139"/>
            </a:xfrm>
          </p:grpSpPr>
          <p:sp>
            <p:nvSpPr>
              <p:cNvPr id="75" name="AutoShape 121">
                <a:extLst>
                  <a:ext uri="{FF2B5EF4-FFF2-40B4-BE49-F238E27FC236}">
                    <a16:creationId xmlns:a16="http://schemas.microsoft.com/office/drawing/2014/main" id="{05F4D1D6-814A-6E46-A67F-0AB27A8D1CE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6" name="AutoShape 122">
                <a:extLst>
                  <a:ext uri="{FF2B5EF4-FFF2-40B4-BE49-F238E27FC236}">
                    <a16:creationId xmlns:a16="http://schemas.microsoft.com/office/drawing/2014/main" id="{B26FB4DB-5CE0-0547-A9EF-8F3F889E2A00}"/>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60" name="Freeform 123">
              <a:extLst>
                <a:ext uri="{FF2B5EF4-FFF2-40B4-BE49-F238E27FC236}">
                  <a16:creationId xmlns:a16="http://schemas.microsoft.com/office/drawing/2014/main" id="{06773D0F-8045-BA4B-A438-853ED5C1E6C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61" name="Group 124">
              <a:extLst>
                <a:ext uri="{FF2B5EF4-FFF2-40B4-BE49-F238E27FC236}">
                  <a16:creationId xmlns:a16="http://schemas.microsoft.com/office/drawing/2014/main" id="{2289418B-58E5-6F41-8BA5-C30F733D8B78}"/>
                </a:ext>
              </a:extLst>
            </p:cNvPr>
            <p:cNvGrpSpPr>
              <a:grpSpLocks/>
            </p:cNvGrpSpPr>
            <p:nvPr/>
          </p:nvGrpSpPr>
          <p:grpSpPr bwMode="auto">
            <a:xfrm>
              <a:off x="4739" y="1327"/>
              <a:ext cx="582" cy="139"/>
              <a:chOff x="614" y="2568"/>
              <a:chExt cx="725" cy="139"/>
            </a:xfrm>
          </p:grpSpPr>
          <p:sp>
            <p:nvSpPr>
              <p:cNvPr id="73" name="AutoShape 125">
                <a:extLst>
                  <a:ext uri="{FF2B5EF4-FFF2-40B4-BE49-F238E27FC236}">
                    <a16:creationId xmlns:a16="http://schemas.microsoft.com/office/drawing/2014/main" id="{38E6EBDC-7542-364B-BAB0-D30286482B98}"/>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4" name="AutoShape 126">
                <a:extLst>
                  <a:ext uri="{FF2B5EF4-FFF2-40B4-BE49-F238E27FC236}">
                    <a16:creationId xmlns:a16="http://schemas.microsoft.com/office/drawing/2014/main" id="{54B2EB69-B7C9-EC42-B99F-19CC17D5EAD3}"/>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62" name="Rectangle 127">
              <a:extLst>
                <a:ext uri="{FF2B5EF4-FFF2-40B4-BE49-F238E27FC236}">
                  <a16:creationId xmlns:a16="http://schemas.microsoft.com/office/drawing/2014/main" id="{08BCE1F3-76AF-E441-89A0-DA57E700E37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3" name="Freeform 128">
              <a:extLst>
                <a:ext uri="{FF2B5EF4-FFF2-40B4-BE49-F238E27FC236}">
                  <a16:creationId xmlns:a16="http://schemas.microsoft.com/office/drawing/2014/main" id="{4B174135-D9EA-854A-9853-AC5CCDD443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Freeform 129">
              <a:extLst>
                <a:ext uri="{FF2B5EF4-FFF2-40B4-BE49-F238E27FC236}">
                  <a16:creationId xmlns:a16="http://schemas.microsoft.com/office/drawing/2014/main" id="{927D55DC-6C82-634A-B79C-B427EAAD459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5" name="Oval 130">
              <a:extLst>
                <a:ext uri="{FF2B5EF4-FFF2-40B4-BE49-F238E27FC236}">
                  <a16:creationId xmlns:a16="http://schemas.microsoft.com/office/drawing/2014/main" id="{3BB31101-2EB7-F44D-8AA6-0366039E9CFA}"/>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6" name="Freeform 131">
              <a:extLst>
                <a:ext uri="{FF2B5EF4-FFF2-40B4-BE49-F238E27FC236}">
                  <a16:creationId xmlns:a16="http://schemas.microsoft.com/office/drawing/2014/main" id="{79253978-26CE-7249-A74C-F9743D4FBD8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AutoShape 132">
              <a:extLst>
                <a:ext uri="{FF2B5EF4-FFF2-40B4-BE49-F238E27FC236}">
                  <a16:creationId xmlns:a16="http://schemas.microsoft.com/office/drawing/2014/main" id="{D2E63390-A569-3942-9FC4-1FAF9A9C770E}"/>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AutoShape 133">
              <a:extLst>
                <a:ext uri="{FF2B5EF4-FFF2-40B4-BE49-F238E27FC236}">
                  <a16:creationId xmlns:a16="http://schemas.microsoft.com/office/drawing/2014/main" id="{76E84029-5A5D-0B43-A027-68F72A0B107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9" name="Oval 134">
              <a:extLst>
                <a:ext uri="{FF2B5EF4-FFF2-40B4-BE49-F238E27FC236}">
                  <a16:creationId xmlns:a16="http://schemas.microsoft.com/office/drawing/2014/main" id="{3E213C1D-2C02-AD4C-9E3D-D83B7E9B8458}"/>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0" name="Oval 135">
              <a:extLst>
                <a:ext uri="{FF2B5EF4-FFF2-40B4-BE49-F238E27FC236}">
                  <a16:creationId xmlns:a16="http://schemas.microsoft.com/office/drawing/2014/main" id="{8AAFA532-A081-384C-AB75-218BDC209A3C}"/>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71" name="Oval 136">
              <a:extLst>
                <a:ext uri="{FF2B5EF4-FFF2-40B4-BE49-F238E27FC236}">
                  <a16:creationId xmlns:a16="http://schemas.microsoft.com/office/drawing/2014/main" id="{56B5635A-EB88-0440-8FBB-410A578DEF4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2" name="Rectangle 137">
              <a:extLst>
                <a:ext uri="{FF2B5EF4-FFF2-40B4-BE49-F238E27FC236}">
                  <a16:creationId xmlns:a16="http://schemas.microsoft.com/office/drawing/2014/main" id="{DB35C1A6-F8F8-A34C-83A8-1C5F2BC02CF1}"/>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1" name="Rectangle 3">
            <a:extLst>
              <a:ext uri="{FF2B5EF4-FFF2-40B4-BE49-F238E27FC236}">
                <a16:creationId xmlns:a16="http://schemas.microsoft.com/office/drawing/2014/main" id="{0E93D937-D6CD-8B48-B770-F30B1D0D993E}"/>
              </a:ext>
            </a:extLst>
          </p:cNvPr>
          <p:cNvSpPr txBox="1">
            <a:spLocks noChangeArrowheads="1"/>
          </p:cNvSpPr>
          <p:nvPr/>
        </p:nvSpPr>
        <p:spPr>
          <a:xfrm>
            <a:off x="794606" y="2233994"/>
            <a:ext cx="4908362" cy="3762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configures browser to point to a (local) </a:t>
            </a:r>
            <a:r>
              <a:rPr kumimoji="0" lang="en-US" altLang="en-US" sz="28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Web cache</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en-US" dirty="0">
                <a:solidFill>
                  <a:prstClr val="black"/>
                </a:solidFill>
                <a:latin typeface="Calibri"/>
                <a:ea typeface="ＭＳ Ｐゴシック" panose="020B0600070205080204" pitchFamily="34" charset="-128"/>
              </a:rPr>
              <a:t>Browser</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sends all HTTP requests to cache</a:t>
            </a:r>
          </a:p>
          <a:p>
            <a:pPr marL="914400" marR="0" lvl="1" indent="-457200" algn="l" defTabSz="914400" rtl="0" eaLnBrk="1" fontAlgn="auto" latinLnBrk="0" hangingPunct="1">
              <a:lnSpc>
                <a:spcPct val="90000"/>
              </a:lnSpc>
              <a:spcBef>
                <a:spcPts val="500"/>
              </a:spcBef>
              <a:spcAft>
                <a:spcPts val="0"/>
              </a:spcAft>
              <a:buClrTx/>
              <a:buSzTx/>
              <a:tabLst/>
              <a:defRPr/>
            </a:pPr>
            <a:r>
              <a:rPr lang="en-US" altLang="en-US" sz="2800" i="1" dirty="0">
                <a:solidFill>
                  <a:srgbClr val="0000A3"/>
                </a:solidFill>
                <a:latin typeface="Calibri"/>
                <a:ea typeface="ＭＳ Ｐゴシック" panose="020B0600070205080204" pitchFamily="34" charset="-128"/>
              </a:rPr>
              <a:t>I</a:t>
            </a: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f</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object in cache: cache returns object to client</a:t>
            </a:r>
          </a:p>
          <a:p>
            <a:pPr marL="914400" marR="0" lvl="1" indent="-457200" algn="l" defTabSz="914400" rtl="0" eaLnBrk="1" fontAlgn="auto" latinLnBrk="0" hangingPunct="1">
              <a:lnSpc>
                <a:spcPct val="90000"/>
              </a:lnSpc>
              <a:spcBef>
                <a:spcPts val="500"/>
              </a:spcBef>
              <a:spcAft>
                <a:spcPts val="0"/>
              </a:spcAft>
              <a:buClrTx/>
              <a:buSzTx/>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Else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cache requests object from origin server, caches received object, then returns object to client</a:t>
            </a:r>
          </a:p>
        </p:txBody>
      </p:sp>
      <p:sp>
        <p:nvSpPr>
          <p:cNvPr id="82" name="Rectangle 4">
            <a:extLst>
              <a:ext uri="{FF2B5EF4-FFF2-40B4-BE49-F238E27FC236}">
                <a16:creationId xmlns:a16="http://schemas.microsoft.com/office/drawing/2014/main" id="{333F1EEA-A155-1C41-80CD-10E94B83082A}"/>
              </a:ext>
            </a:extLst>
          </p:cNvPr>
          <p:cNvSpPr>
            <a:spLocks noChangeArrowheads="1"/>
          </p:cNvSpPr>
          <p:nvPr/>
        </p:nvSpPr>
        <p:spPr bwMode="auto">
          <a:xfrm>
            <a:off x="865380" y="1333500"/>
            <a:ext cx="1029261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satisfy client requests without involving origin server</a:t>
            </a:r>
          </a:p>
        </p:txBody>
      </p:sp>
      <p:sp>
        <p:nvSpPr>
          <p:cNvPr id="83" name="Text Box 6">
            <a:extLst>
              <a:ext uri="{FF2B5EF4-FFF2-40B4-BE49-F238E27FC236}">
                <a16:creationId xmlns:a16="http://schemas.microsoft.com/office/drawing/2014/main" id="{70E92C74-86C4-E048-AD53-D4201EAFCFA7}"/>
              </a:ext>
            </a:extLst>
          </p:cNvPr>
          <p:cNvSpPr txBox="1">
            <a:spLocks noChangeArrowheads="1"/>
          </p:cNvSpPr>
          <p:nvPr/>
        </p:nvSpPr>
        <p:spPr bwMode="auto">
          <a:xfrm>
            <a:off x="6416675" y="3118188"/>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E568D9C3-D40D-D946-AB3E-DA830336DA5D}"/>
              </a:ext>
            </a:extLst>
          </p:cNvPr>
          <p:cNvGrpSpPr/>
          <p:nvPr/>
        </p:nvGrpSpPr>
        <p:grpSpPr>
          <a:xfrm>
            <a:off x="8270000" y="2687749"/>
            <a:ext cx="786882" cy="1235302"/>
            <a:chOff x="8270000" y="2687749"/>
            <a:chExt cx="786882" cy="1235302"/>
          </a:xfrm>
        </p:grpSpPr>
        <p:grpSp>
          <p:nvGrpSpPr>
            <p:cNvPr id="15" name="Group 138">
              <a:extLst>
                <a:ext uri="{FF2B5EF4-FFF2-40B4-BE49-F238E27FC236}">
                  <a16:creationId xmlns:a16="http://schemas.microsoft.com/office/drawing/2014/main" id="{BCAE7764-70F3-6C4D-BAB2-DE0B7C89D816}"/>
                </a:ext>
              </a:extLst>
            </p:cNvPr>
            <p:cNvGrpSpPr>
              <a:grpSpLocks/>
            </p:cNvGrpSpPr>
            <p:nvPr/>
          </p:nvGrpSpPr>
          <p:grpSpPr bwMode="auto">
            <a:xfrm>
              <a:off x="8475663" y="3207088"/>
              <a:ext cx="400050" cy="715963"/>
              <a:chOff x="4140" y="429"/>
              <a:chExt cx="1425" cy="2396"/>
            </a:xfrm>
          </p:grpSpPr>
          <p:sp>
            <p:nvSpPr>
              <p:cNvPr id="16" name="Freeform 139">
                <a:extLst>
                  <a:ext uri="{FF2B5EF4-FFF2-40B4-BE49-F238E27FC236}">
                    <a16:creationId xmlns:a16="http://schemas.microsoft.com/office/drawing/2014/main" id="{F1B2DFA0-F79D-7B41-AEB4-30CE9076E70C}"/>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40">
                <a:extLst>
                  <a:ext uri="{FF2B5EF4-FFF2-40B4-BE49-F238E27FC236}">
                    <a16:creationId xmlns:a16="http://schemas.microsoft.com/office/drawing/2014/main" id="{C5E2EFBB-BBC5-9A42-BB0E-E6D6D2C22EC2}"/>
                  </a:ext>
                </a:extLst>
              </p:cNvPr>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8" name="Freeform 141">
                <a:extLst>
                  <a:ext uri="{FF2B5EF4-FFF2-40B4-BE49-F238E27FC236}">
                    <a16:creationId xmlns:a16="http://schemas.microsoft.com/office/drawing/2014/main" id="{55529617-AF40-4A4A-B8BE-0A1D9AFF985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Freeform 142">
                <a:extLst>
                  <a:ext uri="{FF2B5EF4-FFF2-40B4-BE49-F238E27FC236}">
                    <a16:creationId xmlns:a16="http://schemas.microsoft.com/office/drawing/2014/main" id="{CD96A818-3AB4-9749-B364-C94B61E3934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Rectangle 143">
                <a:extLst>
                  <a:ext uri="{FF2B5EF4-FFF2-40B4-BE49-F238E27FC236}">
                    <a16:creationId xmlns:a16="http://schemas.microsoft.com/office/drawing/2014/main" id="{6CB7A8CB-28B7-454A-B6FA-0B497C6EA086}"/>
                  </a:ext>
                </a:extLst>
              </p:cNvPr>
              <p:cNvSpPr>
                <a:spLocks noChangeArrowheads="1"/>
              </p:cNvSpPr>
              <p:nvPr/>
            </p:nvSpPr>
            <p:spPr bwMode="auto">
              <a:xfrm>
                <a:off x="4214" y="695"/>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1" name="Group 144">
                <a:extLst>
                  <a:ext uri="{FF2B5EF4-FFF2-40B4-BE49-F238E27FC236}">
                    <a16:creationId xmlns:a16="http://schemas.microsoft.com/office/drawing/2014/main" id="{B151228D-C4D6-FC47-B4C4-E4FEAAC8EB96}"/>
                  </a:ext>
                </a:extLst>
              </p:cNvPr>
              <p:cNvGrpSpPr>
                <a:grpSpLocks/>
              </p:cNvGrpSpPr>
              <p:nvPr/>
            </p:nvGrpSpPr>
            <p:grpSpPr bwMode="auto">
              <a:xfrm>
                <a:off x="4749" y="668"/>
                <a:ext cx="581" cy="145"/>
                <a:chOff x="614" y="2568"/>
                <a:chExt cx="725" cy="139"/>
              </a:xfrm>
            </p:grpSpPr>
            <p:sp>
              <p:nvSpPr>
                <p:cNvPr id="46" name="AutoShape 145">
                  <a:extLst>
                    <a:ext uri="{FF2B5EF4-FFF2-40B4-BE49-F238E27FC236}">
                      <a16:creationId xmlns:a16="http://schemas.microsoft.com/office/drawing/2014/main" id="{581E8E47-6DB1-F54B-9476-01B6F2E30099}"/>
                    </a:ext>
                  </a:extLst>
                </p:cNvPr>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7" name="AutoShape 146">
                  <a:extLst>
                    <a:ext uri="{FF2B5EF4-FFF2-40B4-BE49-F238E27FC236}">
                      <a16:creationId xmlns:a16="http://schemas.microsoft.com/office/drawing/2014/main" id="{7F2D9B2C-626D-344A-83E2-C990F841501B}"/>
                    </a:ext>
                  </a:extLst>
                </p:cNvPr>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147">
                <a:extLst>
                  <a:ext uri="{FF2B5EF4-FFF2-40B4-BE49-F238E27FC236}">
                    <a16:creationId xmlns:a16="http://schemas.microsoft.com/office/drawing/2014/main" id="{06A6E158-AA9B-7643-9927-3F063660DC35}"/>
                  </a:ext>
                </a:extLst>
              </p:cNvPr>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3" name="Group 148">
                <a:extLst>
                  <a:ext uri="{FF2B5EF4-FFF2-40B4-BE49-F238E27FC236}">
                    <a16:creationId xmlns:a16="http://schemas.microsoft.com/office/drawing/2014/main" id="{24564C8A-097F-5447-B760-9CD6285FD6E8}"/>
                  </a:ext>
                </a:extLst>
              </p:cNvPr>
              <p:cNvGrpSpPr>
                <a:grpSpLocks/>
              </p:cNvGrpSpPr>
              <p:nvPr/>
            </p:nvGrpSpPr>
            <p:grpSpPr bwMode="auto">
              <a:xfrm>
                <a:off x="4747" y="994"/>
                <a:ext cx="581" cy="134"/>
                <a:chOff x="614" y="2568"/>
                <a:chExt cx="725" cy="139"/>
              </a:xfrm>
            </p:grpSpPr>
            <p:sp>
              <p:nvSpPr>
                <p:cNvPr id="44" name="AutoShape 149">
                  <a:extLst>
                    <a:ext uri="{FF2B5EF4-FFF2-40B4-BE49-F238E27FC236}">
                      <a16:creationId xmlns:a16="http://schemas.microsoft.com/office/drawing/2014/main" id="{04C4FA5A-4748-2D42-BA0D-06AFE4DAEE26}"/>
                    </a:ext>
                  </a:extLst>
                </p:cNvPr>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5" name="AutoShape 150">
                  <a:extLst>
                    <a:ext uri="{FF2B5EF4-FFF2-40B4-BE49-F238E27FC236}">
                      <a16:creationId xmlns:a16="http://schemas.microsoft.com/office/drawing/2014/main" id="{84E1D8C6-7DEE-484B-99EE-B608D1AEB05E}"/>
                    </a:ext>
                  </a:extLst>
                </p:cNvPr>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4" name="Rectangle 151">
                <a:extLst>
                  <a:ext uri="{FF2B5EF4-FFF2-40B4-BE49-F238E27FC236}">
                    <a16:creationId xmlns:a16="http://schemas.microsoft.com/office/drawing/2014/main" id="{454AD9D8-054B-E244-8A65-C00DC300D60C}"/>
                  </a:ext>
                </a:extLst>
              </p:cNvPr>
              <p:cNvSpPr>
                <a:spLocks noChangeArrowheads="1"/>
              </p:cNvSpPr>
              <p:nvPr/>
            </p:nvSpPr>
            <p:spPr bwMode="auto">
              <a:xfrm>
                <a:off x="4219" y="135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5" name="Rectangle 152">
                <a:extLst>
                  <a:ext uri="{FF2B5EF4-FFF2-40B4-BE49-F238E27FC236}">
                    <a16:creationId xmlns:a16="http://schemas.microsoft.com/office/drawing/2014/main" id="{40C54BAB-9592-ED4B-80E1-874156D7B15A}"/>
                  </a:ext>
                </a:extLst>
              </p:cNvPr>
              <p:cNvSpPr>
                <a:spLocks noChangeArrowheads="1"/>
              </p:cNvSpPr>
              <p:nvPr/>
            </p:nvSpPr>
            <p:spPr bwMode="auto">
              <a:xfrm>
                <a:off x="4230" y="1656"/>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6" name="Group 153">
                <a:extLst>
                  <a:ext uri="{FF2B5EF4-FFF2-40B4-BE49-F238E27FC236}">
                    <a16:creationId xmlns:a16="http://schemas.microsoft.com/office/drawing/2014/main" id="{64CB2613-6494-6C4A-AC96-EDE0548984F6}"/>
                  </a:ext>
                </a:extLst>
              </p:cNvPr>
              <p:cNvGrpSpPr>
                <a:grpSpLocks/>
              </p:cNvGrpSpPr>
              <p:nvPr/>
            </p:nvGrpSpPr>
            <p:grpSpPr bwMode="auto">
              <a:xfrm>
                <a:off x="4735" y="1627"/>
                <a:ext cx="582" cy="151"/>
                <a:chOff x="614" y="2568"/>
                <a:chExt cx="725" cy="139"/>
              </a:xfrm>
            </p:grpSpPr>
            <p:sp>
              <p:nvSpPr>
                <p:cNvPr id="42" name="AutoShape 154">
                  <a:extLst>
                    <a:ext uri="{FF2B5EF4-FFF2-40B4-BE49-F238E27FC236}">
                      <a16:creationId xmlns:a16="http://schemas.microsoft.com/office/drawing/2014/main" id="{A27D1399-0ADF-5D43-8B09-BCD5BD0CD0CC}"/>
                    </a:ext>
                  </a:extLst>
                </p:cNvPr>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3" name="AutoShape 155">
                  <a:extLst>
                    <a:ext uri="{FF2B5EF4-FFF2-40B4-BE49-F238E27FC236}">
                      <a16:creationId xmlns:a16="http://schemas.microsoft.com/office/drawing/2014/main" id="{20A4C850-89B5-6B44-820C-B66073B7527E}"/>
                    </a:ext>
                  </a:extLst>
                </p:cNvPr>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7" name="Freeform 156">
                <a:extLst>
                  <a:ext uri="{FF2B5EF4-FFF2-40B4-BE49-F238E27FC236}">
                    <a16:creationId xmlns:a16="http://schemas.microsoft.com/office/drawing/2014/main" id="{69CA70FC-8D55-3C40-9230-BB1B319F02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8" name="Group 157">
                <a:extLst>
                  <a:ext uri="{FF2B5EF4-FFF2-40B4-BE49-F238E27FC236}">
                    <a16:creationId xmlns:a16="http://schemas.microsoft.com/office/drawing/2014/main" id="{592B4F87-8FD7-004F-9CBD-2E07936D76B1}"/>
                  </a:ext>
                </a:extLst>
              </p:cNvPr>
              <p:cNvGrpSpPr>
                <a:grpSpLocks/>
              </p:cNvGrpSpPr>
              <p:nvPr/>
            </p:nvGrpSpPr>
            <p:grpSpPr bwMode="auto">
              <a:xfrm>
                <a:off x="4739" y="1327"/>
                <a:ext cx="582" cy="139"/>
                <a:chOff x="614" y="2568"/>
                <a:chExt cx="725" cy="139"/>
              </a:xfrm>
            </p:grpSpPr>
            <p:sp>
              <p:nvSpPr>
                <p:cNvPr id="40" name="AutoShape 158">
                  <a:extLst>
                    <a:ext uri="{FF2B5EF4-FFF2-40B4-BE49-F238E27FC236}">
                      <a16:creationId xmlns:a16="http://schemas.microsoft.com/office/drawing/2014/main" id="{52452D42-BA3E-B548-9F26-4F10DEBFFC06}"/>
                    </a:ext>
                  </a:extLst>
                </p:cNvPr>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1" name="AutoShape 159">
                  <a:extLst>
                    <a:ext uri="{FF2B5EF4-FFF2-40B4-BE49-F238E27FC236}">
                      <a16:creationId xmlns:a16="http://schemas.microsoft.com/office/drawing/2014/main" id="{2E496C07-9C8C-B34F-8201-DBF2AB09E8D1}"/>
                    </a:ext>
                  </a:extLst>
                </p:cNvPr>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9" name="Rectangle 160">
                <a:extLst>
                  <a:ext uri="{FF2B5EF4-FFF2-40B4-BE49-F238E27FC236}">
                    <a16:creationId xmlns:a16="http://schemas.microsoft.com/office/drawing/2014/main" id="{507783BC-460D-F943-9047-6C6F897FE10C}"/>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0" name="Freeform 161">
                <a:extLst>
                  <a:ext uri="{FF2B5EF4-FFF2-40B4-BE49-F238E27FC236}">
                    <a16:creationId xmlns:a16="http://schemas.microsoft.com/office/drawing/2014/main" id="{88257E4A-4830-E644-BAF7-847C2053BCF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Freeform 162">
                <a:extLst>
                  <a:ext uri="{FF2B5EF4-FFF2-40B4-BE49-F238E27FC236}">
                    <a16:creationId xmlns:a16="http://schemas.microsoft.com/office/drawing/2014/main" id="{24A3F621-17CD-4645-A51D-7042FE22E5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Oval 163">
                <a:extLst>
                  <a:ext uri="{FF2B5EF4-FFF2-40B4-BE49-F238E27FC236}">
                    <a16:creationId xmlns:a16="http://schemas.microsoft.com/office/drawing/2014/main" id="{EA7A271B-C672-7748-BB6C-4320F9AE9120}"/>
                  </a:ext>
                </a:extLst>
              </p:cNvPr>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3" name="Freeform 164">
                <a:extLst>
                  <a:ext uri="{FF2B5EF4-FFF2-40B4-BE49-F238E27FC236}">
                    <a16:creationId xmlns:a16="http://schemas.microsoft.com/office/drawing/2014/main" id="{BF246A84-BFE7-3049-922B-DD8B6EA2E7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AutoShape 165">
                <a:extLst>
                  <a:ext uri="{FF2B5EF4-FFF2-40B4-BE49-F238E27FC236}">
                    <a16:creationId xmlns:a16="http://schemas.microsoft.com/office/drawing/2014/main" id="{A85BFA7C-936F-3A41-9B80-F269D0D81E50}"/>
                  </a:ext>
                </a:extLst>
              </p:cNvPr>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5" name="AutoShape 166">
                <a:extLst>
                  <a:ext uri="{FF2B5EF4-FFF2-40B4-BE49-F238E27FC236}">
                    <a16:creationId xmlns:a16="http://schemas.microsoft.com/office/drawing/2014/main" id="{143F5A2C-3FCC-214E-B1DD-37354850C395}"/>
                  </a:ext>
                </a:extLst>
              </p:cNvPr>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6" name="Oval 167">
                <a:extLst>
                  <a:ext uri="{FF2B5EF4-FFF2-40B4-BE49-F238E27FC236}">
                    <a16:creationId xmlns:a16="http://schemas.microsoft.com/office/drawing/2014/main" id="{9F154E92-095E-194F-B02E-9A00467A044B}"/>
                  </a:ext>
                </a:extLst>
              </p:cNvPr>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7" name="Oval 168">
                <a:extLst>
                  <a:ext uri="{FF2B5EF4-FFF2-40B4-BE49-F238E27FC236}">
                    <a16:creationId xmlns:a16="http://schemas.microsoft.com/office/drawing/2014/main" id="{9D1FEADC-3D9C-A84B-8B87-2D971178EAD9}"/>
                  </a:ext>
                </a:extLst>
              </p:cNvPr>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8" name="Oval 169">
                <a:extLst>
                  <a:ext uri="{FF2B5EF4-FFF2-40B4-BE49-F238E27FC236}">
                    <a16:creationId xmlns:a16="http://schemas.microsoft.com/office/drawing/2014/main" id="{4E9E3512-C0DF-9C4B-84D2-8F5465E6D892}"/>
                  </a:ext>
                </a:extLst>
              </p:cNvPr>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Rectangle 170">
                <a:extLst>
                  <a:ext uri="{FF2B5EF4-FFF2-40B4-BE49-F238E27FC236}">
                    <a16:creationId xmlns:a16="http://schemas.microsoft.com/office/drawing/2014/main" id="{4D132F38-B955-6A4E-A501-5DB6D9BF92E8}"/>
                  </a:ext>
                </a:extLst>
              </p:cNvPr>
              <p:cNvSpPr>
                <a:spLocks noChangeArrowheads="1"/>
              </p:cNvSpPr>
              <p:nvPr/>
            </p:nvSpPr>
            <p:spPr bwMode="auto">
              <a:xfrm>
                <a:off x="5062" y="1837"/>
                <a:ext cx="85"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4" name="Text Box 8">
              <a:extLst>
                <a:ext uri="{FF2B5EF4-FFF2-40B4-BE49-F238E27FC236}">
                  <a16:creationId xmlns:a16="http://schemas.microsoft.com/office/drawing/2014/main" id="{5DE1E660-E2FD-8848-B0BB-84A037DCCC22}"/>
                </a:ext>
              </a:extLst>
            </p:cNvPr>
            <p:cNvSpPr txBox="1">
              <a:spLocks noChangeArrowheads="1"/>
            </p:cNvSpPr>
            <p:nvPr/>
          </p:nvSpPr>
          <p:spPr bwMode="auto">
            <a:xfrm>
              <a:off x="8270000" y="2687749"/>
              <a:ext cx="78688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5" name="Text Box 21">
            <a:extLst>
              <a:ext uri="{FF2B5EF4-FFF2-40B4-BE49-F238E27FC236}">
                <a16:creationId xmlns:a16="http://schemas.microsoft.com/office/drawing/2014/main" id="{E15405A8-0743-624D-A374-AA89B476DBE9}"/>
              </a:ext>
            </a:extLst>
          </p:cNvPr>
          <p:cNvSpPr txBox="1">
            <a:spLocks noChangeArrowheads="1"/>
          </p:cNvSpPr>
          <p:nvPr/>
        </p:nvSpPr>
        <p:spPr bwMode="auto">
          <a:xfrm>
            <a:off x="6538913" y="5089863"/>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86" name="Group 53">
            <a:extLst>
              <a:ext uri="{FF2B5EF4-FFF2-40B4-BE49-F238E27FC236}">
                <a16:creationId xmlns:a16="http://schemas.microsoft.com/office/drawing/2014/main" id="{006A4F95-0B3D-AC43-A627-71A7FD2195DC}"/>
              </a:ext>
            </a:extLst>
          </p:cNvPr>
          <p:cNvGrpSpPr>
            <a:grpSpLocks/>
          </p:cNvGrpSpPr>
          <p:nvPr/>
        </p:nvGrpSpPr>
        <p:grpSpPr bwMode="auto">
          <a:xfrm>
            <a:off x="6915150" y="3845263"/>
            <a:ext cx="1490663" cy="760413"/>
            <a:chOff x="2942" y="2580"/>
            <a:chExt cx="939" cy="479"/>
          </a:xfrm>
        </p:grpSpPr>
        <p:sp>
          <p:nvSpPr>
            <p:cNvPr id="87" name="Line 19">
              <a:extLst>
                <a:ext uri="{FF2B5EF4-FFF2-40B4-BE49-F238E27FC236}">
                  <a16:creationId xmlns:a16="http://schemas.microsoft.com/office/drawing/2014/main" id="{C4FCDE12-2844-E249-88D6-1248CC2CE8A9}"/>
                </a:ext>
              </a:extLst>
            </p:cNvPr>
            <p:cNvSpPr>
              <a:spLocks noChangeShapeType="1"/>
            </p:cNvSpPr>
            <p:nvPr/>
          </p:nvSpPr>
          <p:spPr bwMode="auto">
            <a:xfrm flipV="1">
              <a:off x="2998" y="2580"/>
              <a:ext cx="883" cy="47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2" name="Text Box 23">
              <a:extLst>
                <a:ext uri="{FF2B5EF4-FFF2-40B4-BE49-F238E27FC236}">
                  <a16:creationId xmlns:a16="http://schemas.microsoft.com/office/drawing/2014/main" id="{BDF0B946-2F1F-B54D-8334-894004430BEA}"/>
                </a:ext>
              </a:extLst>
            </p:cNvPr>
            <p:cNvSpPr txBox="1">
              <a:spLocks noChangeArrowheads="1"/>
            </p:cNvSpPr>
            <p:nvPr/>
          </p:nvSpPr>
          <p:spPr bwMode="auto">
            <a:xfrm rot="19907361">
              <a:off x="2942" y="264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grpSp>
        <p:nvGrpSpPr>
          <p:cNvPr id="93" name="Group 54">
            <a:extLst>
              <a:ext uri="{FF2B5EF4-FFF2-40B4-BE49-F238E27FC236}">
                <a16:creationId xmlns:a16="http://schemas.microsoft.com/office/drawing/2014/main" id="{0430DB37-F13E-FB4C-8461-73427AD15541}"/>
              </a:ext>
            </a:extLst>
          </p:cNvPr>
          <p:cNvGrpSpPr>
            <a:grpSpLocks/>
          </p:cNvGrpSpPr>
          <p:nvPr/>
        </p:nvGrpSpPr>
        <p:grpSpPr bwMode="auto">
          <a:xfrm>
            <a:off x="7054850" y="3932576"/>
            <a:ext cx="1487488" cy="785812"/>
            <a:chOff x="3030" y="2635"/>
            <a:chExt cx="937" cy="495"/>
          </a:xfrm>
        </p:grpSpPr>
        <p:sp>
          <p:nvSpPr>
            <p:cNvPr id="94" name="Line 20">
              <a:extLst>
                <a:ext uri="{FF2B5EF4-FFF2-40B4-BE49-F238E27FC236}">
                  <a16:creationId xmlns:a16="http://schemas.microsoft.com/office/drawing/2014/main" id="{68522646-1C6E-6141-85AF-6F21328BDB54}"/>
                </a:ext>
              </a:extLst>
            </p:cNvPr>
            <p:cNvSpPr>
              <a:spLocks noChangeShapeType="1"/>
            </p:cNvSpPr>
            <p:nvPr/>
          </p:nvSpPr>
          <p:spPr bwMode="auto">
            <a:xfrm flipH="1">
              <a:off x="3030" y="2635"/>
              <a:ext cx="884" cy="49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5" name="Text Box 25">
              <a:extLst>
                <a:ext uri="{FF2B5EF4-FFF2-40B4-BE49-F238E27FC236}">
                  <a16:creationId xmlns:a16="http://schemas.microsoft.com/office/drawing/2014/main" id="{497C49B3-B78E-EF40-9F30-9D168B831D7B}"/>
                </a:ext>
              </a:extLst>
            </p:cNvPr>
            <p:cNvSpPr txBox="1">
              <a:spLocks noChangeArrowheads="1"/>
            </p:cNvSpPr>
            <p:nvPr/>
          </p:nvSpPr>
          <p:spPr bwMode="auto">
            <a:xfrm rot="19862217">
              <a:off x="3069" y="2846"/>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grpSp>
        <p:nvGrpSpPr>
          <p:cNvPr id="96" name="Group 49">
            <a:extLst>
              <a:ext uri="{FF2B5EF4-FFF2-40B4-BE49-F238E27FC236}">
                <a16:creationId xmlns:a16="http://schemas.microsoft.com/office/drawing/2014/main" id="{8EC23EE2-3572-4749-B83B-56A3E22AF760}"/>
              </a:ext>
            </a:extLst>
          </p:cNvPr>
          <p:cNvGrpSpPr>
            <a:grpSpLocks/>
          </p:cNvGrpSpPr>
          <p:nvPr/>
        </p:nvGrpSpPr>
        <p:grpSpPr bwMode="auto">
          <a:xfrm>
            <a:off x="7010400" y="2873713"/>
            <a:ext cx="3251200" cy="730250"/>
            <a:chOff x="3002" y="1979"/>
            <a:chExt cx="2048" cy="460"/>
          </a:xfrm>
        </p:grpSpPr>
        <p:sp>
          <p:nvSpPr>
            <p:cNvPr id="97" name="Freeform 18">
              <a:extLst>
                <a:ext uri="{FF2B5EF4-FFF2-40B4-BE49-F238E27FC236}">
                  <a16:creationId xmlns:a16="http://schemas.microsoft.com/office/drawing/2014/main" id="{B3BFA12B-AF52-444A-9C8D-FD235EBCD1CD}"/>
                </a:ext>
              </a:extLst>
            </p:cNvPr>
            <p:cNvSpPr>
              <a:spLocks/>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8" name="Text Box 22">
              <a:extLst>
                <a:ext uri="{FF2B5EF4-FFF2-40B4-BE49-F238E27FC236}">
                  <a16:creationId xmlns:a16="http://schemas.microsoft.com/office/drawing/2014/main" id="{5DC9736F-EB13-904A-A584-847C86859C20}"/>
                </a:ext>
              </a:extLst>
            </p:cNvPr>
            <p:cNvSpPr txBox="1">
              <a:spLocks noChangeArrowheads="1"/>
            </p:cNvSpPr>
            <p:nvPr/>
          </p:nvSpPr>
          <p:spPr bwMode="auto">
            <a:xfrm rot="1422049">
              <a:off x="3129" y="200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99" name="Text Box 45">
              <a:extLst>
                <a:ext uri="{FF2B5EF4-FFF2-40B4-BE49-F238E27FC236}">
                  <a16:creationId xmlns:a16="http://schemas.microsoft.com/office/drawing/2014/main" id="{5F201396-3496-B54A-87C0-83E69A7B8703}"/>
                </a:ext>
              </a:extLst>
            </p:cNvPr>
            <p:cNvSpPr txBox="1">
              <a:spLocks noChangeArrowheads="1"/>
            </p:cNvSpPr>
            <p:nvPr/>
          </p:nvSpPr>
          <p:spPr bwMode="auto">
            <a:xfrm rot="20180032">
              <a:off x="4160" y="201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sp>
        <p:nvSpPr>
          <p:cNvPr id="101" name="Text Box 48">
            <a:extLst>
              <a:ext uri="{FF2B5EF4-FFF2-40B4-BE49-F238E27FC236}">
                <a16:creationId xmlns:a16="http://schemas.microsoft.com/office/drawing/2014/main" id="{53C0E2C7-E328-094F-86C2-7FF28BDF952E}"/>
              </a:ext>
            </a:extLst>
          </p:cNvPr>
          <p:cNvSpPr txBox="1">
            <a:spLocks noChangeArrowheads="1"/>
          </p:cNvSpPr>
          <p:nvPr/>
        </p:nvSpPr>
        <p:spPr bwMode="auto">
          <a:xfrm>
            <a:off x="10281826" y="3292132"/>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origin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pic>
        <p:nvPicPr>
          <p:cNvPr id="103" name="Picture 56">
            <a:extLst>
              <a:ext uri="{FF2B5EF4-FFF2-40B4-BE49-F238E27FC236}">
                <a16:creationId xmlns:a16="http://schemas.microsoft.com/office/drawing/2014/main" id="{D1860A46-FB8D-2145-A291-FDFCD300B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2588" y="23815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Group 60">
            <a:extLst>
              <a:ext uri="{FF2B5EF4-FFF2-40B4-BE49-F238E27FC236}">
                <a16:creationId xmlns:a16="http://schemas.microsoft.com/office/drawing/2014/main" id="{1E55489F-3411-D147-A30E-37C79E67D16D}"/>
              </a:ext>
            </a:extLst>
          </p:cNvPr>
          <p:cNvGrpSpPr>
            <a:grpSpLocks/>
          </p:cNvGrpSpPr>
          <p:nvPr/>
        </p:nvGrpSpPr>
        <p:grpSpPr bwMode="auto">
          <a:xfrm>
            <a:off x="6237288" y="2421276"/>
            <a:ext cx="4110038" cy="1814512"/>
            <a:chOff x="2515" y="1687"/>
            <a:chExt cx="2589" cy="1143"/>
          </a:xfrm>
        </p:grpSpPr>
        <p:sp>
          <p:nvSpPr>
            <p:cNvPr id="105" name="Freeform 44">
              <a:extLst>
                <a:ext uri="{FF2B5EF4-FFF2-40B4-BE49-F238E27FC236}">
                  <a16:creationId xmlns:a16="http://schemas.microsoft.com/office/drawing/2014/main" id="{AD023CD7-2DF4-0047-A0A8-EE7C8FDF2AD7}"/>
                </a:ext>
              </a:extLst>
            </p:cNvPr>
            <p:cNvSpPr>
              <a:spLocks/>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Text Box 24">
              <a:extLst>
                <a:ext uri="{FF2B5EF4-FFF2-40B4-BE49-F238E27FC236}">
                  <a16:creationId xmlns:a16="http://schemas.microsoft.com/office/drawing/2014/main" id="{3A73F75B-5403-E34F-8197-7456A76E7D33}"/>
                </a:ext>
              </a:extLst>
            </p:cNvPr>
            <p:cNvSpPr txBox="1">
              <a:spLocks noChangeArrowheads="1"/>
            </p:cNvSpPr>
            <p:nvPr/>
          </p:nvSpPr>
          <p:spPr bwMode="auto">
            <a:xfrm rot="1411598">
              <a:off x="2963" y="2243"/>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107" name="Text Box 46">
              <a:extLst>
                <a:ext uri="{FF2B5EF4-FFF2-40B4-BE49-F238E27FC236}">
                  <a16:creationId xmlns:a16="http://schemas.microsoft.com/office/drawing/2014/main" id="{84D34D31-F002-7644-A66C-387CC45D7E5C}"/>
                </a:ext>
              </a:extLst>
            </p:cNvPr>
            <p:cNvSpPr txBox="1">
              <a:spLocks noChangeArrowheads="1"/>
            </p:cNvSpPr>
            <p:nvPr/>
          </p:nvSpPr>
          <p:spPr bwMode="auto">
            <a:xfrm rot="20184211">
              <a:off x="4193" y="2231"/>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pic>
          <p:nvPicPr>
            <p:cNvPr id="108" name="Picture 57">
              <a:extLst>
                <a:ext uri="{FF2B5EF4-FFF2-40B4-BE49-F238E27FC236}">
                  <a16:creationId xmlns:a16="http://schemas.microsoft.com/office/drawing/2014/main" id="{AAE983CF-984C-9D4D-815F-5073893D2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59">
              <a:extLst>
                <a:ext uri="{FF2B5EF4-FFF2-40B4-BE49-F238E27FC236}">
                  <a16:creationId xmlns:a16="http://schemas.microsoft.com/office/drawing/2014/main" id="{24961BA7-6903-124E-955A-AEDC5B6FB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0" name="Picture 61">
            <a:extLst>
              <a:ext uri="{FF2B5EF4-FFF2-40B4-BE49-F238E27FC236}">
                <a16:creationId xmlns:a16="http://schemas.microsoft.com/office/drawing/2014/main" id="{DB808EFC-F790-0C46-B5F2-BCC2B49C4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913" y="43627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47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1">
                                            <p:txEl>
                                              <p:pRg st="1" end="1"/>
                                            </p:txEl>
                                          </p:spTgt>
                                        </p:tgtEl>
                                        <p:attrNameLst>
                                          <p:attrName>style.visibility</p:attrName>
                                        </p:attrNameLst>
                                      </p:cBhvr>
                                      <p:to>
                                        <p:strVal val="visible"/>
                                      </p:to>
                                    </p:set>
                                    <p:animEffect transition="in" filter="dissolve">
                                      <p:cBhvr>
                                        <p:cTn id="15" dur="500"/>
                                        <p:tgtEl>
                                          <p:spTgt spid="81">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1">
                                            <p:txEl>
                                              <p:pRg st="2" end="2"/>
                                            </p:txEl>
                                          </p:spTgt>
                                        </p:tgtEl>
                                        <p:attrNameLst>
                                          <p:attrName>style.visibility</p:attrName>
                                        </p:attrNameLst>
                                      </p:cBhvr>
                                      <p:to>
                                        <p:strVal val="visible"/>
                                      </p:to>
                                    </p:set>
                                    <p:animEffect transition="in" filter="dissolve">
                                      <p:cBhvr>
                                        <p:cTn id="18" dur="500"/>
                                        <p:tgtEl>
                                          <p:spTgt spid="81">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1">
                                            <p:txEl>
                                              <p:pRg st="3" end="3"/>
                                            </p:txEl>
                                          </p:spTgt>
                                        </p:tgtEl>
                                        <p:attrNameLst>
                                          <p:attrName>style.visibility</p:attrName>
                                        </p:attrNameLst>
                                      </p:cBhvr>
                                      <p:to>
                                        <p:strVal val="visible"/>
                                      </p:to>
                                    </p:set>
                                    <p:animEffect transition="in" filter="dissolve">
                                      <p:cBhvr>
                                        <p:cTn id="21" dur="500"/>
                                        <p:tgtEl>
                                          <p:spTgt spid="8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1000"/>
                                        <p:tgtEl>
                                          <p:spTgt spid="96"/>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right)">
                                      <p:cBhvr>
                                        <p:cTn id="30" dur="1000"/>
                                        <p:tgtEl>
                                          <p:spTgt spid="10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1000"/>
                                        <p:tgtEl>
                                          <p:spTgt spid="86"/>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right)">
                                      <p:cBhvr>
                                        <p:cTn id="39" dur="1000"/>
                                        <p:tgtEl>
                                          <p:spTgt spid="93"/>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wipe(right)">
                                      <p:cBhvr>
                                        <p:cTn id="43"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0" y="48211"/>
            <a:ext cx="10515600" cy="894622"/>
          </a:xfrm>
        </p:spPr>
        <p:txBody>
          <a:bodyPr>
            <a:normAutofit/>
          </a:bodyPr>
          <a:lstStyle/>
          <a:p>
            <a:r>
              <a:rPr lang="en-US" sz="4400" dirty="0">
                <a:ea typeface="ＭＳ Ｐゴシック" panose="020B0600070205080204" pitchFamily="34" charset="-128"/>
              </a:rPr>
              <a:t>Web caches (aka proxy servers)</a:t>
            </a:r>
            <a:endParaRPr lang="en-US" sz="4400" dirty="0"/>
          </a:p>
        </p:txBody>
      </p:sp>
      <p:sp>
        <p:nvSpPr>
          <p:cNvPr id="144" name="Rectangle 3">
            <a:extLst>
              <a:ext uri="{FF2B5EF4-FFF2-40B4-BE49-F238E27FC236}">
                <a16:creationId xmlns:a16="http://schemas.microsoft.com/office/drawing/2014/main" id="{7B8521C1-7DCD-9344-8BCE-E617E0E93A48}"/>
              </a:ext>
            </a:extLst>
          </p:cNvPr>
          <p:cNvSpPr txBox="1">
            <a:spLocks noChangeArrowheads="1"/>
          </p:cNvSpPr>
          <p:nvPr/>
        </p:nvSpPr>
        <p:spPr>
          <a:xfrm>
            <a:off x="657606" y="1263514"/>
            <a:ext cx="4752277" cy="213493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cache acts as both client and server</a:t>
            </a:r>
          </a:p>
          <a:p>
            <a:pPr lvl="1">
              <a:buClrTx/>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for original requesting client</a:t>
            </a:r>
          </a:p>
          <a:p>
            <a:pPr lvl="1">
              <a:buClrTx/>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 to origin server</a:t>
            </a:r>
          </a:p>
        </p:txBody>
      </p:sp>
      <p:sp>
        <p:nvSpPr>
          <p:cNvPr id="145" name="Rectangle 4">
            <a:extLst>
              <a:ext uri="{FF2B5EF4-FFF2-40B4-BE49-F238E27FC236}">
                <a16:creationId xmlns:a16="http://schemas.microsoft.com/office/drawing/2014/main" id="{F6AE5A0B-A69D-B948-BD0F-B69E446252C4}"/>
              </a:ext>
            </a:extLst>
          </p:cNvPr>
          <p:cNvSpPr txBox="1">
            <a:spLocks noChangeArrowheads="1"/>
          </p:cNvSpPr>
          <p:nvPr/>
        </p:nvSpPr>
        <p:spPr>
          <a:xfrm>
            <a:off x="5456200" y="3892885"/>
            <a:ext cx="6491148" cy="204406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Why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caching?</a:t>
            </a:r>
          </a:p>
          <a:p>
            <a:pPr marL="46355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Reduce response time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for client request (why?)</a:t>
            </a:r>
          </a:p>
          <a:p>
            <a:pPr marR="0" lvl="1" algn="l" defTabSz="914400" rtl="0" eaLnBrk="1" fontAlgn="auto" latinLnBrk="0" hangingPunct="1">
              <a:lnSpc>
                <a:spcPct val="90000"/>
              </a:lnSpc>
              <a:spcBef>
                <a:spcPts val="500"/>
              </a:spcBef>
              <a:spcAft>
                <a:spcPts val="0"/>
              </a:spcAft>
              <a:buClrTx/>
              <a:buSzTx/>
              <a:tabLst/>
              <a:defRPr/>
            </a:pPr>
            <a:r>
              <a:rPr kumimoji="0" lang="en-US" altLang="en-US"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 is closer to client</a:t>
            </a:r>
          </a:p>
          <a:p>
            <a:pPr marL="46355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Reduce traffic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 an institution</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access link</a:t>
            </a:r>
          </a:p>
        </p:txBody>
      </p:sp>
      <p:grpSp>
        <p:nvGrpSpPr>
          <p:cNvPr id="5" name="Group 4">
            <a:extLst>
              <a:ext uri="{FF2B5EF4-FFF2-40B4-BE49-F238E27FC236}">
                <a16:creationId xmlns:a16="http://schemas.microsoft.com/office/drawing/2014/main" id="{8078A0BA-EA92-E84B-9D25-74AB5B584F39}"/>
              </a:ext>
            </a:extLst>
          </p:cNvPr>
          <p:cNvGrpSpPr/>
          <p:nvPr/>
        </p:nvGrpSpPr>
        <p:grpSpPr>
          <a:xfrm>
            <a:off x="657606" y="3719132"/>
            <a:ext cx="4798594" cy="2217821"/>
            <a:chOff x="632391" y="3810000"/>
            <a:chExt cx="4798594" cy="2217821"/>
          </a:xfrm>
        </p:grpSpPr>
        <p:pic>
          <p:nvPicPr>
            <p:cNvPr id="2" name="Picture 1">
              <a:extLst>
                <a:ext uri="{FF2B5EF4-FFF2-40B4-BE49-F238E27FC236}">
                  <a16:creationId xmlns:a16="http://schemas.microsoft.com/office/drawing/2014/main" id="{A367C1AB-A47E-5446-99C0-0905B5F0557E}"/>
                </a:ext>
              </a:extLst>
            </p:cNvPr>
            <p:cNvPicPr>
              <a:picLocks noChangeAspect="1"/>
            </p:cNvPicPr>
            <p:nvPr/>
          </p:nvPicPr>
          <p:blipFill>
            <a:blip r:embed="rId3"/>
            <a:stretch>
              <a:fillRect/>
            </a:stretch>
          </p:blipFill>
          <p:spPr>
            <a:xfrm>
              <a:off x="1065462" y="5015497"/>
              <a:ext cx="4324685" cy="452126"/>
            </a:xfrm>
            <a:prstGeom prst="rect">
              <a:avLst/>
            </a:prstGeom>
          </p:spPr>
        </p:pic>
        <p:pic>
          <p:nvPicPr>
            <p:cNvPr id="4" name="Picture 3">
              <a:extLst>
                <a:ext uri="{FF2B5EF4-FFF2-40B4-BE49-F238E27FC236}">
                  <a16:creationId xmlns:a16="http://schemas.microsoft.com/office/drawing/2014/main" id="{BCCF5707-C36A-2B44-B3DE-6F31EEC700EE}"/>
                </a:ext>
              </a:extLst>
            </p:cNvPr>
            <p:cNvPicPr>
              <a:picLocks noChangeAspect="1"/>
            </p:cNvPicPr>
            <p:nvPr/>
          </p:nvPicPr>
          <p:blipFill>
            <a:blip r:embed="rId4"/>
            <a:stretch>
              <a:fillRect/>
            </a:stretch>
          </p:blipFill>
          <p:spPr>
            <a:xfrm>
              <a:off x="1066130" y="5587331"/>
              <a:ext cx="4364855" cy="440490"/>
            </a:xfrm>
            <a:prstGeom prst="rect">
              <a:avLst/>
            </a:prstGeom>
          </p:spPr>
        </p:pic>
        <p:sp>
          <p:nvSpPr>
            <p:cNvPr id="8" name="Rectangle 3">
              <a:extLst>
                <a:ext uri="{FF2B5EF4-FFF2-40B4-BE49-F238E27FC236}">
                  <a16:creationId xmlns:a16="http://schemas.microsoft.com/office/drawing/2014/main" id="{9E701FCD-5285-BE4B-BD4D-92A5F9D53E04}"/>
                </a:ext>
              </a:extLst>
            </p:cNvPr>
            <p:cNvSpPr txBox="1">
              <a:spLocks noChangeArrowheads="1"/>
            </p:cNvSpPr>
            <p:nvPr/>
          </p:nvSpPr>
          <p:spPr>
            <a:xfrm>
              <a:off x="632391" y="3810000"/>
              <a:ext cx="4757756" cy="132748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tells cache about object’s allowable caching in response header:</a:t>
              </a:r>
            </a:p>
          </p:txBody>
        </p:sp>
      </p:grpSp>
      <p:grpSp>
        <p:nvGrpSpPr>
          <p:cNvPr id="169" name="Group 168">
            <a:extLst>
              <a:ext uri="{FF2B5EF4-FFF2-40B4-BE49-F238E27FC236}">
                <a16:creationId xmlns:a16="http://schemas.microsoft.com/office/drawing/2014/main" id="{DCD00E39-0599-5913-4010-EED679A541D8}"/>
              </a:ext>
            </a:extLst>
          </p:cNvPr>
          <p:cNvGrpSpPr/>
          <p:nvPr/>
        </p:nvGrpSpPr>
        <p:grpSpPr>
          <a:xfrm>
            <a:off x="7193962" y="595051"/>
            <a:ext cx="4832350" cy="3044825"/>
            <a:chOff x="6237288" y="2381588"/>
            <a:chExt cx="4832350" cy="3044825"/>
          </a:xfrm>
        </p:grpSpPr>
        <p:grpSp>
          <p:nvGrpSpPr>
            <p:cNvPr id="3" name="Group 171">
              <a:extLst>
                <a:ext uri="{FF2B5EF4-FFF2-40B4-BE49-F238E27FC236}">
                  <a16:creationId xmlns:a16="http://schemas.microsoft.com/office/drawing/2014/main" id="{9562CB5C-19AA-D476-D15C-5D3056AD9375}"/>
                </a:ext>
              </a:extLst>
            </p:cNvPr>
            <p:cNvGrpSpPr>
              <a:grpSpLocks/>
            </p:cNvGrpSpPr>
            <p:nvPr/>
          </p:nvGrpSpPr>
          <p:grpSpPr bwMode="auto">
            <a:xfrm>
              <a:off x="6272213" y="2445088"/>
              <a:ext cx="687387" cy="763588"/>
              <a:chOff x="-44" y="1473"/>
              <a:chExt cx="981" cy="1105"/>
            </a:xfrm>
          </p:grpSpPr>
          <p:pic>
            <p:nvPicPr>
              <p:cNvPr id="6" name="Picture 172" descr="desktop_computer_stylized_medium">
                <a:extLst>
                  <a:ext uri="{FF2B5EF4-FFF2-40B4-BE49-F238E27FC236}">
                    <a16:creationId xmlns:a16="http://schemas.microsoft.com/office/drawing/2014/main" id="{5B686F58-765C-E729-2878-022E49CAEA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73">
                <a:extLst>
                  <a:ext uri="{FF2B5EF4-FFF2-40B4-BE49-F238E27FC236}">
                    <a16:creationId xmlns:a16="http://schemas.microsoft.com/office/drawing/2014/main" id="{B1D3457F-D30F-0BE0-28E9-5DCEF89689E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1" name="Group 102">
              <a:extLst>
                <a:ext uri="{FF2B5EF4-FFF2-40B4-BE49-F238E27FC236}">
                  <a16:creationId xmlns:a16="http://schemas.microsoft.com/office/drawing/2014/main" id="{409306F5-39A4-094F-4002-2A3086AE9AB1}"/>
                </a:ext>
              </a:extLst>
            </p:cNvPr>
            <p:cNvGrpSpPr>
              <a:grpSpLocks/>
            </p:cNvGrpSpPr>
            <p:nvPr/>
          </p:nvGrpSpPr>
          <p:grpSpPr bwMode="auto">
            <a:xfrm>
              <a:off x="6337300" y="4318338"/>
              <a:ext cx="687388" cy="763588"/>
              <a:chOff x="-44" y="1473"/>
              <a:chExt cx="981" cy="1105"/>
            </a:xfrm>
          </p:grpSpPr>
          <p:pic>
            <p:nvPicPr>
              <p:cNvPr id="12" name="Picture 103" descr="desktop_computer_stylized_medium">
                <a:extLst>
                  <a:ext uri="{FF2B5EF4-FFF2-40B4-BE49-F238E27FC236}">
                    <a16:creationId xmlns:a16="http://schemas.microsoft.com/office/drawing/2014/main" id="{42551FB4-B831-872E-87AC-FB07AB577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104">
                <a:extLst>
                  <a:ext uri="{FF2B5EF4-FFF2-40B4-BE49-F238E27FC236}">
                    <a16:creationId xmlns:a16="http://schemas.microsoft.com/office/drawing/2014/main" id="{6CF3356E-03E6-4002-17B7-7B77462F631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4" name="Group 105">
              <a:extLst>
                <a:ext uri="{FF2B5EF4-FFF2-40B4-BE49-F238E27FC236}">
                  <a16:creationId xmlns:a16="http://schemas.microsoft.com/office/drawing/2014/main" id="{A5AD3C75-7F61-0EE4-41CE-E6E96CF4773F}"/>
                </a:ext>
              </a:extLst>
            </p:cNvPr>
            <p:cNvGrpSpPr>
              <a:grpSpLocks/>
            </p:cNvGrpSpPr>
            <p:nvPr/>
          </p:nvGrpSpPr>
          <p:grpSpPr bwMode="auto">
            <a:xfrm>
              <a:off x="10423525" y="2586376"/>
              <a:ext cx="433388" cy="715962"/>
              <a:chOff x="4140" y="429"/>
              <a:chExt cx="1425" cy="2396"/>
            </a:xfrm>
          </p:grpSpPr>
          <p:sp>
            <p:nvSpPr>
              <p:cNvPr id="15" name="Freeform 106">
                <a:extLst>
                  <a:ext uri="{FF2B5EF4-FFF2-40B4-BE49-F238E27FC236}">
                    <a16:creationId xmlns:a16="http://schemas.microsoft.com/office/drawing/2014/main" id="{CB4550D8-9626-03D1-A19B-FB5F02A8BE4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Rectangle 107">
                <a:extLst>
                  <a:ext uri="{FF2B5EF4-FFF2-40B4-BE49-F238E27FC236}">
                    <a16:creationId xmlns:a16="http://schemas.microsoft.com/office/drawing/2014/main" id="{02884A44-2181-29A4-3A1A-A9278D2A95FF}"/>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7" name="Freeform 108">
                <a:extLst>
                  <a:ext uri="{FF2B5EF4-FFF2-40B4-BE49-F238E27FC236}">
                    <a16:creationId xmlns:a16="http://schemas.microsoft.com/office/drawing/2014/main" id="{445DE4BD-1C5E-FDA6-C1A4-BB4C28A3553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109">
                <a:extLst>
                  <a:ext uri="{FF2B5EF4-FFF2-40B4-BE49-F238E27FC236}">
                    <a16:creationId xmlns:a16="http://schemas.microsoft.com/office/drawing/2014/main" id="{ABF9958C-47A9-4FA1-D509-A135300B9C5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Rectangle 110">
                <a:extLst>
                  <a:ext uri="{FF2B5EF4-FFF2-40B4-BE49-F238E27FC236}">
                    <a16:creationId xmlns:a16="http://schemas.microsoft.com/office/drawing/2014/main" id="{0F06E097-470D-04FE-774F-7D5EBF47BDE3}"/>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0" name="Group 111">
                <a:extLst>
                  <a:ext uri="{FF2B5EF4-FFF2-40B4-BE49-F238E27FC236}">
                    <a16:creationId xmlns:a16="http://schemas.microsoft.com/office/drawing/2014/main" id="{A0B8C7FF-23D6-6D72-0274-351543A8034D}"/>
                  </a:ext>
                </a:extLst>
              </p:cNvPr>
              <p:cNvGrpSpPr>
                <a:grpSpLocks/>
              </p:cNvGrpSpPr>
              <p:nvPr/>
            </p:nvGrpSpPr>
            <p:grpSpPr bwMode="auto">
              <a:xfrm>
                <a:off x="4749" y="668"/>
                <a:ext cx="581" cy="145"/>
                <a:chOff x="614" y="2568"/>
                <a:chExt cx="725" cy="139"/>
              </a:xfrm>
            </p:grpSpPr>
            <p:sp>
              <p:nvSpPr>
                <p:cNvPr id="45" name="AutoShape 112">
                  <a:extLst>
                    <a:ext uri="{FF2B5EF4-FFF2-40B4-BE49-F238E27FC236}">
                      <a16:creationId xmlns:a16="http://schemas.microsoft.com/office/drawing/2014/main" id="{8A23B52B-B8A1-2BDA-4B2F-CE6CE14840E3}"/>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6" name="AutoShape 113">
                  <a:extLst>
                    <a:ext uri="{FF2B5EF4-FFF2-40B4-BE49-F238E27FC236}">
                      <a16:creationId xmlns:a16="http://schemas.microsoft.com/office/drawing/2014/main" id="{D237175F-3798-835D-EECC-378AE855581F}"/>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1" name="Rectangle 114">
                <a:extLst>
                  <a:ext uri="{FF2B5EF4-FFF2-40B4-BE49-F238E27FC236}">
                    <a16:creationId xmlns:a16="http://schemas.microsoft.com/office/drawing/2014/main" id="{214BC3F9-961B-4E59-A394-CE6F88955812}"/>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2" name="Group 115">
                <a:extLst>
                  <a:ext uri="{FF2B5EF4-FFF2-40B4-BE49-F238E27FC236}">
                    <a16:creationId xmlns:a16="http://schemas.microsoft.com/office/drawing/2014/main" id="{236B88EB-ADC7-CA5D-20F4-090027FFA855}"/>
                  </a:ext>
                </a:extLst>
              </p:cNvPr>
              <p:cNvGrpSpPr>
                <a:grpSpLocks/>
              </p:cNvGrpSpPr>
              <p:nvPr/>
            </p:nvGrpSpPr>
            <p:grpSpPr bwMode="auto">
              <a:xfrm>
                <a:off x="4747" y="994"/>
                <a:ext cx="581" cy="134"/>
                <a:chOff x="614" y="2568"/>
                <a:chExt cx="725" cy="139"/>
              </a:xfrm>
            </p:grpSpPr>
            <p:sp>
              <p:nvSpPr>
                <p:cNvPr id="43" name="AutoShape 116">
                  <a:extLst>
                    <a:ext uri="{FF2B5EF4-FFF2-40B4-BE49-F238E27FC236}">
                      <a16:creationId xmlns:a16="http://schemas.microsoft.com/office/drawing/2014/main" id="{7CDAC5BA-8E44-48D4-9DB3-EBE83AB4D448}"/>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4" name="AutoShape 117">
                  <a:extLst>
                    <a:ext uri="{FF2B5EF4-FFF2-40B4-BE49-F238E27FC236}">
                      <a16:creationId xmlns:a16="http://schemas.microsoft.com/office/drawing/2014/main" id="{5F061172-1842-EFBF-7205-0835E97B8709}"/>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3" name="Rectangle 118">
                <a:extLst>
                  <a:ext uri="{FF2B5EF4-FFF2-40B4-BE49-F238E27FC236}">
                    <a16:creationId xmlns:a16="http://schemas.microsoft.com/office/drawing/2014/main" id="{160556AF-757C-B8DC-54AA-1CB4A51410B1}"/>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4" name="Rectangle 119">
                <a:extLst>
                  <a:ext uri="{FF2B5EF4-FFF2-40B4-BE49-F238E27FC236}">
                    <a16:creationId xmlns:a16="http://schemas.microsoft.com/office/drawing/2014/main" id="{6BBFF6C0-09A6-4BBA-C66E-9A08AC64E4D1}"/>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25" name="Group 120">
                <a:extLst>
                  <a:ext uri="{FF2B5EF4-FFF2-40B4-BE49-F238E27FC236}">
                    <a16:creationId xmlns:a16="http://schemas.microsoft.com/office/drawing/2014/main" id="{06B84FB1-5F58-82D7-3033-B41D7962E970}"/>
                  </a:ext>
                </a:extLst>
              </p:cNvPr>
              <p:cNvGrpSpPr>
                <a:grpSpLocks/>
              </p:cNvGrpSpPr>
              <p:nvPr/>
            </p:nvGrpSpPr>
            <p:grpSpPr bwMode="auto">
              <a:xfrm>
                <a:off x="4735" y="1627"/>
                <a:ext cx="582" cy="151"/>
                <a:chOff x="614" y="2568"/>
                <a:chExt cx="725" cy="139"/>
              </a:xfrm>
            </p:grpSpPr>
            <p:sp>
              <p:nvSpPr>
                <p:cNvPr id="41" name="AutoShape 121">
                  <a:extLst>
                    <a:ext uri="{FF2B5EF4-FFF2-40B4-BE49-F238E27FC236}">
                      <a16:creationId xmlns:a16="http://schemas.microsoft.com/office/drawing/2014/main" id="{DF9A761D-43D7-A3F3-7B3F-9D9CA98F611A}"/>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2" name="AutoShape 122">
                  <a:extLst>
                    <a:ext uri="{FF2B5EF4-FFF2-40B4-BE49-F238E27FC236}">
                      <a16:creationId xmlns:a16="http://schemas.microsoft.com/office/drawing/2014/main" id="{8F9F911D-7961-3640-7239-B0D56761A27C}"/>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6" name="Freeform 123">
                <a:extLst>
                  <a:ext uri="{FF2B5EF4-FFF2-40B4-BE49-F238E27FC236}">
                    <a16:creationId xmlns:a16="http://schemas.microsoft.com/office/drawing/2014/main" id="{706C2230-A266-82B4-57F8-0B1A22483F4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7" name="Group 124">
                <a:extLst>
                  <a:ext uri="{FF2B5EF4-FFF2-40B4-BE49-F238E27FC236}">
                    <a16:creationId xmlns:a16="http://schemas.microsoft.com/office/drawing/2014/main" id="{F99A3759-3A5E-AEDB-4B6F-9004E725287B}"/>
                  </a:ext>
                </a:extLst>
              </p:cNvPr>
              <p:cNvGrpSpPr>
                <a:grpSpLocks/>
              </p:cNvGrpSpPr>
              <p:nvPr/>
            </p:nvGrpSpPr>
            <p:grpSpPr bwMode="auto">
              <a:xfrm>
                <a:off x="4739" y="1327"/>
                <a:ext cx="582" cy="139"/>
                <a:chOff x="614" y="2568"/>
                <a:chExt cx="725" cy="139"/>
              </a:xfrm>
            </p:grpSpPr>
            <p:sp>
              <p:nvSpPr>
                <p:cNvPr id="39" name="AutoShape 125">
                  <a:extLst>
                    <a:ext uri="{FF2B5EF4-FFF2-40B4-BE49-F238E27FC236}">
                      <a16:creationId xmlns:a16="http://schemas.microsoft.com/office/drawing/2014/main" id="{7A698A9F-C417-B4EC-CD83-3E190CC71A2B}"/>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0" name="AutoShape 126">
                  <a:extLst>
                    <a:ext uri="{FF2B5EF4-FFF2-40B4-BE49-F238E27FC236}">
                      <a16:creationId xmlns:a16="http://schemas.microsoft.com/office/drawing/2014/main" id="{C8413AD9-86C1-8916-C5A8-D86C79D47E6B}"/>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28" name="Rectangle 127">
                <a:extLst>
                  <a:ext uri="{FF2B5EF4-FFF2-40B4-BE49-F238E27FC236}">
                    <a16:creationId xmlns:a16="http://schemas.microsoft.com/office/drawing/2014/main" id="{B8D79571-1276-3B60-9A36-5A3C80E519C8}"/>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9" name="Freeform 128">
                <a:extLst>
                  <a:ext uri="{FF2B5EF4-FFF2-40B4-BE49-F238E27FC236}">
                    <a16:creationId xmlns:a16="http://schemas.microsoft.com/office/drawing/2014/main" id="{D439A44E-4C39-98A2-CB40-9E4BE9581746}"/>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Freeform 129">
                <a:extLst>
                  <a:ext uri="{FF2B5EF4-FFF2-40B4-BE49-F238E27FC236}">
                    <a16:creationId xmlns:a16="http://schemas.microsoft.com/office/drawing/2014/main" id="{CF3D8E9D-1616-0DB5-051E-9D5D64469BE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Oval 130">
                <a:extLst>
                  <a:ext uri="{FF2B5EF4-FFF2-40B4-BE49-F238E27FC236}">
                    <a16:creationId xmlns:a16="http://schemas.microsoft.com/office/drawing/2014/main" id="{96FDC215-7D99-0DA4-1C84-D70EDD9DA7AA}"/>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2" name="Freeform 131">
                <a:extLst>
                  <a:ext uri="{FF2B5EF4-FFF2-40B4-BE49-F238E27FC236}">
                    <a16:creationId xmlns:a16="http://schemas.microsoft.com/office/drawing/2014/main" id="{F5676193-60B0-B997-CCB5-20F0E8E8C5B6}"/>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AutoShape 132">
                <a:extLst>
                  <a:ext uri="{FF2B5EF4-FFF2-40B4-BE49-F238E27FC236}">
                    <a16:creationId xmlns:a16="http://schemas.microsoft.com/office/drawing/2014/main" id="{6C42B08E-5FEC-9BE0-0A06-BD5D89D1E512}"/>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4" name="AutoShape 133">
                <a:extLst>
                  <a:ext uri="{FF2B5EF4-FFF2-40B4-BE49-F238E27FC236}">
                    <a16:creationId xmlns:a16="http://schemas.microsoft.com/office/drawing/2014/main" id="{1D6A765B-0BF5-6B26-7384-CD55EA2C62E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5" name="Oval 134">
                <a:extLst>
                  <a:ext uri="{FF2B5EF4-FFF2-40B4-BE49-F238E27FC236}">
                    <a16:creationId xmlns:a16="http://schemas.microsoft.com/office/drawing/2014/main" id="{F0E0D832-B641-9255-A331-C6EDA46DAE0D}"/>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6" name="Oval 135">
                <a:extLst>
                  <a:ext uri="{FF2B5EF4-FFF2-40B4-BE49-F238E27FC236}">
                    <a16:creationId xmlns:a16="http://schemas.microsoft.com/office/drawing/2014/main" id="{26837351-AF8E-5325-61CC-B053D87AEF6F}"/>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7" name="Oval 136">
                <a:extLst>
                  <a:ext uri="{FF2B5EF4-FFF2-40B4-BE49-F238E27FC236}">
                    <a16:creationId xmlns:a16="http://schemas.microsoft.com/office/drawing/2014/main" id="{21148844-C8A7-D543-B044-761E9E4E0176}"/>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8" name="Rectangle 137">
                <a:extLst>
                  <a:ext uri="{FF2B5EF4-FFF2-40B4-BE49-F238E27FC236}">
                    <a16:creationId xmlns:a16="http://schemas.microsoft.com/office/drawing/2014/main" id="{D2279EE7-685A-15F9-89C6-00E7D2EECA29}"/>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7" name="Text Box 6">
              <a:extLst>
                <a:ext uri="{FF2B5EF4-FFF2-40B4-BE49-F238E27FC236}">
                  <a16:creationId xmlns:a16="http://schemas.microsoft.com/office/drawing/2014/main" id="{C2C81DA7-0498-9731-723C-3079684E7079}"/>
                </a:ext>
              </a:extLst>
            </p:cNvPr>
            <p:cNvSpPr txBox="1">
              <a:spLocks noChangeArrowheads="1"/>
            </p:cNvSpPr>
            <p:nvPr/>
          </p:nvSpPr>
          <p:spPr bwMode="auto">
            <a:xfrm>
              <a:off x="6416675" y="3118188"/>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8" name="Group 47">
              <a:extLst>
                <a:ext uri="{FF2B5EF4-FFF2-40B4-BE49-F238E27FC236}">
                  <a16:creationId xmlns:a16="http://schemas.microsoft.com/office/drawing/2014/main" id="{A5C4CB4F-25BD-89BC-6861-E8974E32D4C8}"/>
                </a:ext>
              </a:extLst>
            </p:cNvPr>
            <p:cNvGrpSpPr/>
            <p:nvPr/>
          </p:nvGrpSpPr>
          <p:grpSpPr>
            <a:xfrm>
              <a:off x="8270000" y="2687749"/>
              <a:ext cx="786882" cy="1235302"/>
              <a:chOff x="8270000" y="2687749"/>
              <a:chExt cx="786882" cy="1235302"/>
            </a:xfrm>
          </p:grpSpPr>
          <p:grpSp>
            <p:nvGrpSpPr>
              <p:cNvPr id="49" name="Group 138">
                <a:extLst>
                  <a:ext uri="{FF2B5EF4-FFF2-40B4-BE49-F238E27FC236}">
                    <a16:creationId xmlns:a16="http://schemas.microsoft.com/office/drawing/2014/main" id="{F9A2E697-B843-BE92-B5EC-E4AF0855C4F5}"/>
                  </a:ext>
                </a:extLst>
              </p:cNvPr>
              <p:cNvGrpSpPr>
                <a:grpSpLocks/>
              </p:cNvGrpSpPr>
              <p:nvPr/>
            </p:nvGrpSpPr>
            <p:grpSpPr bwMode="auto">
              <a:xfrm>
                <a:off x="8475663" y="3207088"/>
                <a:ext cx="400050" cy="715963"/>
                <a:chOff x="4140" y="429"/>
                <a:chExt cx="1425" cy="2396"/>
              </a:xfrm>
            </p:grpSpPr>
            <p:sp>
              <p:nvSpPr>
                <p:cNvPr id="51" name="Freeform 139">
                  <a:extLst>
                    <a:ext uri="{FF2B5EF4-FFF2-40B4-BE49-F238E27FC236}">
                      <a16:creationId xmlns:a16="http://schemas.microsoft.com/office/drawing/2014/main" id="{8C99D2B0-B885-9BF5-A864-50D377CEF045}"/>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Rectangle 140">
                  <a:extLst>
                    <a:ext uri="{FF2B5EF4-FFF2-40B4-BE49-F238E27FC236}">
                      <a16:creationId xmlns:a16="http://schemas.microsoft.com/office/drawing/2014/main" id="{46D5A4D8-646F-7E56-5C91-A8315F32BBD4}"/>
                    </a:ext>
                  </a:extLst>
                </p:cNvPr>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3" name="Freeform 141">
                  <a:extLst>
                    <a:ext uri="{FF2B5EF4-FFF2-40B4-BE49-F238E27FC236}">
                      <a16:creationId xmlns:a16="http://schemas.microsoft.com/office/drawing/2014/main" id="{B2DEE94D-D211-56AC-5D76-BDA78D7F7A4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4" name="Freeform 142">
                  <a:extLst>
                    <a:ext uri="{FF2B5EF4-FFF2-40B4-BE49-F238E27FC236}">
                      <a16:creationId xmlns:a16="http://schemas.microsoft.com/office/drawing/2014/main" id="{84542D9F-AA45-47F2-A6CA-0717F422874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5" name="Rectangle 143">
                  <a:extLst>
                    <a:ext uri="{FF2B5EF4-FFF2-40B4-BE49-F238E27FC236}">
                      <a16:creationId xmlns:a16="http://schemas.microsoft.com/office/drawing/2014/main" id="{06BEA425-3001-BC45-A783-F0E0426343FF}"/>
                    </a:ext>
                  </a:extLst>
                </p:cNvPr>
                <p:cNvSpPr>
                  <a:spLocks noChangeArrowheads="1"/>
                </p:cNvSpPr>
                <p:nvPr/>
              </p:nvSpPr>
              <p:spPr bwMode="auto">
                <a:xfrm>
                  <a:off x="4214" y="695"/>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6" name="Group 144">
                  <a:extLst>
                    <a:ext uri="{FF2B5EF4-FFF2-40B4-BE49-F238E27FC236}">
                      <a16:creationId xmlns:a16="http://schemas.microsoft.com/office/drawing/2014/main" id="{2635B19B-01AE-DE4B-A548-3FCB51CC397D}"/>
                    </a:ext>
                  </a:extLst>
                </p:cNvPr>
                <p:cNvGrpSpPr>
                  <a:grpSpLocks/>
                </p:cNvGrpSpPr>
                <p:nvPr/>
              </p:nvGrpSpPr>
              <p:grpSpPr bwMode="auto">
                <a:xfrm>
                  <a:off x="4749" y="668"/>
                  <a:ext cx="581" cy="145"/>
                  <a:chOff x="614" y="2568"/>
                  <a:chExt cx="725" cy="139"/>
                </a:xfrm>
              </p:grpSpPr>
              <p:sp>
                <p:nvSpPr>
                  <p:cNvPr id="147" name="AutoShape 145">
                    <a:extLst>
                      <a:ext uri="{FF2B5EF4-FFF2-40B4-BE49-F238E27FC236}">
                        <a16:creationId xmlns:a16="http://schemas.microsoft.com/office/drawing/2014/main" id="{320CFD8C-32FD-7B2C-8C41-64506871BE59}"/>
                      </a:ext>
                    </a:extLst>
                  </p:cNvPr>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48" name="AutoShape 146">
                    <a:extLst>
                      <a:ext uri="{FF2B5EF4-FFF2-40B4-BE49-F238E27FC236}">
                        <a16:creationId xmlns:a16="http://schemas.microsoft.com/office/drawing/2014/main" id="{46A68BE5-A16B-14E1-FF4C-AF1C9BA9747C}"/>
                      </a:ext>
                    </a:extLst>
                  </p:cNvPr>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7" name="Rectangle 147">
                  <a:extLst>
                    <a:ext uri="{FF2B5EF4-FFF2-40B4-BE49-F238E27FC236}">
                      <a16:creationId xmlns:a16="http://schemas.microsoft.com/office/drawing/2014/main" id="{DE859DC5-2C40-B6BD-B853-FACA86504C41}"/>
                    </a:ext>
                  </a:extLst>
                </p:cNvPr>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8" name="Group 148">
                  <a:extLst>
                    <a:ext uri="{FF2B5EF4-FFF2-40B4-BE49-F238E27FC236}">
                      <a16:creationId xmlns:a16="http://schemas.microsoft.com/office/drawing/2014/main" id="{824CB5F8-CA27-5FC1-08BE-54A449BF8E34}"/>
                    </a:ext>
                  </a:extLst>
                </p:cNvPr>
                <p:cNvGrpSpPr>
                  <a:grpSpLocks/>
                </p:cNvGrpSpPr>
                <p:nvPr/>
              </p:nvGrpSpPr>
              <p:grpSpPr bwMode="auto">
                <a:xfrm>
                  <a:off x="4747" y="994"/>
                  <a:ext cx="581" cy="134"/>
                  <a:chOff x="614" y="2568"/>
                  <a:chExt cx="725" cy="139"/>
                </a:xfrm>
              </p:grpSpPr>
              <p:sp>
                <p:nvSpPr>
                  <p:cNvPr id="143" name="AutoShape 149">
                    <a:extLst>
                      <a:ext uri="{FF2B5EF4-FFF2-40B4-BE49-F238E27FC236}">
                        <a16:creationId xmlns:a16="http://schemas.microsoft.com/office/drawing/2014/main" id="{840C44F6-55CF-6548-59AC-BC74A55DE0C6}"/>
                      </a:ext>
                    </a:extLst>
                  </p:cNvPr>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46" name="AutoShape 150">
                    <a:extLst>
                      <a:ext uri="{FF2B5EF4-FFF2-40B4-BE49-F238E27FC236}">
                        <a16:creationId xmlns:a16="http://schemas.microsoft.com/office/drawing/2014/main" id="{BF3AE634-540F-4A97-D677-85C375539B5E}"/>
                      </a:ext>
                    </a:extLst>
                  </p:cNvPr>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9" name="Rectangle 151">
                  <a:extLst>
                    <a:ext uri="{FF2B5EF4-FFF2-40B4-BE49-F238E27FC236}">
                      <a16:creationId xmlns:a16="http://schemas.microsoft.com/office/drawing/2014/main" id="{C00B5ADF-7532-FE14-794B-952DF1F95887}"/>
                    </a:ext>
                  </a:extLst>
                </p:cNvPr>
                <p:cNvSpPr>
                  <a:spLocks noChangeArrowheads="1"/>
                </p:cNvSpPr>
                <p:nvPr/>
              </p:nvSpPr>
              <p:spPr bwMode="auto">
                <a:xfrm>
                  <a:off x="4219" y="135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152">
                  <a:extLst>
                    <a:ext uri="{FF2B5EF4-FFF2-40B4-BE49-F238E27FC236}">
                      <a16:creationId xmlns:a16="http://schemas.microsoft.com/office/drawing/2014/main" id="{00B8C2C9-2D6C-E844-4F81-F8E8BEC44CE4}"/>
                    </a:ext>
                  </a:extLst>
                </p:cNvPr>
                <p:cNvSpPr>
                  <a:spLocks noChangeArrowheads="1"/>
                </p:cNvSpPr>
                <p:nvPr/>
              </p:nvSpPr>
              <p:spPr bwMode="auto">
                <a:xfrm>
                  <a:off x="4230" y="1656"/>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61" name="Group 153">
                  <a:extLst>
                    <a:ext uri="{FF2B5EF4-FFF2-40B4-BE49-F238E27FC236}">
                      <a16:creationId xmlns:a16="http://schemas.microsoft.com/office/drawing/2014/main" id="{C1BC8EAF-8BA3-1FC9-4F93-27B02FDFB572}"/>
                    </a:ext>
                  </a:extLst>
                </p:cNvPr>
                <p:cNvGrpSpPr>
                  <a:grpSpLocks/>
                </p:cNvGrpSpPr>
                <p:nvPr/>
              </p:nvGrpSpPr>
              <p:grpSpPr bwMode="auto">
                <a:xfrm>
                  <a:off x="4735" y="1627"/>
                  <a:ext cx="582" cy="151"/>
                  <a:chOff x="614" y="2568"/>
                  <a:chExt cx="725" cy="139"/>
                </a:xfrm>
              </p:grpSpPr>
              <p:sp>
                <p:nvSpPr>
                  <p:cNvPr id="141" name="AutoShape 154">
                    <a:extLst>
                      <a:ext uri="{FF2B5EF4-FFF2-40B4-BE49-F238E27FC236}">
                        <a16:creationId xmlns:a16="http://schemas.microsoft.com/office/drawing/2014/main" id="{480C6D80-19EE-D612-3AF8-2EF19D1046A9}"/>
                      </a:ext>
                    </a:extLst>
                  </p:cNvPr>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42" name="AutoShape 155">
                    <a:extLst>
                      <a:ext uri="{FF2B5EF4-FFF2-40B4-BE49-F238E27FC236}">
                        <a16:creationId xmlns:a16="http://schemas.microsoft.com/office/drawing/2014/main" id="{B4C01601-4EA2-359D-7A20-FFE3C1B438C8}"/>
                      </a:ext>
                    </a:extLst>
                  </p:cNvPr>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62" name="Freeform 156">
                  <a:extLst>
                    <a:ext uri="{FF2B5EF4-FFF2-40B4-BE49-F238E27FC236}">
                      <a16:creationId xmlns:a16="http://schemas.microsoft.com/office/drawing/2014/main" id="{D88EA67E-B6E1-A107-BAA1-07640FB10F5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63" name="Group 157">
                  <a:extLst>
                    <a:ext uri="{FF2B5EF4-FFF2-40B4-BE49-F238E27FC236}">
                      <a16:creationId xmlns:a16="http://schemas.microsoft.com/office/drawing/2014/main" id="{D7AB6B4B-FC61-D42A-E840-05C6AE68821E}"/>
                    </a:ext>
                  </a:extLst>
                </p:cNvPr>
                <p:cNvGrpSpPr>
                  <a:grpSpLocks/>
                </p:cNvGrpSpPr>
                <p:nvPr/>
              </p:nvGrpSpPr>
              <p:grpSpPr bwMode="auto">
                <a:xfrm>
                  <a:off x="4739" y="1327"/>
                  <a:ext cx="582" cy="139"/>
                  <a:chOff x="614" y="2568"/>
                  <a:chExt cx="725" cy="139"/>
                </a:xfrm>
              </p:grpSpPr>
              <p:sp>
                <p:nvSpPr>
                  <p:cNvPr id="139" name="AutoShape 158">
                    <a:extLst>
                      <a:ext uri="{FF2B5EF4-FFF2-40B4-BE49-F238E27FC236}">
                        <a16:creationId xmlns:a16="http://schemas.microsoft.com/office/drawing/2014/main" id="{17C33D42-4CB8-6FB5-1E96-2F9974FAE13A}"/>
                      </a:ext>
                    </a:extLst>
                  </p:cNvPr>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40" name="AutoShape 159">
                    <a:extLst>
                      <a:ext uri="{FF2B5EF4-FFF2-40B4-BE49-F238E27FC236}">
                        <a16:creationId xmlns:a16="http://schemas.microsoft.com/office/drawing/2014/main" id="{4EF4D86D-5A2D-37BA-EAFA-11254141F2E1}"/>
                      </a:ext>
                    </a:extLst>
                  </p:cNvPr>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128" name="Rectangle 160">
                  <a:extLst>
                    <a:ext uri="{FF2B5EF4-FFF2-40B4-BE49-F238E27FC236}">
                      <a16:creationId xmlns:a16="http://schemas.microsoft.com/office/drawing/2014/main" id="{4C1AD5D6-E817-1E19-2F89-E9919299C1BB}"/>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29" name="Freeform 161">
                  <a:extLst>
                    <a:ext uri="{FF2B5EF4-FFF2-40B4-BE49-F238E27FC236}">
                      <a16:creationId xmlns:a16="http://schemas.microsoft.com/office/drawing/2014/main" id="{08DAA97B-D5A8-65B8-6785-3E50539917C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0" name="Freeform 162">
                  <a:extLst>
                    <a:ext uri="{FF2B5EF4-FFF2-40B4-BE49-F238E27FC236}">
                      <a16:creationId xmlns:a16="http://schemas.microsoft.com/office/drawing/2014/main" id="{D9174846-8702-FB8B-4DFA-C049AE4072C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1" name="Oval 163">
                  <a:extLst>
                    <a:ext uri="{FF2B5EF4-FFF2-40B4-BE49-F238E27FC236}">
                      <a16:creationId xmlns:a16="http://schemas.microsoft.com/office/drawing/2014/main" id="{E4007531-952B-1A60-4309-CA3A96274A0B}"/>
                    </a:ext>
                  </a:extLst>
                </p:cNvPr>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32" name="Freeform 164">
                  <a:extLst>
                    <a:ext uri="{FF2B5EF4-FFF2-40B4-BE49-F238E27FC236}">
                      <a16:creationId xmlns:a16="http://schemas.microsoft.com/office/drawing/2014/main" id="{08106826-1F4A-1AEE-C159-BB6556BA348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3" name="AutoShape 165">
                  <a:extLst>
                    <a:ext uri="{FF2B5EF4-FFF2-40B4-BE49-F238E27FC236}">
                      <a16:creationId xmlns:a16="http://schemas.microsoft.com/office/drawing/2014/main" id="{C9AAEECB-14F5-BD32-97F2-F0B01CB88D8B}"/>
                    </a:ext>
                  </a:extLst>
                </p:cNvPr>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34" name="AutoShape 166">
                  <a:extLst>
                    <a:ext uri="{FF2B5EF4-FFF2-40B4-BE49-F238E27FC236}">
                      <a16:creationId xmlns:a16="http://schemas.microsoft.com/office/drawing/2014/main" id="{B891BA00-7483-27E3-86EE-F1F9D51852B4}"/>
                    </a:ext>
                  </a:extLst>
                </p:cNvPr>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35" name="Oval 167">
                  <a:extLst>
                    <a:ext uri="{FF2B5EF4-FFF2-40B4-BE49-F238E27FC236}">
                      <a16:creationId xmlns:a16="http://schemas.microsoft.com/office/drawing/2014/main" id="{4AAD517D-FE7D-5F35-84FE-2B185B5F19C6}"/>
                    </a:ext>
                  </a:extLst>
                </p:cNvPr>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36" name="Oval 168">
                  <a:extLst>
                    <a:ext uri="{FF2B5EF4-FFF2-40B4-BE49-F238E27FC236}">
                      <a16:creationId xmlns:a16="http://schemas.microsoft.com/office/drawing/2014/main" id="{0F2501E0-3674-F2D6-A719-3014A7D3217A}"/>
                    </a:ext>
                  </a:extLst>
                </p:cNvPr>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37" name="Oval 169">
                  <a:extLst>
                    <a:ext uri="{FF2B5EF4-FFF2-40B4-BE49-F238E27FC236}">
                      <a16:creationId xmlns:a16="http://schemas.microsoft.com/office/drawing/2014/main" id="{68CAC29F-8A43-3F2F-7DDF-B51285CA4AAE}"/>
                    </a:ext>
                  </a:extLst>
                </p:cNvPr>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38" name="Rectangle 170">
                  <a:extLst>
                    <a:ext uri="{FF2B5EF4-FFF2-40B4-BE49-F238E27FC236}">
                      <a16:creationId xmlns:a16="http://schemas.microsoft.com/office/drawing/2014/main" id="{36E5A3C2-93E5-20E1-BC50-A7E0F68DD596}"/>
                    </a:ext>
                  </a:extLst>
                </p:cNvPr>
                <p:cNvSpPr>
                  <a:spLocks noChangeArrowheads="1"/>
                </p:cNvSpPr>
                <p:nvPr/>
              </p:nvSpPr>
              <p:spPr bwMode="auto">
                <a:xfrm>
                  <a:off x="5062" y="1837"/>
                  <a:ext cx="85"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 name="Text Box 8">
                <a:extLst>
                  <a:ext uri="{FF2B5EF4-FFF2-40B4-BE49-F238E27FC236}">
                    <a16:creationId xmlns:a16="http://schemas.microsoft.com/office/drawing/2014/main" id="{5F3A9594-F11B-3A6E-A376-C6093293581A}"/>
                  </a:ext>
                </a:extLst>
              </p:cNvPr>
              <p:cNvSpPr txBox="1">
                <a:spLocks noChangeArrowheads="1"/>
              </p:cNvSpPr>
              <p:nvPr/>
            </p:nvSpPr>
            <p:spPr bwMode="auto">
              <a:xfrm>
                <a:off x="8270000" y="2687749"/>
                <a:ext cx="78688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149" name="Text Box 21">
              <a:extLst>
                <a:ext uri="{FF2B5EF4-FFF2-40B4-BE49-F238E27FC236}">
                  <a16:creationId xmlns:a16="http://schemas.microsoft.com/office/drawing/2014/main" id="{BC0E0404-F310-99DA-6CD5-758BBA6003C8}"/>
                </a:ext>
              </a:extLst>
            </p:cNvPr>
            <p:cNvSpPr txBox="1">
              <a:spLocks noChangeArrowheads="1"/>
            </p:cNvSpPr>
            <p:nvPr/>
          </p:nvSpPr>
          <p:spPr bwMode="auto">
            <a:xfrm>
              <a:off x="6538913" y="5089863"/>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50" name="Group 53">
              <a:extLst>
                <a:ext uri="{FF2B5EF4-FFF2-40B4-BE49-F238E27FC236}">
                  <a16:creationId xmlns:a16="http://schemas.microsoft.com/office/drawing/2014/main" id="{8F70FABD-23BB-415D-F270-7DE77BEE018F}"/>
                </a:ext>
              </a:extLst>
            </p:cNvPr>
            <p:cNvGrpSpPr>
              <a:grpSpLocks/>
            </p:cNvGrpSpPr>
            <p:nvPr/>
          </p:nvGrpSpPr>
          <p:grpSpPr bwMode="auto">
            <a:xfrm>
              <a:off x="6915150" y="3845263"/>
              <a:ext cx="1490663" cy="760413"/>
              <a:chOff x="2942" y="2580"/>
              <a:chExt cx="939" cy="479"/>
            </a:xfrm>
          </p:grpSpPr>
          <p:sp>
            <p:nvSpPr>
              <p:cNvPr id="151" name="Line 19">
                <a:extLst>
                  <a:ext uri="{FF2B5EF4-FFF2-40B4-BE49-F238E27FC236}">
                    <a16:creationId xmlns:a16="http://schemas.microsoft.com/office/drawing/2014/main" id="{7C2B90E0-A9F2-F8B8-AED4-ACA39197A7F1}"/>
                  </a:ext>
                </a:extLst>
              </p:cNvPr>
              <p:cNvSpPr>
                <a:spLocks noChangeShapeType="1"/>
              </p:cNvSpPr>
              <p:nvPr/>
            </p:nvSpPr>
            <p:spPr bwMode="auto">
              <a:xfrm flipV="1">
                <a:off x="2998" y="2580"/>
                <a:ext cx="883" cy="47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2" name="Text Box 23">
                <a:extLst>
                  <a:ext uri="{FF2B5EF4-FFF2-40B4-BE49-F238E27FC236}">
                    <a16:creationId xmlns:a16="http://schemas.microsoft.com/office/drawing/2014/main" id="{AAEBFCA1-DB46-85EC-CC34-8CCEBC2A9778}"/>
                  </a:ext>
                </a:extLst>
              </p:cNvPr>
              <p:cNvSpPr txBox="1">
                <a:spLocks noChangeArrowheads="1"/>
              </p:cNvSpPr>
              <p:nvPr/>
            </p:nvSpPr>
            <p:spPr bwMode="auto">
              <a:xfrm rot="19907361">
                <a:off x="2942" y="264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grpSp>
          <p:nvGrpSpPr>
            <p:cNvPr id="153" name="Group 54">
              <a:extLst>
                <a:ext uri="{FF2B5EF4-FFF2-40B4-BE49-F238E27FC236}">
                  <a16:creationId xmlns:a16="http://schemas.microsoft.com/office/drawing/2014/main" id="{BC7FA74C-AB91-DD3B-8E8D-1197299E8847}"/>
                </a:ext>
              </a:extLst>
            </p:cNvPr>
            <p:cNvGrpSpPr>
              <a:grpSpLocks/>
            </p:cNvGrpSpPr>
            <p:nvPr/>
          </p:nvGrpSpPr>
          <p:grpSpPr bwMode="auto">
            <a:xfrm>
              <a:off x="7054850" y="3932576"/>
              <a:ext cx="1487488" cy="785812"/>
              <a:chOff x="3030" y="2635"/>
              <a:chExt cx="937" cy="495"/>
            </a:xfrm>
          </p:grpSpPr>
          <p:sp>
            <p:nvSpPr>
              <p:cNvPr id="154" name="Line 20">
                <a:extLst>
                  <a:ext uri="{FF2B5EF4-FFF2-40B4-BE49-F238E27FC236}">
                    <a16:creationId xmlns:a16="http://schemas.microsoft.com/office/drawing/2014/main" id="{C695002C-5F72-877C-97C8-4CD01A33A1CA}"/>
                  </a:ext>
                </a:extLst>
              </p:cNvPr>
              <p:cNvSpPr>
                <a:spLocks noChangeShapeType="1"/>
              </p:cNvSpPr>
              <p:nvPr/>
            </p:nvSpPr>
            <p:spPr bwMode="auto">
              <a:xfrm flipH="1">
                <a:off x="3030" y="2635"/>
                <a:ext cx="884" cy="49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5" name="Text Box 25">
                <a:extLst>
                  <a:ext uri="{FF2B5EF4-FFF2-40B4-BE49-F238E27FC236}">
                    <a16:creationId xmlns:a16="http://schemas.microsoft.com/office/drawing/2014/main" id="{010D05B8-251D-A061-537E-73DE53FB16EB}"/>
                  </a:ext>
                </a:extLst>
              </p:cNvPr>
              <p:cNvSpPr txBox="1">
                <a:spLocks noChangeArrowheads="1"/>
              </p:cNvSpPr>
              <p:nvPr/>
            </p:nvSpPr>
            <p:spPr bwMode="auto">
              <a:xfrm rot="19862217">
                <a:off x="3069" y="2846"/>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grpSp>
          <p:nvGrpSpPr>
            <p:cNvPr id="156" name="Group 49">
              <a:extLst>
                <a:ext uri="{FF2B5EF4-FFF2-40B4-BE49-F238E27FC236}">
                  <a16:creationId xmlns:a16="http://schemas.microsoft.com/office/drawing/2014/main" id="{AC5BDDF8-7773-2407-690E-03089A2EDF14}"/>
                </a:ext>
              </a:extLst>
            </p:cNvPr>
            <p:cNvGrpSpPr>
              <a:grpSpLocks/>
            </p:cNvGrpSpPr>
            <p:nvPr/>
          </p:nvGrpSpPr>
          <p:grpSpPr bwMode="auto">
            <a:xfrm>
              <a:off x="7010400" y="2873713"/>
              <a:ext cx="3251200" cy="730250"/>
              <a:chOff x="3002" y="1979"/>
              <a:chExt cx="2048" cy="460"/>
            </a:xfrm>
          </p:grpSpPr>
          <p:sp>
            <p:nvSpPr>
              <p:cNvPr id="157" name="Freeform 18">
                <a:extLst>
                  <a:ext uri="{FF2B5EF4-FFF2-40B4-BE49-F238E27FC236}">
                    <a16:creationId xmlns:a16="http://schemas.microsoft.com/office/drawing/2014/main" id="{AC925AD1-166A-3BAD-5BC4-5620199F9B50}"/>
                  </a:ext>
                </a:extLst>
              </p:cNvPr>
              <p:cNvSpPr>
                <a:spLocks/>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8" name="Text Box 22">
                <a:extLst>
                  <a:ext uri="{FF2B5EF4-FFF2-40B4-BE49-F238E27FC236}">
                    <a16:creationId xmlns:a16="http://schemas.microsoft.com/office/drawing/2014/main" id="{4C86FFCE-6F78-2801-B019-3154EDE85741}"/>
                  </a:ext>
                </a:extLst>
              </p:cNvPr>
              <p:cNvSpPr txBox="1">
                <a:spLocks noChangeArrowheads="1"/>
              </p:cNvSpPr>
              <p:nvPr/>
            </p:nvSpPr>
            <p:spPr bwMode="auto">
              <a:xfrm rot="1422049">
                <a:off x="3129" y="200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159" name="Text Box 45">
                <a:extLst>
                  <a:ext uri="{FF2B5EF4-FFF2-40B4-BE49-F238E27FC236}">
                    <a16:creationId xmlns:a16="http://schemas.microsoft.com/office/drawing/2014/main" id="{29516AFB-C335-20A6-EBEB-80CFE58402AE}"/>
                  </a:ext>
                </a:extLst>
              </p:cNvPr>
              <p:cNvSpPr txBox="1">
                <a:spLocks noChangeArrowheads="1"/>
              </p:cNvSpPr>
              <p:nvPr/>
            </p:nvSpPr>
            <p:spPr bwMode="auto">
              <a:xfrm rot="20180032">
                <a:off x="4160" y="201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grpSp>
        <p:sp>
          <p:nvSpPr>
            <p:cNvPr id="160" name="Text Box 48">
              <a:extLst>
                <a:ext uri="{FF2B5EF4-FFF2-40B4-BE49-F238E27FC236}">
                  <a16:creationId xmlns:a16="http://schemas.microsoft.com/office/drawing/2014/main" id="{522A6C50-FD58-3782-E8C5-45806AC07FF0}"/>
                </a:ext>
              </a:extLst>
            </p:cNvPr>
            <p:cNvSpPr txBox="1">
              <a:spLocks noChangeArrowheads="1"/>
            </p:cNvSpPr>
            <p:nvPr/>
          </p:nvSpPr>
          <p:spPr bwMode="auto">
            <a:xfrm>
              <a:off x="10281826" y="3292132"/>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origin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pic>
          <p:nvPicPr>
            <p:cNvPr id="161" name="Picture 56">
              <a:extLst>
                <a:ext uri="{FF2B5EF4-FFF2-40B4-BE49-F238E27FC236}">
                  <a16:creationId xmlns:a16="http://schemas.microsoft.com/office/drawing/2014/main" id="{387A925D-F411-FA60-FA74-E7F4ECF9BE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2588" y="23815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2" name="Group 60">
              <a:extLst>
                <a:ext uri="{FF2B5EF4-FFF2-40B4-BE49-F238E27FC236}">
                  <a16:creationId xmlns:a16="http://schemas.microsoft.com/office/drawing/2014/main" id="{AACD5D35-825E-BC2B-85FF-93AA77D3D4E7}"/>
                </a:ext>
              </a:extLst>
            </p:cNvPr>
            <p:cNvGrpSpPr>
              <a:grpSpLocks/>
            </p:cNvGrpSpPr>
            <p:nvPr/>
          </p:nvGrpSpPr>
          <p:grpSpPr bwMode="auto">
            <a:xfrm>
              <a:off x="6237288" y="2421276"/>
              <a:ext cx="4110038" cy="1814512"/>
              <a:chOff x="2515" y="1687"/>
              <a:chExt cx="2589" cy="1143"/>
            </a:xfrm>
          </p:grpSpPr>
          <p:sp>
            <p:nvSpPr>
              <p:cNvPr id="163" name="Freeform 44">
                <a:extLst>
                  <a:ext uri="{FF2B5EF4-FFF2-40B4-BE49-F238E27FC236}">
                    <a16:creationId xmlns:a16="http://schemas.microsoft.com/office/drawing/2014/main" id="{AA79EA2B-8ADA-4425-3316-56E39A25F86E}"/>
                  </a:ext>
                </a:extLst>
              </p:cNvPr>
              <p:cNvSpPr>
                <a:spLocks/>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4" name="Text Box 24">
                <a:extLst>
                  <a:ext uri="{FF2B5EF4-FFF2-40B4-BE49-F238E27FC236}">
                    <a16:creationId xmlns:a16="http://schemas.microsoft.com/office/drawing/2014/main" id="{647A5772-0CFD-00DA-88FF-D99B709C5710}"/>
                  </a:ext>
                </a:extLst>
              </p:cNvPr>
              <p:cNvSpPr txBox="1">
                <a:spLocks noChangeArrowheads="1"/>
              </p:cNvSpPr>
              <p:nvPr/>
            </p:nvSpPr>
            <p:spPr bwMode="auto">
              <a:xfrm rot="1411598">
                <a:off x="2963" y="2243"/>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165" name="Text Box 46">
                <a:extLst>
                  <a:ext uri="{FF2B5EF4-FFF2-40B4-BE49-F238E27FC236}">
                    <a16:creationId xmlns:a16="http://schemas.microsoft.com/office/drawing/2014/main" id="{980BF398-CF9A-4D99-8700-68E58C1A466E}"/>
                  </a:ext>
                </a:extLst>
              </p:cNvPr>
              <p:cNvSpPr txBox="1">
                <a:spLocks noChangeArrowheads="1"/>
              </p:cNvSpPr>
              <p:nvPr/>
            </p:nvSpPr>
            <p:spPr bwMode="auto">
              <a:xfrm rot="20184211">
                <a:off x="4193" y="2231"/>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pic>
            <p:nvPicPr>
              <p:cNvPr id="166" name="Picture 57">
                <a:extLst>
                  <a:ext uri="{FF2B5EF4-FFF2-40B4-BE49-F238E27FC236}">
                    <a16:creationId xmlns:a16="http://schemas.microsoft.com/office/drawing/2014/main" id="{96E6FBA7-946C-7FE3-4CB7-3CCFC10E52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59">
                <a:extLst>
                  <a:ext uri="{FF2B5EF4-FFF2-40B4-BE49-F238E27FC236}">
                    <a16:creationId xmlns:a16="http://schemas.microsoft.com/office/drawing/2014/main" id="{396D8B2A-CC8D-800D-5B3A-48FDCD64AE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8" name="Picture 61">
              <a:extLst>
                <a:ext uri="{FF2B5EF4-FFF2-40B4-BE49-F238E27FC236}">
                  <a16:creationId xmlns:a16="http://schemas.microsoft.com/office/drawing/2014/main" id="{9A6F1466-8483-A5B2-A02C-DCEC3E76DB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4913" y="43627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11243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FAC68-59E1-7528-638F-D4814EB31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D6FAD9-CD23-B967-42FF-643BA05E5488}"/>
              </a:ext>
            </a:extLst>
          </p:cNvPr>
          <p:cNvSpPr>
            <a:spLocks noGrp="1"/>
          </p:cNvSpPr>
          <p:nvPr>
            <p:ph type="title"/>
          </p:nvPr>
        </p:nvSpPr>
        <p:spPr>
          <a:xfrm>
            <a:off x="838200" y="0"/>
            <a:ext cx="10515600" cy="859518"/>
          </a:xfrm>
        </p:spPr>
        <p:txBody>
          <a:bodyPr>
            <a:normAutofit/>
          </a:bodyPr>
          <a:lstStyle/>
          <a:p>
            <a:r>
              <a:rPr lang="en-US" sz="4000" dirty="0"/>
              <a:t>Network Performance: Delay, Loss, Throughput</a:t>
            </a:r>
          </a:p>
        </p:txBody>
      </p:sp>
      <p:sp>
        <p:nvSpPr>
          <p:cNvPr id="4" name="TextBox 3">
            <a:extLst>
              <a:ext uri="{FF2B5EF4-FFF2-40B4-BE49-F238E27FC236}">
                <a16:creationId xmlns:a16="http://schemas.microsoft.com/office/drawing/2014/main" id="{66CB5055-2AF5-FA84-BA66-59D455A240AF}"/>
              </a:ext>
            </a:extLst>
          </p:cNvPr>
          <p:cNvSpPr txBox="1"/>
          <p:nvPr/>
        </p:nvSpPr>
        <p:spPr>
          <a:xfrm>
            <a:off x="838200" y="986909"/>
            <a:ext cx="10515600" cy="2169825"/>
          </a:xfrm>
          <a:prstGeom prst="rect">
            <a:avLst/>
          </a:prstGeom>
          <a:noFill/>
        </p:spPr>
        <p:txBody>
          <a:bodyPr wrap="square">
            <a:spAutoFit/>
          </a:bodyPr>
          <a:lstStyle/>
          <a:p>
            <a:pPr>
              <a:spcAft>
                <a:spcPts val="600"/>
              </a:spcAft>
            </a:pPr>
            <a:r>
              <a:rPr lang="en-US" altLang="en-US" sz="2400" dirty="0">
                <a:ea typeface="ＭＳ Ｐゴシック" panose="020B0600070205080204" pitchFamily="34" charset="-128"/>
              </a:rPr>
              <a:t>How do packet delay and loss occur?</a:t>
            </a:r>
          </a:p>
          <a:p>
            <a:pPr marL="342900" indent="-342900">
              <a:spcAft>
                <a:spcPts val="600"/>
              </a:spcAft>
              <a:buFont typeface="Arial" panose="020B0604020202020204" pitchFamily="34" charset="0"/>
              <a:buChar char="•"/>
            </a:pPr>
            <a:r>
              <a:rPr lang="en-US" sz="2400" dirty="0"/>
              <a:t>Packets queue in router buffers, waiting for turn for transmission</a:t>
            </a:r>
          </a:p>
          <a:p>
            <a:pPr marL="342900" indent="-342900">
              <a:spcAft>
                <a:spcPts val="600"/>
              </a:spcAft>
              <a:buFont typeface="Arial" panose="020B0604020202020204" pitchFamily="34" charset="0"/>
              <a:buChar char="•"/>
            </a:pPr>
            <a:r>
              <a:rPr lang="en-US" sz="2400" dirty="0"/>
              <a:t>Queue length grows when arrival rate to link (temporarily) </a:t>
            </a:r>
            <a:r>
              <a:rPr lang="en-US" sz="2400" i="1" dirty="0">
                <a:solidFill>
                  <a:srgbClr val="C00000"/>
                </a:solidFill>
              </a:rPr>
              <a:t>exceeds</a:t>
            </a:r>
            <a:r>
              <a:rPr lang="en-US" sz="2400" dirty="0"/>
              <a:t> output link capacity </a:t>
            </a:r>
          </a:p>
          <a:p>
            <a:pPr marL="342900" indent="-342900">
              <a:spcAft>
                <a:spcPts val="600"/>
              </a:spcAft>
              <a:buFont typeface="Arial" panose="020B0604020202020204" pitchFamily="34" charset="0"/>
              <a:buChar char="•"/>
            </a:pPr>
            <a:r>
              <a:rPr lang="en-US" sz="2400" dirty="0">
                <a:solidFill>
                  <a:srgbClr val="C00000"/>
                </a:solidFill>
              </a:rPr>
              <a:t>Packet loss </a:t>
            </a:r>
            <a:r>
              <a:rPr lang="en-US" sz="2400" dirty="0"/>
              <a:t>occurs when memory to hold queued packets fills up</a:t>
            </a:r>
          </a:p>
        </p:txBody>
      </p:sp>
      <p:grpSp>
        <p:nvGrpSpPr>
          <p:cNvPr id="50" name="Group 49">
            <a:extLst>
              <a:ext uri="{FF2B5EF4-FFF2-40B4-BE49-F238E27FC236}">
                <a16:creationId xmlns:a16="http://schemas.microsoft.com/office/drawing/2014/main" id="{60E36DF3-D1C0-A40C-3A29-9AB70FC911A7}"/>
              </a:ext>
            </a:extLst>
          </p:cNvPr>
          <p:cNvGrpSpPr/>
          <p:nvPr/>
        </p:nvGrpSpPr>
        <p:grpSpPr>
          <a:xfrm>
            <a:off x="2223186" y="3350077"/>
            <a:ext cx="7745627" cy="3324230"/>
            <a:chOff x="3021677" y="3137806"/>
            <a:chExt cx="7745627" cy="3324230"/>
          </a:xfrm>
        </p:grpSpPr>
        <p:sp>
          <p:nvSpPr>
            <p:cNvPr id="5" name="Line 26">
              <a:extLst>
                <a:ext uri="{FF2B5EF4-FFF2-40B4-BE49-F238E27FC236}">
                  <a16:creationId xmlns:a16="http://schemas.microsoft.com/office/drawing/2014/main" id="{F4740BDF-C9BA-B748-0DF0-E1CAA8278FEB}"/>
                </a:ext>
              </a:extLst>
            </p:cNvPr>
            <p:cNvSpPr>
              <a:spLocks noChangeShapeType="1"/>
            </p:cNvSpPr>
            <p:nvPr/>
          </p:nvSpPr>
          <p:spPr bwMode="auto">
            <a:xfrm>
              <a:off x="5779371" y="4596717"/>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87689ECE-0C57-D77A-3A86-042276A74551}"/>
                </a:ext>
              </a:extLst>
            </p:cNvPr>
            <p:cNvGrpSpPr/>
            <p:nvPr/>
          </p:nvGrpSpPr>
          <p:grpSpPr>
            <a:xfrm>
              <a:off x="4584883" y="4186185"/>
              <a:ext cx="1511352" cy="863670"/>
              <a:chOff x="7493876" y="2774731"/>
              <a:chExt cx="1481958" cy="894622"/>
            </a:xfrm>
          </p:grpSpPr>
          <p:sp>
            <p:nvSpPr>
              <p:cNvPr id="7" name="Freeform 67">
                <a:extLst>
                  <a:ext uri="{FF2B5EF4-FFF2-40B4-BE49-F238E27FC236}">
                    <a16:creationId xmlns:a16="http://schemas.microsoft.com/office/drawing/2014/main" id="{11E9CA59-FB23-8AB1-631A-A1D53F93E8C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 name="Oval 7">
                <a:extLst>
                  <a:ext uri="{FF2B5EF4-FFF2-40B4-BE49-F238E27FC236}">
                    <a16:creationId xmlns:a16="http://schemas.microsoft.com/office/drawing/2014/main" id="{6633D3DD-5522-69A7-027C-86DFC1EBFC5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 name="Group 8">
                <a:extLst>
                  <a:ext uri="{FF2B5EF4-FFF2-40B4-BE49-F238E27FC236}">
                    <a16:creationId xmlns:a16="http://schemas.microsoft.com/office/drawing/2014/main" id="{C094C2A3-A1F3-5DD8-C466-6D548FE2168A}"/>
                  </a:ext>
                </a:extLst>
              </p:cNvPr>
              <p:cNvGrpSpPr/>
              <p:nvPr/>
            </p:nvGrpSpPr>
            <p:grpSpPr>
              <a:xfrm>
                <a:off x="7713663" y="2848339"/>
                <a:ext cx="1042107" cy="425543"/>
                <a:chOff x="7786941" y="2884917"/>
                <a:chExt cx="897649" cy="353919"/>
              </a:xfrm>
            </p:grpSpPr>
            <p:sp>
              <p:nvSpPr>
                <p:cNvPr id="10" name="Freeform 70">
                  <a:extLst>
                    <a:ext uri="{FF2B5EF4-FFF2-40B4-BE49-F238E27FC236}">
                      <a16:creationId xmlns:a16="http://schemas.microsoft.com/office/drawing/2014/main" id="{2A806125-AB2C-AB26-C3A5-F636BDD1373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71">
                  <a:extLst>
                    <a:ext uri="{FF2B5EF4-FFF2-40B4-BE49-F238E27FC236}">
                      <a16:creationId xmlns:a16="http://schemas.microsoft.com/office/drawing/2014/main" id="{9D706384-AA28-FE68-AE96-129BB2B6619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72">
                  <a:extLst>
                    <a:ext uri="{FF2B5EF4-FFF2-40B4-BE49-F238E27FC236}">
                      <a16:creationId xmlns:a16="http://schemas.microsoft.com/office/drawing/2014/main" id="{D7072837-4CEF-0B74-8871-A90AE2A5B62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73">
                  <a:extLst>
                    <a:ext uri="{FF2B5EF4-FFF2-40B4-BE49-F238E27FC236}">
                      <a16:creationId xmlns:a16="http://schemas.microsoft.com/office/drawing/2014/main" id="{2F4BF2DB-384C-DE75-F51F-C80B7BE2018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4" name="Line 24">
              <a:extLst>
                <a:ext uri="{FF2B5EF4-FFF2-40B4-BE49-F238E27FC236}">
                  <a16:creationId xmlns:a16="http://schemas.microsoft.com/office/drawing/2014/main" id="{3EAFB579-AF16-B828-AD98-C9140B921930}"/>
                </a:ext>
              </a:extLst>
            </p:cNvPr>
            <p:cNvSpPr>
              <a:spLocks noChangeShapeType="1"/>
            </p:cNvSpPr>
            <p:nvPr/>
          </p:nvSpPr>
          <p:spPr bwMode="auto">
            <a:xfrm>
              <a:off x="3855321" y="4177617"/>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30">
              <a:extLst>
                <a:ext uri="{FF2B5EF4-FFF2-40B4-BE49-F238E27FC236}">
                  <a16:creationId xmlns:a16="http://schemas.microsoft.com/office/drawing/2014/main" id="{5003AC10-C2B2-70E0-DF7F-8873A646551C}"/>
                </a:ext>
              </a:extLst>
            </p:cNvPr>
            <p:cNvSpPr>
              <a:spLocks noChangeArrowheads="1"/>
            </p:cNvSpPr>
            <p:nvPr/>
          </p:nvSpPr>
          <p:spPr bwMode="auto">
            <a:xfrm>
              <a:off x="5445996" y="446812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6" name="Rectangle 31">
              <a:extLst>
                <a:ext uri="{FF2B5EF4-FFF2-40B4-BE49-F238E27FC236}">
                  <a16:creationId xmlns:a16="http://schemas.microsoft.com/office/drawing/2014/main" id="{9BB9084E-0A6F-6DB6-7577-7BAC8115A8FC}"/>
                </a:ext>
              </a:extLst>
            </p:cNvPr>
            <p:cNvSpPr>
              <a:spLocks noChangeArrowheads="1"/>
            </p:cNvSpPr>
            <p:nvPr/>
          </p:nvSpPr>
          <p:spPr bwMode="auto">
            <a:xfrm>
              <a:off x="5601571" y="4468129"/>
              <a:ext cx="147637" cy="200025"/>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7" name="Rectangle 38">
              <a:extLst>
                <a:ext uri="{FF2B5EF4-FFF2-40B4-BE49-F238E27FC236}">
                  <a16:creationId xmlns:a16="http://schemas.microsoft.com/office/drawing/2014/main" id="{E91C4DD5-368F-FB90-158F-86FB25C96E04}"/>
                </a:ext>
              </a:extLst>
            </p:cNvPr>
            <p:cNvSpPr>
              <a:spLocks noChangeArrowheads="1"/>
            </p:cNvSpPr>
            <p:nvPr/>
          </p:nvSpPr>
          <p:spPr bwMode="auto">
            <a:xfrm>
              <a:off x="5736508" y="4406217"/>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8" name="Line 25">
              <a:extLst>
                <a:ext uri="{FF2B5EF4-FFF2-40B4-BE49-F238E27FC236}">
                  <a16:creationId xmlns:a16="http://schemas.microsoft.com/office/drawing/2014/main" id="{AB5DDAE4-7193-5803-9A25-B68718BC7CA9}"/>
                </a:ext>
              </a:extLst>
            </p:cNvPr>
            <p:cNvSpPr>
              <a:spLocks noChangeShapeType="1"/>
            </p:cNvSpPr>
            <p:nvPr/>
          </p:nvSpPr>
          <p:spPr bwMode="auto">
            <a:xfrm flipV="1">
              <a:off x="3853733" y="4717367"/>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32">
              <a:extLst>
                <a:ext uri="{FF2B5EF4-FFF2-40B4-BE49-F238E27FC236}">
                  <a16:creationId xmlns:a16="http://schemas.microsoft.com/office/drawing/2014/main" id="{C3DF5802-BE24-51B2-936F-27D068633F80}"/>
                </a:ext>
              </a:extLst>
            </p:cNvPr>
            <p:cNvSpPr>
              <a:spLocks noChangeArrowheads="1"/>
            </p:cNvSpPr>
            <p:nvPr/>
          </p:nvSpPr>
          <p:spPr bwMode="auto">
            <a:xfrm>
              <a:off x="4393483" y="4368117"/>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 name="Line 33">
              <a:extLst>
                <a:ext uri="{FF2B5EF4-FFF2-40B4-BE49-F238E27FC236}">
                  <a16:creationId xmlns:a16="http://schemas.microsoft.com/office/drawing/2014/main" id="{9D397FDA-5092-7F4C-6034-2846237CE26B}"/>
                </a:ext>
              </a:extLst>
            </p:cNvPr>
            <p:cNvSpPr>
              <a:spLocks noChangeShapeType="1"/>
            </p:cNvSpPr>
            <p:nvPr/>
          </p:nvSpPr>
          <p:spPr bwMode="auto">
            <a:xfrm>
              <a:off x="4344271" y="4304617"/>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Box 36">
              <a:extLst>
                <a:ext uri="{FF2B5EF4-FFF2-40B4-BE49-F238E27FC236}">
                  <a16:creationId xmlns:a16="http://schemas.microsoft.com/office/drawing/2014/main" id="{03E2BAE0-704E-D42C-9B1B-928DA8D2C19B}"/>
                </a:ext>
              </a:extLst>
            </p:cNvPr>
            <p:cNvSpPr txBox="1">
              <a:spLocks noChangeArrowheads="1"/>
            </p:cNvSpPr>
            <p:nvPr/>
          </p:nvSpPr>
          <p:spPr bwMode="auto">
            <a:xfrm>
              <a:off x="3021677" y="3861704"/>
              <a:ext cx="393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a:t>
              </a:r>
            </a:p>
          </p:txBody>
        </p:sp>
        <p:sp>
          <p:nvSpPr>
            <p:cNvPr id="22" name="Text Box 37">
              <a:extLst>
                <a:ext uri="{FF2B5EF4-FFF2-40B4-BE49-F238E27FC236}">
                  <a16:creationId xmlns:a16="http://schemas.microsoft.com/office/drawing/2014/main" id="{534C02D1-9750-76F0-9835-4E8A68A7650D}"/>
                </a:ext>
              </a:extLst>
            </p:cNvPr>
            <p:cNvSpPr txBox="1">
              <a:spLocks noChangeArrowheads="1"/>
            </p:cNvSpPr>
            <p:nvPr/>
          </p:nvSpPr>
          <p:spPr bwMode="auto">
            <a:xfrm>
              <a:off x="3094654" y="4814204"/>
              <a:ext cx="380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t>
              </a:r>
            </a:p>
          </p:txBody>
        </p:sp>
        <p:grpSp>
          <p:nvGrpSpPr>
            <p:cNvPr id="23" name="Group 66">
              <a:extLst>
                <a:ext uri="{FF2B5EF4-FFF2-40B4-BE49-F238E27FC236}">
                  <a16:creationId xmlns:a16="http://schemas.microsoft.com/office/drawing/2014/main" id="{681256B2-4151-D278-42F9-113383AB45DF}"/>
                </a:ext>
              </a:extLst>
            </p:cNvPr>
            <p:cNvGrpSpPr>
              <a:grpSpLocks/>
            </p:cNvGrpSpPr>
            <p:nvPr/>
          </p:nvGrpSpPr>
          <p:grpSpPr bwMode="auto">
            <a:xfrm>
              <a:off x="3128246" y="3861704"/>
              <a:ext cx="779462" cy="679450"/>
              <a:chOff x="-44" y="1473"/>
              <a:chExt cx="981" cy="1105"/>
            </a:xfrm>
          </p:grpSpPr>
          <p:pic>
            <p:nvPicPr>
              <p:cNvPr id="24" name="Picture 67" descr="desktop_computer_stylized_medium">
                <a:extLst>
                  <a:ext uri="{FF2B5EF4-FFF2-40B4-BE49-F238E27FC236}">
                    <a16:creationId xmlns:a16="http://schemas.microsoft.com/office/drawing/2014/main" id="{E1181CD3-649E-3C5D-41E5-0CEDECCF0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68">
                <a:extLst>
                  <a:ext uri="{FF2B5EF4-FFF2-40B4-BE49-F238E27FC236}">
                    <a16:creationId xmlns:a16="http://schemas.microsoft.com/office/drawing/2014/main" id="{87E88BE8-E203-EAAC-E441-AC361299084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 name="Picture 70" descr="desktop_computer_stylized_medium">
              <a:extLst>
                <a:ext uri="{FF2B5EF4-FFF2-40B4-BE49-F238E27FC236}">
                  <a16:creationId xmlns:a16="http://schemas.microsoft.com/office/drawing/2014/main" id="{91E03AE1-6DFC-389B-2E94-5B850CEDD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23290" y="4868179"/>
              <a:ext cx="7794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71">
              <a:extLst>
                <a:ext uri="{FF2B5EF4-FFF2-40B4-BE49-F238E27FC236}">
                  <a16:creationId xmlns:a16="http://schemas.microsoft.com/office/drawing/2014/main" id="{72F77767-086F-7C8E-456A-AAAA82290367}"/>
                </a:ext>
              </a:extLst>
            </p:cNvPr>
            <p:cNvSpPr>
              <a:spLocks/>
            </p:cNvSpPr>
            <p:nvPr/>
          </p:nvSpPr>
          <p:spPr bwMode="auto">
            <a:xfrm flipH="1">
              <a:off x="3555416" y="4933357"/>
              <a:ext cx="379004" cy="311133"/>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31">
              <a:extLst>
                <a:ext uri="{FF2B5EF4-FFF2-40B4-BE49-F238E27FC236}">
                  <a16:creationId xmlns:a16="http://schemas.microsoft.com/office/drawing/2014/main" id="{E29804B5-CBA0-BB66-7393-505D7F7383DD}"/>
                </a:ext>
              </a:extLst>
            </p:cNvPr>
            <p:cNvSpPr>
              <a:spLocks noChangeArrowheads="1"/>
            </p:cNvSpPr>
            <p:nvPr/>
          </p:nvSpPr>
          <p:spPr bwMode="auto">
            <a:xfrm>
              <a:off x="3956921" y="5023754"/>
              <a:ext cx="139700" cy="18573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 name="Line 33">
              <a:extLst>
                <a:ext uri="{FF2B5EF4-FFF2-40B4-BE49-F238E27FC236}">
                  <a16:creationId xmlns:a16="http://schemas.microsoft.com/office/drawing/2014/main" id="{040A38F9-3833-C3A8-D099-1BC4DBF15E0D}"/>
                </a:ext>
              </a:extLst>
            </p:cNvPr>
            <p:cNvSpPr>
              <a:spLocks noChangeShapeType="1"/>
            </p:cNvSpPr>
            <p:nvPr/>
          </p:nvSpPr>
          <p:spPr bwMode="auto">
            <a:xfrm flipV="1">
              <a:off x="4131546" y="4993592"/>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89">
              <a:extLst>
                <a:ext uri="{FF2B5EF4-FFF2-40B4-BE49-F238E27FC236}">
                  <a16:creationId xmlns:a16="http://schemas.microsoft.com/office/drawing/2014/main" id="{1BEA55E8-5A4D-80B2-8FFF-F9291958B49F}"/>
                </a:ext>
              </a:extLst>
            </p:cNvPr>
            <p:cNvSpPr>
              <a:spLocks noChangeArrowheads="1"/>
            </p:cNvSpPr>
            <p:nvPr/>
          </p:nvSpPr>
          <p:spPr bwMode="auto">
            <a:xfrm>
              <a:off x="5293596" y="4469717"/>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 name="Rectangle 89">
              <a:extLst>
                <a:ext uri="{FF2B5EF4-FFF2-40B4-BE49-F238E27FC236}">
                  <a16:creationId xmlns:a16="http://schemas.microsoft.com/office/drawing/2014/main" id="{BA95974A-1163-13FD-1BF6-28B2C9609E59}"/>
                </a:ext>
              </a:extLst>
            </p:cNvPr>
            <p:cNvSpPr>
              <a:spLocks noChangeArrowheads="1"/>
            </p:cNvSpPr>
            <p:nvPr/>
          </p:nvSpPr>
          <p:spPr bwMode="auto">
            <a:xfrm>
              <a:off x="5144371" y="446812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 name="Rectangle 89">
              <a:extLst>
                <a:ext uri="{FF2B5EF4-FFF2-40B4-BE49-F238E27FC236}">
                  <a16:creationId xmlns:a16="http://schemas.microsoft.com/office/drawing/2014/main" id="{2FDE938C-A2AA-A3B9-9D09-895CEE9F1504}"/>
                </a:ext>
              </a:extLst>
            </p:cNvPr>
            <p:cNvSpPr>
              <a:spLocks noChangeArrowheads="1"/>
            </p:cNvSpPr>
            <p:nvPr/>
          </p:nvSpPr>
          <p:spPr bwMode="auto">
            <a:xfrm>
              <a:off x="4991971" y="4471304"/>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3" name="Group 93">
              <a:extLst>
                <a:ext uri="{FF2B5EF4-FFF2-40B4-BE49-F238E27FC236}">
                  <a16:creationId xmlns:a16="http://schemas.microsoft.com/office/drawing/2014/main" id="{39C4AFF5-F7C0-4747-3FD8-7E42DF4FA4E0}"/>
                </a:ext>
              </a:extLst>
            </p:cNvPr>
            <p:cNvGrpSpPr>
              <a:grpSpLocks/>
            </p:cNvGrpSpPr>
            <p:nvPr/>
          </p:nvGrpSpPr>
          <p:grpSpPr bwMode="auto">
            <a:xfrm>
              <a:off x="4277596" y="3137806"/>
              <a:ext cx="5876927" cy="1239838"/>
              <a:chOff x="1279" y="2225"/>
              <a:chExt cx="3702" cy="781"/>
            </a:xfrm>
          </p:grpSpPr>
          <p:sp>
            <p:nvSpPr>
              <p:cNvPr id="34" name="Text Box 66">
                <a:extLst>
                  <a:ext uri="{FF2B5EF4-FFF2-40B4-BE49-F238E27FC236}">
                    <a16:creationId xmlns:a16="http://schemas.microsoft.com/office/drawing/2014/main" id="{136B985D-01BD-5355-429B-43DC66AC4A3B}"/>
                  </a:ext>
                </a:extLst>
              </p:cNvPr>
              <p:cNvSpPr txBox="1">
                <a:spLocks noChangeArrowheads="1"/>
              </p:cNvSpPr>
              <p:nvPr/>
            </p:nvSpPr>
            <p:spPr bwMode="auto">
              <a:xfrm>
                <a:off x="1279" y="2225"/>
                <a:ext cx="37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packet being transmitted </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(transmission delay)</a:t>
                </a:r>
              </a:p>
            </p:txBody>
          </p:sp>
          <p:sp>
            <p:nvSpPr>
              <p:cNvPr id="35" name="Line 67">
                <a:extLst>
                  <a:ext uri="{FF2B5EF4-FFF2-40B4-BE49-F238E27FC236}">
                    <a16:creationId xmlns:a16="http://schemas.microsoft.com/office/drawing/2014/main" id="{2D47A84F-F4F7-96A9-8035-02BAF3FE9BFA}"/>
                  </a:ext>
                </a:extLst>
              </p:cNvPr>
              <p:cNvSpPr>
                <a:spLocks noChangeShapeType="1"/>
              </p:cNvSpPr>
              <p:nvPr/>
            </p:nvSpPr>
            <p:spPr bwMode="auto">
              <a:xfrm rot="10800000" flipV="1">
                <a:off x="2259" y="2462"/>
                <a:ext cx="836" cy="5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6" name="Group 94">
              <a:extLst>
                <a:ext uri="{FF2B5EF4-FFF2-40B4-BE49-F238E27FC236}">
                  <a16:creationId xmlns:a16="http://schemas.microsoft.com/office/drawing/2014/main" id="{CA235AC9-A7DF-1A7C-C381-4D9C9995FD6A}"/>
                </a:ext>
              </a:extLst>
            </p:cNvPr>
            <p:cNvGrpSpPr>
              <a:grpSpLocks/>
            </p:cNvGrpSpPr>
            <p:nvPr/>
          </p:nvGrpSpPr>
          <p:grpSpPr bwMode="auto">
            <a:xfrm>
              <a:off x="5550773" y="4742762"/>
              <a:ext cx="5216531" cy="900111"/>
              <a:chOff x="2103" y="3214"/>
              <a:chExt cx="3286" cy="567"/>
            </a:xfrm>
          </p:grpSpPr>
          <p:sp>
            <p:nvSpPr>
              <p:cNvPr id="37" name="Text Box 72">
                <a:extLst>
                  <a:ext uri="{FF2B5EF4-FFF2-40B4-BE49-F238E27FC236}">
                    <a16:creationId xmlns:a16="http://schemas.microsoft.com/office/drawing/2014/main" id="{E9C51A45-539A-F11E-23A5-8B879DE53C5C}"/>
                  </a:ext>
                </a:extLst>
              </p:cNvPr>
              <p:cNvSpPr txBox="1">
                <a:spLocks noChangeArrowheads="1"/>
              </p:cNvSpPr>
              <p:nvPr/>
            </p:nvSpPr>
            <p:spPr bwMode="auto">
              <a:xfrm>
                <a:off x="2530" y="3490"/>
                <a:ext cx="2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packets in buffers</a:t>
                </a:r>
                <a:r>
                  <a:rPr kumimoji="0" lang="en-US" altLang="en-US" sz="24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(queueing delay)</a:t>
                </a:r>
              </a:p>
            </p:txBody>
          </p:sp>
          <p:sp>
            <p:nvSpPr>
              <p:cNvPr id="38" name="Line 73">
                <a:extLst>
                  <a:ext uri="{FF2B5EF4-FFF2-40B4-BE49-F238E27FC236}">
                    <a16:creationId xmlns:a16="http://schemas.microsoft.com/office/drawing/2014/main" id="{FF549E84-04C0-9A48-F9E8-38C8CDFB3524}"/>
                  </a:ext>
                </a:extLst>
              </p:cNvPr>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 name="Group 95">
              <a:extLst>
                <a:ext uri="{FF2B5EF4-FFF2-40B4-BE49-F238E27FC236}">
                  <a16:creationId xmlns:a16="http://schemas.microsoft.com/office/drawing/2014/main" id="{44AA3901-7267-8F55-F3B5-CCBA158B9689}"/>
                </a:ext>
              </a:extLst>
            </p:cNvPr>
            <p:cNvGrpSpPr>
              <a:grpSpLocks/>
            </p:cNvGrpSpPr>
            <p:nvPr/>
          </p:nvGrpSpPr>
          <p:grpSpPr bwMode="auto">
            <a:xfrm>
              <a:off x="4468095" y="4704672"/>
              <a:ext cx="5173663" cy="1757364"/>
              <a:chOff x="1421" y="3190"/>
              <a:chExt cx="3259" cy="1107"/>
            </a:xfrm>
          </p:grpSpPr>
          <p:sp>
            <p:nvSpPr>
              <p:cNvPr id="40" name="Line 91">
                <a:extLst>
                  <a:ext uri="{FF2B5EF4-FFF2-40B4-BE49-F238E27FC236}">
                    <a16:creationId xmlns:a16="http://schemas.microsoft.com/office/drawing/2014/main" id="{93495DA7-704F-AC46-9559-CB93A18387D9}"/>
                  </a:ext>
                </a:extLst>
              </p:cNvPr>
              <p:cNvSpPr>
                <a:spLocks noChangeShapeType="1"/>
              </p:cNvSpPr>
              <p:nvPr/>
            </p:nvSpPr>
            <p:spPr bwMode="auto">
              <a:xfrm rot="10800000" flipH="1">
                <a:off x="1793" y="3190"/>
                <a:ext cx="110" cy="6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Text Box 92">
                <a:extLst>
                  <a:ext uri="{FF2B5EF4-FFF2-40B4-BE49-F238E27FC236}">
                    <a16:creationId xmlns:a16="http://schemas.microsoft.com/office/drawing/2014/main" id="{76C70C23-7656-4831-9858-67405D3BF024}"/>
                  </a:ext>
                </a:extLst>
              </p:cNvPr>
              <p:cNvSpPr txBox="1">
                <a:spLocks noChangeArrowheads="1"/>
              </p:cNvSpPr>
              <p:nvPr/>
            </p:nvSpPr>
            <p:spPr bwMode="auto">
              <a:xfrm>
                <a:off x="1421" y="3774"/>
                <a:ext cx="325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free (available) buffers: arriving packets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dropped (</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loss</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if no free buffers</a:t>
                </a:r>
              </a:p>
            </p:txBody>
          </p:sp>
        </p:grpSp>
        <p:grpSp>
          <p:nvGrpSpPr>
            <p:cNvPr id="42" name="Group 41">
              <a:extLst>
                <a:ext uri="{FF2B5EF4-FFF2-40B4-BE49-F238E27FC236}">
                  <a16:creationId xmlns:a16="http://schemas.microsoft.com/office/drawing/2014/main" id="{EC7FFAF3-9C86-55AF-1B76-2B3A7339327F}"/>
                </a:ext>
              </a:extLst>
            </p:cNvPr>
            <p:cNvGrpSpPr/>
            <p:nvPr/>
          </p:nvGrpSpPr>
          <p:grpSpPr>
            <a:xfrm>
              <a:off x="7723012" y="4224627"/>
              <a:ext cx="1511352" cy="863670"/>
              <a:chOff x="7493876" y="2774731"/>
              <a:chExt cx="1481958" cy="894622"/>
            </a:xfrm>
          </p:grpSpPr>
          <p:sp>
            <p:nvSpPr>
              <p:cNvPr id="43" name="Freeform 59">
                <a:extLst>
                  <a:ext uri="{FF2B5EF4-FFF2-40B4-BE49-F238E27FC236}">
                    <a16:creationId xmlns:a16="http://schemas.microsoft.com/office/drawing/2014/main" id="{C24FE4A9-49B6-F7B7-E22C-2F86C40B634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 name="Oval 43">
                <a:extLst>
                  <a:ext uri="{FF2B5EF4-FFF2-40B4-BE49-F238E27FC236}">
                    <a16:creationId xmlns:a16="http://schemas.microsoft.com/office/drawing/2014/main" id="{9B092CD6-9BEB-08D9-749D-82EAA9F8A7D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 name="Group 44">
                <a:extLst>
                  <a:ext uri="{FF2B5EF4-FFF2-40B4-BE49-F238E27FC236}">
                    <a16:creationId xmlns:a16="http://schemas.microsoft.com/office/drawing/2014/main" id="{6AD721FC-1295-38F0-5CBC-4EA4DB294B82}"/>
                  </a:ext>
                </a:extLst>
              </p:cNvPr>
              <p:cNvGrpSpPr/>
              <p:nvPr/>
            </p:nvGrpSpPr>
            <p:grpSpPr>
              <a:xfrm>
                <a:off x="7713663" y="2848339"/>
                <a:ext cx="1042107" cy="425543"/>
                <a:chOff x="7786941" y="2884917"/>
                <a:chExt cx="897649" cy="353919"/>
              </a:xfrm>
            </p:grpSpPr>
            <p:sp>
              <p:nvSpPr>
                <p:cNvPr id="46" name="Freeform 62">
                  <a:extLst>
                    <a:ext uri="{FF2B5EF4-FFF2-40B4-BE49-F238E27FC236}">
                      <a16:creationId xmlns:a16="http://schemas.microsoft.com/office/drawing/2014/main" id="{E94CB560-D2C7-ED32-B5D9-7D767911776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Freeform 63">
                  <a:extLst>
                    <a:ext uri="{FF2B5EF4-FFF2-40B4-BE49-F238E27FC236}">
                      <a16:creationId xmlns:a16="http://schemas.microsoft.com/office/drawing/2014/main" id="{71584F6F-189B-AFA2-2332-3DA818804D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Freeform 64">
                  <a:extLst>
                    <a:ext uri="{FF2B5EF4-FFF2-40B4-BE49-F238E27FC236}">
                      <a16:creationId xmlns:a16="http://schemas.microsoft.com/office/drawing/2014/main" id="{678E7B7C-E3CB-4056-BCDB-72D9A08D46E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Freeform 65">
                  <a:extLst>
                    <a:ext uri="{FF2B5EF4-FFF2-40B4-BE49-F238E27FC236}">
                      <a16:creationId xmlns:a16="http://schemas.microsoft.com/office/drawing/2014/main" id="{CCDE8294-F42F-F07F-C711-66E0C43E7E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2766091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A0072-E380-856B-6E03-796B1EA52212}"/>
              </a:ext>
            </a:extLst>
          </p:cNvPr>
          <p:cNvSpPr>
            <a:spLocks noGrp="1"/>
          </p:cNvSpPr>
          <p:nvPr>
            <p:ph type="title"/>
          </p:nvPr>
        </p:nvSpPr>
        <p:spPr>
          <a:xfrm>
            <a:off x="838200" y="0"/>
            <a:ext cx="10515600" cy="859518"/>
          </a:xfrm>
        </p:spPr>
        <p:txBody>
          <a:bodyPr>
            <a:normAutofit/>
          </a:bodyPr>
          <a:lstStyle/>
          <a:p>
            <a:r>
              <a:rPr lang="en-US" sz="4000" dirty="0"/>
              <a:t>Network Performance: Caravan analogy</a:t>
            </a:r>
          </a:p>
        </p:txBody>
      </p:sp>
      <p:sp>
        <p:nvSpPr>
          <p:cNvPr id="5" name="Text Box 45">
            <a:extLst>
              <a:ext uri="{FF2B5EF4-FFF2-40B4-BE49-F238E27FC236}">
                <a16:creationId xmlns:a16="http://schemas.microsoft.com/office/drawing/2014/main" id="{6C1A57B7-B108-367C-4BF5-85C9EA33B027}"/>
              </a:ext>
            </a:extLst>
          </p:cNvPr>
          <p:cNvSpPr txBox="1">
            <a:spLocks noChangeArrowheads="1"/>
          </p:cNvSpPr>
          <p:nvPr/>
        </p:nvSpPr>
        <p:spPr bwMode="auto">
          <a:xfrm>
            <a:off x="10503788" y="1612206"/>
            <a:ext cx="2127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a:t>
            </a:r>
          </a:p>
        </p:txBody>
      </p:sp>
      <p:sp>
        <p:nvSpPr>
          <p:cNvPr id="6" name="Text Box 48">
            <a:extLst>
              <a:ext uri="{FF2B5EF4-FFF2-40B4-BE49-F238E27FC236}">
                <a16:creationId xmlns:a16="http://schemas.microsoft.com/office/drawing/2014/main" id="{A51C2A9A-0206-F19E-EE79-8852E95D3055}"/>
              </a:ext>
            </a:extLst>
          </p:cNvPr>
          <p:cNvSpPr txBox="1">
            <a:spLocks noChangeArrowheads="1"/>
          </p:cNvSpPr>
          <p:nvPr/>
        </p:nvSpPr>
        <p:spPr bwMode="auto">
          <a:xfrm>
            <a:off x="7888174" y="1587199"/>
            <a:ext cx="2343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a:t>
            </a:r>
          </a:p>
        </p:txBody>
      </p:sp>
      <p:sp>
        <p:nvSpPr>
          <p:cNvPr id="8" name="Line 51">
            <a:extLst>
              <a:ext uri="{FF2B5EF4-FFF2-40B4-BE49-F238E27FC236}">
                <a16:creationId xmlns:a16="http://schemas.microsoft.com/office/drawing/2014/main" id="{28D94FA4-3A48-7B07-ECAD-82B9A993C419}"/>
              </a:ext>
            </a:extLst>
          </p:cNvPr>
          <p:cNvSpPr>
            <a:spLocks noChangeShapeType="1"/>
          </p:cNvSpPr>
          <p:nvPr/>
        </p:nvSpPr>
        <p:spPr bwMode="auto">
          <a:xfrm flipH="1">
            <a:off x="8866074" y="1234773"/>
            <a:ext cx="6588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Box 52">
            <a:extLst>
              <a:ext uri="{FF2B5EF4-FFF2-40B4-BE49-F238E27FC236}">
                <a16:creationId xmlns:a16="http://schemas.microsoft.com/office/drawing/2014/main" id="{81A14DA6-6E66-970A-1071-09EBBF789746}"/>
              </a:ext>
            </a:extLst>
          </p:cNvPr>
          <p:cNvSpPr txBox="1">
            <a:spLocks noChangeArrowheads="1"/>
          </p:cNvSpPr>
          <p:nvPr/>
        </p:nvSpPr>
        <p:spPr bwMode="auto">
          <a:xfrm>
            <a:off x="9524886" y="1034748"/>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100 km</a:t>
            </a:r>
          </a:p>
        </p:txBody>
      </p:sp>
      <p:sp>
        <p:nvSpPr>
          <p:cNvPr id="12" name="Line 68">
            <a:extLst>
              <a:ext uri="{FF2B5EF4-FFF2-40B4-BE49-F238E27FC236}">
                <a16:creationId xmlns:a16="http://schemas.microsoft.com/office/drawing/2014/main" id="{A44942A4-3E42-A9FB-A9DA-73217F6BFD0F}"/>
              </a:ext>
            </a:extLst>
          </p:cNvPr>
          <p:cNvSpPr>
            <a:spLocks noChangeShapeType="1"/>
          </p:cNvSpPr>
          <p:nvPr/>
        </p:nvSpPr>
        <p:spPr bwMode="auto">
          <a:xfrm>
            <a:off x="10604386" y="1233185"/>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44">
            <a:extLst>
              <a:ext uri="{FF2B5EF4-FFF2-40B4-BE49-F238E27FC236}">
                <a16:creationId xmlns:a16="http://schemas.microsoft.com/office/drawing/2014/main" id="{DAE13686-E798-2F50-CF61-46A81D683ADD}"/>
              </a:ext>
            </a:extLst>
          </p:cNvPr>
          <p:cNvSpPr>
            <a:spLocks noChangeArrowheads="1"/>
          </p:cNvSpPr>
          <p:nvPr/>
        </p:nvSpPr>
        <p:spPr bwMode="auto">
          <a:xfrm>
            <a:off x="11479116" y="925211"/>
            <a:ext cx="74613" cy="67151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0" name="Line 51">
            <a:extLst>
              <a:ext uri="{FF2B5EF4-FFF2-40B4-BE49-F238E27FC236}">
                <a16:creationId xmlns:a16="http://schemas.microsoft.com/office/drawing/2014/main" id="{0264B4D4-720E-6156-6EE3-D3EC8C7C9687}"/>
              </a:ext>
            </a:extLst>
          </p:cNvPr>
          <p:cNvSpPr>
            <a:spLocks noChangeShapeType="1"/>
          </p:cNvSpPr>
          <p:nvPr/>
        </p:nvSpPr>
        <p:spPr bwMode="auto">
          <a:xfrm flipH="1">
            <a:off x="8866074" y="1234773"/>
            <a:ext cx="6588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 name="Group 61">
            <a:extLst>
              <a:ext uri="{FF2B5EF4-FFF2-40B4-BE49-F238E27FC236}">
                <a16:creationId xmlns:a16="http://schemas.microsoft.com/office/drawing/2014/main" id="{8DBAEB99-3FE3-90DD-8E78-B2F02095EDDD}"/>
              </a:ext>
            </a:extLst>
          </p:cNvPr>
          <p:cNvGrpSpPr>
            <a:grpSpLocks/>
          </p:cNvGrpSpPr>
          <p:nvPr/>
        </p:nvGrpSpPr>
        <p:grpSpPr bwMode="auto">
          <a:xfrm>
            <a:off x="8413636" y="836310"/>
            <a:ext cx="458788" cy="777875"/>
            <a:chOff x="2365" y="1352"/>
            <a:chExt cx="1022" cy="1616"/>
          </a:xfrm>
        </p:grpSpPr>
        <p:pic>
          <p:nvPicPr>
            <p:cNvPr id="26" name="Picture 62">
              <a:extLst>
                <a:ext uri="{FF2B5EF4-FFF2-40B4-BE49-F238E27FC236}">
                  <a16:creationId xmlns:a16="http://schemas.microsoft.com/office/drawing/2014/main" id="{B7AAFCBE-3AE7-9938-9517-8C9D6CB11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63">
              <a:extLst>
                <a:ext uri="{FF2B5EF4-FFF2-40B4-BE49-F238E27FC236}">
                  <a16:creationId xmlns:a16="http://schemas.microsoft.com/office/drawing/2014/main" id="{C2B2DE1F-F953-C13C-AC27-6F617E40A1FA}"/>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28" name="Group 65">
            <a:extLst>
              <a:ext uri="{FF2B5EF4-FFF2-40B4-BE49-F238E27FC236}">
                <a16:creationId xmlns:a16="http://schemas.microsoft.com/office/drawing/2014/main" id="{48B68AA4-9497-DE1B-8D38-EB2BF31BFC2B}"/>
              </a:ext>
            </a:extLst>
          </p:cNvPr>
          <p:cNvGrpSpPr>
            <a:grpSpLocks/>
          </p:cNvGrpSpPr>
          <p:nvPr/>
        </p:nvGrpSpPr>
        <p:grpSpPr bwMode="auto">
          <a:xfrm>
            <a:off x="11336224" y="864885"/>
            <a:ext cx="458788" cy="777875"/>
            <a:chOff x="2365" y="1352"/>
            <a:chExt cx="1022" cy="1616"/>
          </a:xfrm>
        </p:grpSpPr>
        <p:pic>
          <p:nvPicPr>
            <p:cNvPr id="29" name="Picture 66">
              <a:extLst>
                <a:ext uri="{FF2B5EF4-FFF2-40B4-BE49-F238E27FC236}">
                  <a16:creationId xmlns:a16="http://schemas.microsoft.com/office/drawing/2014/main" id="{754A22B8-CF71-A8D9-E566-161C8C191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67">
              <a:extLst>
                <a:ext uri="{FF2B5EF4-FFF2-40B4-BE49-F238E27FC236}">
                  <a16:creationId xmlns:a16="http://schemas.microsoft.com/office/drawing/2014/main" id="{F5EBDAD6-B810-C7D5-887B-59085C3E2BDE}"/>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1" name="Line 68">
            <a:extLst>
              <a:ext uri="{FF2B5EF4-FFF2-40B4-BE49-F238E27FC236}">
                <a16:creationId xmlns:a16="http://schemas.microsoft.com/office/drawing/2014/main" id="{A8EE5004-6C30-F639-05B7-70C92A49DC20}"/>
              </a:ext>
            </a:extLst>
          </p:cNvPr>
          <p:cNvSpPr>
            <a:spLocks noChangeShapeType="1"/>
          </p:cNvSpPr>
          <p:nvPr/>
        </p:nvSpPr>
        <p:spPr bwMode="auto">
          <a:xfrm>
            <a:off x="10604386" y="1233185"/>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9CA21555-9057-4E94-A110-5A74709A0BE6}"/>
              </a:ext>
            </a:extLst>
          </p:cNvPr>
          <p:cNvGrpSpPr/>
          <p:nvPr/>
        </p:nvGrpSpPr>
        <p:grpSpPr>
          <a:xfrm>
            <a:off x="5765736" y="925210"/>
            <a:ext cx="2935255" cy="1058923"/>
            <a:chOff x="4630900" y="948418"/>
            <a:chExt cx="2935255" cy="1058923"/>
          </a:xfrm>
        </p:grpSpPr>
        <p:sp>
          <p:nvSpPr>
            <p:cNvPr id="7" name="Text Box 50">
              <a:extLst>
                <a:ext uri="{FF2B5EF4-FFF2-40B4-BE49-F238E27FC236}">
                  <a16:creationId xmlns:a16="http://schemas.microsoft.com/office/drawing/2014/main" id="{B41C34E8-FC30-9114-4885-76D6E92383E3}"/>
                </a:ext>
              </a:extLst>
            </p:cNvPr>
            <p:cNvSpPr txBox="1">
              <a:spLocks noChangeArrowheads="1"/>
            </p:cNvSpPr>
            <p:nvPr/>
          </p:nvSpPr>
          <p:spPr bwMode="auto">
            <a:xfrm>
              <a:off x="4994388" y="1607231"/>
              <a:ext cx="21165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ten-car caravan</a:t>
              </a:r>
            </a:p>
          </p:txBody>
        </p:sp>
        <p:sp>
          <p:nvSpPr>
            <p:cNvPr id="13" name="Right Brace 12">
              <a:extLst>
                <a:ext uri="{FF2B5EF4-FFF2-40B4-BE49-F238E27FC236}">
                  <a16:creationId xmlns:a16="http://schemas.microsoft.com/office/drawing/2014/main" id="{225F608F-3F5F-023D-940E-2BFC9EB6A209}"/>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47">
              <a:extLst>
                <a:ext uri="{FF2B5EF4-FFF2-40B4-BE49-F238E27FC236}">
                  <a16:creationId xmlns:a16="http://schemas.microsoft.com/office/drawing/2014/main" id="{624D8F4B-DD21-64C0-6A8F-286AFC56C268}"/>
                </a:ext>
              </a:extLst>
            </p:cNvPr>
            <p:cNvSpPr>
              <a:spLocks noChangeArrowheads="1"/>
            </p:cNvSpPr>
            <p:nvPr/>
          </p:nvSpPr>
          <p:spPr bwMode="auto">
            <a:xfrm>
              <a:off x="7491542" y="948418"/>
              <a:ext cx="74613" cy="67151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2" name="Oval 56">
              <a:extLst>
                <a:ext uri="{FF2B5EF4-FFF2-40B4-BE49-F238E27FC236}">
                  <a16:creationId xmlns:a16="http://schemas.microsoft.com/office/drawing/2014/main" id="{8AD7D282-83EF-D611-CCE6-188FED63705C}"/>
                </a:ext>
              </a:extLst>
            </p:cNvPr>
            <p:cNvSpPr>
              <a:spLocks noChangeArrowheads="1"/>
            </p:cNvSpPr>
            <p:nvPr/>
          </p:nvSpPr>
          <p:spPr bwMode="auto">
            <a:xfrm>
              <a:off x="54754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3" name="Oval 57">
              <a:extLst>
                <a:ext uri="{FF2B5EF4-FFF2-40B4-BE49-F238E27FC236}">
                  <a16:creationId xmlns:a16="http://schemas.microsoft.com/office/drawing/2014/main" id="{3F8879D2-C67B-CA0D-4027-0A00D9583D57}"/>
                </a:ext>
              </a:extLst>
            </p:cNvPr>
            <p:cNvSpPr>
              <a:spLocks noChangeArrowheads="1"/>
            </p:cNvSpPr>
            <p:nvPr/>
          </p:nvSpPr>
          <p:spPr bwMode="auto">
            <a:xfrm>
              <a:off x="56278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4" name="Oval 58">
              <a:extLst>
                <a:ext uri="{FF2B5EF4-FFF2-40B4-BE49-F238E27FC236}">
                  <a16:creationId xmlns:a16="http://schemas.microsoft.com/office/drawing/2014/main" id="{5F38BDD2-3EA4-45AE-AC61-3EDB1F5C5D3E}"/>
                </a:ext>
              </a:extLst>
            </p:cNvPr>
            <p:cNvSpPr>
              <a:spLocks noChangeArrowheads="1"/>
            </p:cNvSpPr>
            <p:nvPr/>
          </p:nvSpPr>
          <p:spPr bwMode="auto">
            <a:xfrm>
              <a:off x="5851638"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2" name="Right Brace 31">
              <a:extLst>
                <a:ext uri="{FF2B5EF4-FFF2-40B4-BE49-F238E27FC236}">
                  <a16:creationId xmlns:a16="http://schemas.microsoft.com/office/drawing/2014/main" id="{A976ECE7-0C62-D663-F074-FFF8C780F9A4}"/>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2" descr="Icon Car Symbol - Free image on Pixabay">
              <a:extLst>
                <a:ext uri="{FF2B5EF4-FFF2-40B4-BE49-F238E27FC236}">
                  <a16:creationId xmlns:a16="http://schemas.microsoft.com/office/drawing/2014/main" id="{6F6561DF-ED23-CDB8-AA68-22CC939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0" y="970320"/>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con Car Symbol - Free image on Pixabay">
              <a:extLst>
                <a:ext uri="{FF2B5EF4-FFF2-40B4-BE49-F238E27FC236}">
                  <a16:creationId xmlns:a16="http://schemas.microsoft.com/office/drawing/2014/main" id="{33F83DBB-9CF9-9163-64DC-E2F786005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521" y="967781"/>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con Car Symbol - Free image on Pixabay">
              <a:extLst>
                <a:ext uri="{FF2B5EF4-FFF2-40B4-BE49-F238E27FC236}">
                  <a16:creationId xmlns:a16="http://schemas.microsoft.com/office/drawing/2014/main" id="{DA205ECE-6973-0071-5539-68E708A57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57" y="968517"/>
              <a:ext cx="875228" cy="59263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42" name="Rectangle 3">
                <a:extLst>
                  <a:ext uri="{FF2B5EF4-FFF2-40B4-BE49-F238E27FC236}">
                    <a16:creationId xmlns:a16="http://schemas.microsoft.com/office/drawing/2014/main" id="{8D75D80E-C83D-225B-C212-5CED010DF8C3}"/>
                  </a:ext>
                </a:extLst>
              </p:cNvPr>
              <p:cNvSpPr txBox="1">
                <a:spLocks noChangeArrowheads="1"/>
              </p:cNvSpPr>
              <p:nvPr/>
            </p:nvSpPr>
            <p:spPr>
              <a:xfrm>
                <a:off x="0" y="2235390"/>
                <a:ext cx="6587768" cy="4622609"/>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Clr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A car </a:t>
                </a:r>
                <a14:m>
                  <m:oMath xmlns:m="http://schemas.openxmlformats.org/officeDocument/2006/math">
                    <m:r>
                      <a:rPr lang="en-US" altLang="en-US" sz="2400" i="1" dirty="0">
                        <a:solidFill>
                          <a:prstClr val="black"/>
                        </a:solidFill>
                        <a:latin typeface="Cambria Math" panose="02040503050406030204" pitchFamily="18" charset="0"/>
                        <a:ea typeface="Cambria Math" panose="02040503050406030204" pitchFamily="18" charset="0"/>
                      </a:rPr>
                      <m:t>≈</m:t>
                    </m:r>
                  </m:oMath>
                </a14:m>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 single bit; </a:t>
                </a:r>
              </a:p>
              <a:p>
                <a:pPr marL="342900" indent="-342900">
                  <a:buClrTx/>
                  <a:buFont typeface="Arial" panose="020B0604020202020204" pitchFamily="34" charset="0"/>
                  <a:buChar char="•"/>
                  <a:defRPr/>
                </a:pPr>
                <a:r>
                  <a:rPr lang="en-US" altLang="zh-CN" sz="2400" noProof="0" dirty="0">
                    <a:solidFill>
                      <a:prstClr val="black"/>
                    </a:solidFill>
                    <a:ea typeface="ＭＳ Ｐゴシック" panose="020B0600070205080204" pitchFamily="34" charset="-128"/>
                  </a:rPr>
                  <a:t>A </a:t>
                </a:r>
                <a:r>
                  <a:rPr lang="en-US" altLang="en-US" sz="2400" noProof="0" dirty="0">
                    <a:solidFill>
                      <a:prstClr val="black"/>
                    </a:solidFill>
                    <a:ea typeface="ＭＳ Ｐゴシック" panose="020B0600070205080204" pitchFamily="34" charset="-128"/>
                  </a:rPr>
                  <a:t>10-car </a:t>
                </a:r>
                <a:r>
                  <a:rPr lang="en-US" altLang="en-US" sz="2400" dirty="0">
                    <a:solidFill>
                      <a:prstClr val="black"/>
                    </a:solidFill>
                    <a:ea typeface="ＭＳ Ｐゴシック" panose="020B0600070205080204" pitchFamily="34" charset="-128"/>
                  </a:rPr>
                  <a:t>caravan</a:t>
                </a: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 </a:t>
                </a:r>
                <a14:m>
                  <m:oMath xmlns:m="http://schemas.openxmlformats.org/officeDocument/2006/math">
                    <m:r>
                      <a:rPr lang="en-US" altLang="en-US" sz="2400" i="1" dirty="0">
                        <a:solidFill>
                          <a:prstClr val="black"/>
                        </a:solidFill>
                        <a:latin typeface="Cambria Math" panose="02040503050406030204" pitchFamily="18" charset="0"/>
                        <a:ea typeface="Cambria Math" panose="02040503050406030204" pitchFamily="18" charset="0"/>
                      </a:rPr>
                      <m:t>≈</m:t>
                    </m:r>
                  </m:oMath>
                </a14:m>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 a packet</a:t>
                </a:r>
                <a:r>
                  <a:rPr lang="en-US" altLang="en-US" sz="2400" dirty="0">
                    <a:solidFill>
                      <a:prstClr val="black"/>
                    </a:solidFill>
                    <a:ea typeface="ＭＳ Ｐゴシック" panose="020B0600070205080204" pitchFamily="34" charset="-128"/>
                  </a:rPr>
                  <a:t> burst</a:t>
                </a: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a:t>
                </a:r>
              </a:p>
              <a:p>
                <a:pPr marL="342900" indent="-342900">
                  <a:buClr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Multiple caravans </a:t>
                </a:r>
                <a14:m>
                  <m:oMath xmlns:m="http://schemas.openxmlformats.org/officeDocument/2006/math">
                    <m:r>
                      <a:rPr lang="en-US" altLang="en-US" sz="2400" i="1" dirty="0">
                        <a:solidFill>
                          <a:prstClr val="black"/>
                        </a:solidFill>
                        <a:latin typeface="Cambria Math" panose="02040503050406030204" pitchFamily="18" charset="0"/>
                        <a:ea typeface="Cambria Math" panose="02040503050406030204" pitchFamily="18" charset="0"/>
                      </a:rPr>
                      <m:t>≈ </m:t>
                    </m:r>
                  </m:oMath>
                </a14:m>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packets from different origins using </a:t>
                </a:r>
                <a:r>
                  <a:rPr lang="en-US" altLang="en-US" sz="2400" dirty="0">
                    <a:solidFill>
                      <a:prstClr val="black"/>
                    </a:solidFill>
                    <a:ea typeface="ＭＳ Ｐゴシック" panose="020B0600070205080204" pitchFamily="34" charset="-128"/>
                  </a:rPr>
                  <a:t>same router</a:t>
                </a:r>
              </a:p>
              <a:p>
                <a:pPr marL="342900" indent="-342900">
                  <a:buClr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Toll service </a:t>
                </a:r>
                <a14:m>
                  <m:oMath xmlns:m="http://schemas.openxmlformats.org/officeDocument/2006/math">
                    <m:r>
                      <a:rPr kumimoji="0" lang="en-US" alt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 Router</a:t>
                </a:r>
              </a:p>
              <a:p>
                <a:pPr marL="342900" indent="-342900">
                  <a:buClrTx/>
                  <a:buFont typeface="Arial" panose="020B0604020202020204" pitchFamily="34" charset="0"/>
                  <a:buChar char="•"/>
                  <a:defRPr/>
                </a:pPr>
                <a:r>
                  <a:rPr lang="en-US" altLang="en-US" sz="2400" dirty="0">
                    <a:solidFill>
                      <a:prstClr val="black"/>
                    </a:solidFill>
                    <a:ea typeface="ＭＳ Ｐゴシック" panose="020B0600070205080204" pitchFamily="34" charset="-128"/>
                  </a:rPr>
                  <a:t>Toll booth operator takes 1 sec to check each car's documents (processing delay)</a:t>
                </a:r>
                <a:endPar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Toll booth takes 12 sec to service each car (transmission rate) </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Cars travel at 100 km/hr between toll booths (propagation speed)</a:t>
                </a:r>
              </a:p>
            </p:txBody>
          </p:sp>
        </mc:Choice>
        <mc:Fallback xmlns="">
          <p:sp>
            <p:nvSpPr>
              <p:cNvPr id="42" name="Rectangle 3">
                <a:extLst>
                  <a:ext uri="{FF2B5EF4-FFF2-40B4-BE49-F238E27FC236}">
                    <a16:creationId xmlns:a16="http://schemas.microsoft.com/office/drawing/2014/main" id="{8D75D80E-C83D-225B-C212-5CED010DF8C3}"/>
                  </a:ext>
                </a:extLst>
              </p:cNvPr>
              <p:cNvSpPr txBox="1">
                <a:spLocks noRot="1" noChangeAspect="1" noMove="1" noResize="1" noEditPoints="1" noAdjustHandles="1" noChangeArrowheads="1" noChangeShapeType="1" noTextEdit="1"/>
              </p:cNvSpPr>
              <p:nvPr/>
            </p:nvSpPr>
            <p:spPr>
              <a:xfrm>
                <a:off x="0" y="2235390"/>
                <a:ext cx="6587768" cy="4622609"/>
              </a:xfrm>
              <a:prstGeom prst="rect">
                <a:avLst/>
              </a:prstGeom>
              <a:blipFill>
                <a:blip r:embed="rId4"/>
                <a:stretch>
                  <a:fillRect l="-1203" t="-1715"/>
                </a:stretch>
              </a:blipFill>
            </p:spPr>
            <p:txBody>
              <a:bodyPr/>
              <a:lstStyle/>
              <a:p>
                <a:r>
                  <a:rPr lang="en-US">
                    <a:noFill/>
                  </a:rPr>
                  <a:t> </a:t>
                </a:r>
              </a:p>
            </p:txBody>
          </p:sp>
        </mc:Fallback>
      </mc:AlternateContent>
      <p:sp>
        <p:nvSpPr>
          <p:cNvPr id="43" name="Rectangle 4">
            <a:extLst>
              <a:ext uri="{FF2B5EF4-FFF2-40B4-BE49-F238E27FC236}">
                <a16:creationId xmlns:a16="http://schemas.microsoft.com/office/drawing/2014/main" id="{D5C5360E-3470-2DB4-5EF8-3F8D58262CC3}"/>
              </a:ext>
            </a:extLst>
          </p:cNvPr>
          <p:cNvSpPr txBox="1">
            <a:spLocks noChangeArrowheads="1"/>
          </p:cNvSpPr>
          <p:nvPr/>
        </p:nvSpPr>
        <p:spPr>
          <a:xfrm>
            <a:off x="6587768" y="5028227"/>
            <a:ext cx="5720256" cy="1765321"/>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ClrTx/>
              <a:buFont typeface="Arial" panose="020B0604020202020204" pitchFamily="34" charset="0"/>
              <a:buChar char="•"/>
              <a:defRPr/>
            </a:pPr>
            <a:r>
              <a:rPr lang="en-US" sz="2400" i="1" dirty="0">
                <a:solidFill>
                  <a:srgbClr val="C00000"/>
                </a:solidFill>
              </a:rPr>
              <a:t>Processing Delay:  </a:t>
            </a:r>
          </a:p>
          <a:p>
            <a:pPr marL="800100" lvl="1" indent="-457200">
              <a:buClrTx/>
              <a:defRPr/>
            </a:pPr>
            <a:r>
              <a:rPr lang="en-US" sz="2000" dirty="0"/>
              <a:t>Time for toll booth operator to check each car's documents</a:t>
            </a:r>
          </a:p>
          <a:p>
            <a:pPr marL="800100" lvl="1" indent="-457200">
              <a:buClrTx/>
              <a:defRPr/>
            </a:pPr>
            <a:r>
              <a:rPr lang="en-US" altLang="en-US" sz="2000" b="1" dirty="0">
                <a:ea typeface="ＭＳ Ｐゴシック" panose="020B0600070205080204" pitchFamily="34" charset="-128"/>
              </a:rPr>
              <a:t>In network</a:t>
            </a:r>
            <a:r>
              <a:rPr lang="en-US" altLang="en-US" sz="2000" dirty="0">
                <a:ea typeface="ＭＳ Ｐゴシック" panose="020B0600070205080204" pitchFamily="34" charset="-128"/>
              </a:rPr>
              <a:t>: Router examining packet headers, making forwarding decisions</a:t>
            </a:r>
            <a:endParaRPr kumimoji="0" lang="en-US" altLang="en-US" sz="2000" b="0" u="none" strike="noStrike" kern="1200" cap="none" spc="0" normalizeH="0" baseline="0" noProof="0" dirty="0">
              <a:ln>
                <a:noFill/>
              </a:ln>
              <a:effectLst/>
              <a:uLnTx/>
              <a:uFillTx/>
              <a:ea typeface="ＭＳ Ｐゴシック" panose="020B0600070205080204" pitchFamily="34" charset="-128"/>
            </a:endParaRPr>
          </a:p>
        </p:txBody>
      </p:sp>
      <p:grpSp>
        <p:nvGrpSpPr>
          <p:cNvPr id="48" name="Group 47">
            <a:extLst>
              <a:ext uri="{FF2B5EF4-FFF2-40B4-BE49-F238E27FC236}">
                <a16:creationId xmlns:a16="http://schemas.microsoft.com/office/drawing/2014/main" id="{040C1B14-09C2-2B77-C6D9-D748E20E9637}"/>
              </a:ext>
            </a:extLst>
          </p:cNvPr>
          <p:cNvGrpSpPr/>
          <p:nvPr/>
        </p:nvGrpSpPr>
        <p:grpSpPr>
          <a:xfrm>
            <a:off x="3174992" y="1642760"/>
            <a:ext cx="2887785" cy="1039560"/>
            <a:chOff x="4630900" y="967781"/>
            <a:chExt cx="2887785" cy="1039560"/>
          </a:xfrm>
        </p:grpSpPr>
        <p:sp>
          <p:nvSpPr>
            <p:cNvPr id="49" name="Text Box 50">
              <a:extLst>
                <a:ext uri="{FF2B5EF4-FFF2-40B4-BE49-F238E27FC236}">
                  <a16:creationId xmlns:a16="http://schemas.microsoft.com/office/drawing/2014/main" id="{187B6FD6-6634-DF84-DAC7-6C66228E5E1C}"/>
                </a:ext>
              </a:extLst>
            </p:cNvPr>
            <p:cNvSpPr txBox="1">
              <a:spLocks noChangeArrowheads="1"/>
            </p:cNvSpPr>
            <p:nvPr/>
          </p:nvSpPr>
          <p:spPr bwMode="auto">
            <a:xfrm>
              <a:off x="4994388" y="1607231"/>
              <a:ext cx="21165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ten-car caravan</a:t>
              </a:r>
            </a:p>
          </p:txBody>
        </p:sp>
        <p:sp>
          <p:nvSpPr>
            <p:cNvPr id="50" name="Right Brace 49">
              <a:extLst>
                <a:ext uri="{FF2B5EF4-FFF2-40B4-BE49-F238E27FC236}">
                  <a16:creationId xmlns:a16="http://schemas.microsoft.com/office/drawing/2014/main" id="{D781477E-DC33-5785-5897-37B8A11C53F8}"/>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Oval 56">
              <a:extLst>
                <a:ext uri="{FF2B5EF4-FFF2-40B4-BE49-F238E27FC236}">
                  <a16:creationId xmlns:a16="http://schemas.microsoft.com/office/drawing/2014/main" id="{55F01739-92A6-A575-D8A6-35196DC67A98}"/>
                </a:ext>
              </a:extLst>
            </p:cNvPr>
            <p:cNvSpPr>
              <a:spLocks noChangeArrowheads="1"/>
            </p:cNvSpPr>
            <p:nvPr/>
          </p:nvSpPr>
          <p:spPr bwMode="auto">
            <a:xfrm>
              <a:off x="54754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3" name="Oval 57">
              <a:extLst>
                <a:ext uri="{FF2B5EF4-FFF2-40B4-BE49-F238E27FC236}">
                  <a16:creationId xmlns:a16="http://schemas.microsoft.com/office/drawing/2014/main" id="{7DBF40C8-84DB-0A18-67FF-6E4F14F715D1}"/>
                </a:ext>
              </a:extLst>
            </p:cNvPr>
            <p:cNvSpPr>
              <a:spLocks noChangeArrowheads="1"/>
            </p:cNvSpPr>
            <p:nvPr/>
          </p:nvSpPr>
          <p:spPr bwMode="auto">
            <a:xfrm>
              <a:off x="56278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4" name="Oval 58">
              <a:extLst>
                <a:ext uri="{FF2B5EF4-FFF2-40B4-BE49-F238E27FC236}">
                  <a16:creationId xmlns:a16="http://schemas.microsoft.com/office/drawing/2014/main" id="{FC0ADD82-3C5C-467A-B3F3-9376D12B7609}"/>
                </a:ext>
              </a:extLst>
            </p:cNvPr>
            <p:cNvSpPr>
              <a:spLocks noChangeArrowheads="1"/>
            </p:cNvSpPr>
            <p:nvPr/>
          </p:nvSpPr>
          <p:spPr bwMode="auto">
            <a:xfrm>
              <a:off x="5851638"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Right Brace 54">
              <a:extLst>
                <a:ext uri="{FF2B5EF4-FFF2-40B4-BE49-F238E27FC236}">
                  <a16:creationId xmlns:a16="http://schemas.microsoft.com/office/drawing/2014/main" id="{08106F5B-546C-D64C-0A41-57EACB8149B1}"/>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2" descr="Icon Car Symbol - Free image on Pixabay">
              <a:extLst>
                <a:ext uri="{FF2B5EF4-FFF2-40B4-BE49-F238E27FC236}">
                  <a16:creationId xmlns:a16="http://schemas.microsoft.com/office/drawing/2014/main" id="{DD3E153D-97EB-CD3C-6415-EE98AABCE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0" y="970320"/>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con Car Symbol - Free image on Pixabay">
              <a:extLst>
                <a:ext uri="{FF2B5EF4-FFF2-40B4-BE49-F238E27FC236}">
                  <a16:creationId xmlns:a16="http://schemas.microsoft.com/office/drawing/2014/main" id="{CCF2FCFC-153A-3052-B45C-67937716A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521" y="967781"/>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Icon Car Symbol - Free image on Pixabay">
              <a:extLst>
                <a:ext uri="{FF2B5EF4-FFF2-40B4-BE49-F238E27FC236}">
                  <a16:creationId xmlns:a16="http://schemas.microsoft.com/office/drawing/2014/main" id="{5BA04890-ADFF-1648-FC4A-2F361C727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57" y="968517"/>
              <a:ext cx="875228" cy="5926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70F82451-6DBF-DB02-0FE6-8F8793EEDBC6}"/>
              </a:ext>
            </a:extLst>
          </p:cNvPr>
          <p:cNvGrpSpPr/>
          <p:nvPr/>
        </p:nvGrpSpPr>
        <p:grpSpPr>
          <a:xfrm>
            <a:off x="1617313" y="627399"/>
            <a:ext cx="2887785" cy="1039560"/>
            <a:chOff x="4630900" y="967781"/>
            <a:chExt cx="2887785" cy="1039560"/>
          </a:xfrm>
        </p:grpSpPr>
        <p:sp>
          <p:nvSpPr>
            <p:cNvPr id="60" name="Text Box 50">
              <a:extLst>
                <a:ext uri="{FF2B5EF4-FFF2-40B4-BE49-F238E27FC236}">
                  <a16:creationId xmlns:a16="http://schemas.microsoft.com/office/drawing/2014/main" id="{67C92F32-9092-1556-978E-AA3EA76051C4}"/>
                </a:ext>
              </a:extLst>
            </p:cNvPr>
            <p:cNvSpPr txBox="1">
              <a:spLocks noChangeArrowheads="1"/>
            </p:cNvSpPr>
            <p:nvPr/>
          </p:nvSpPr>
          <p:spPr bwMode="auto">
            <a:xfrm>
              <a:off x="4994388" y="1607231"/>
              <a:ext cx="21165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ten-car caravan</a:t>
              </a:r>
            </a:p>
          </p:txBody>
        </p:sp>
        <p:sp>
          <p:nvSpPr>
            <p:cNvPr id="61" name="Right Brace 60">
              <a:extLst>
                <a:ext uri="{FF2B5EF4-FFF2-40B4-BE49-F238E27FC236}">
                  <a16:creationId xmlns:a16="http://schemas.microsoft.com/office/drawing/2014/main" id="{D2ECD06F-B0F9-FBE9-6599-B9EF50710DB8}"/>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Oval 56">
              <a:extLst>
                <a:ext uri="{FF2B5EF4-FFF2-40B4-BE49-F238E27FC236}">
                  <a16:creationId xmlns:a16="http://schemas.microsoft.com/office/drawing/2014/main" id="{6F9A6ED6-38F2-1EA7-A654-D28B48842F09}"/>
                </a:ext>
              </a:extLst>
            </p:cNvPr>
            <p:cNvSpPr>
              <a:spLocks noChangeArrowheads="1"/>
            </p:cNvSpPr>
            <p:nvPr/>
          </p:nvSpPr>
          <p:spPr bwMode="auto">
            <a:xfrm>
              <a:off x="54754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3" name="Oval 57">
              <a:extLst>
                <a:ext uri="{FF2B5EF4-FFF2-40B4-BE49-F238E27FC236}">
                  <a16:creationId xmlns:a16="http://schemas.microsoft.com/office/drawing/2014/main" id="{0497A08E-63C6-F4F8-88D5-51B9C6573A6A}"/>
                </a:ext>
              </a:extLst>
            </p:cNvPr>
            <p:cNvSpPr>
              <a:spLocks noChangeArrowheads="1"/>
            </p:cNvSpPr>
            <p:nvPr/>
          </p:nvSpPr>
          <p:spPr bwMode="auto">
            <a:xfrm>
              <a:off x="56278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4" name="Oval 58">
              <a:extLst>
                <a:ext uri="{FF2B5EF4-FFF2-40B4-BE49-F238E27FC236}">
                  <a16:creationId xmlns:a16="http://schemas.microsoft.com/office/drawing/2014/main" id="{2781AB0C-7B50-6C52-7DF6-F68780D8738B}"/>
                </a:ext>
              </a:extLst>
            </p:cNvPr>
            <p:cNvSpPr>
              <a:spLocks noChangeArrowheads="1"/>
            </p:cNvSpPr>
            <p:nvPr/>
          </p:nvSpPr>
          <p:spPr bwMode="auto">
            <a:xfrm>
              <a:off x="5851638"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5" name="Right Brace 64">
              <a:extLst>
                <a:ext uri="{FF2B5EF4-FFF2-40B4-BE49-F238E27FC236}">
                  <a16:creationId xmlns:a16="http://schemas.microsoft.com/office/drawing/2014/main" id="{7E32CFD4-1CF1-D03D-8A97-A4EB1405E944}"/>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6" name="Picture 2" descr="Icon Car Symbol - Free image on Pixabay">
              <a:extLst>
                <a:ext uri="{FF2B5EF4-FFF2-40B4-BE49-F238E27FC236}">
                  <a16:creationId xmlns:a16="http://schemas.microsoft.com/office/drawing/2014/main" id="{2DBF2AD7-4C07-BB0A-50F1-A67B448C5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00" y="970320"/>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con Car Symbol - Free image on Pixabay">
              <a:extLst>
                <a:ext uri="{FF2B5EF4-FFF2-40B4-BE49-F238E27FC236}">
                  <a16:creationId xmlns:a16="http://schemas.microsoft.com/office/drawing/2014/main" id="{0C858D7C-73DF-88FA-CF53-0309E67F6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521" y="967781"/>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con Car Symbol - Free image on Pixabay">
              <a:extLst>
                <a:ext uri="{FF2B5EF4-FFF2-40B4-BE49-F238E27FC236}">
                  <a16:creationId xmlns:a16="http://schemas.microsoft.com/office/drawing/2014/main" id="{2485E48D-7F07-A113-B59D-E2EB10F40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57" y="968517"/>
              <a:ext cx="875228" cy="592631"/>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Rectangle 4">
            <a:extLst>
              <a:ext uri="{FF2B5EF4-FFF2-40B4-BE49-F238E27FC236}">
                <a16:creationId xmlns:a16="http://schemas.microsoft.com/office/drawing/2014/main" id="{FE4A1F1E-CA6F-F0C0-1B96-6B1D546272E2}"/>
              </a:ext>
            </a:extLst>
          </p:cNvPr>
          <p:cNvSpPr txBox="1">
            <a:spLocks noChangeArrowheads="1"/>
          </p:cNvSpPr>
          <p:nvPr/>
        </p:nvSpPr>
        <p:spPr>
          <a:xfrm>
            <a:off x="6389970" y="2021780"/>
            <a:ext cx="5720256" cy="2833340"/>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ClrTx/>
              <a:buFont typeface="Arial" panose="020B0604020202020204" pitchFamily="34" charset="0"/>
              <a:buChar char="•"/>
              <a:defRPr/>
            </a:pPr>
            <a:r>
              <a:rPr lang="en-US" sz="2400" i="1" dirty="0">
                <a:solidFill>
                  <a:srgbClr val="C00000"/>
                </a:solidFill>
              </a:rPr>
              <a:t>Queueing Delay:  </a:t>
            </a:r>
          </a:p>
          <a:p>
            <a:pPr marL="800100" lvl="1" indent="-457200">
              <a:buClrTx/>
              <a:defRPr/>
            </a:pPr>
            <a:r>
              <a:rPr lang="en-US" sz="2000" dirty="0"/>
              <a:t>Time cars wait in line when toll booth is busy with other traffic</a:t>
            </a:r>
          </a:p>
          <a:p>
            <a:pPr marL="800100" lvl="1" indent="-457200">
              <a:buClrTx/>
              <a:defRPr/>
            </a:pPr>
            <a:r>
              <a:rPr lang="en-US" altLang="en-US" sz="2000" dirty="0">
                <a:latin typeface="Calibri" panose="020F0502020204030204"/>
                <a:ea typeface="ＭＳ Ｐゴシック" panose="020B0600070205080204" pitchFamily="34" charset="-128"/>
              </a:rPr>
              <a:t>E.g., </a:t>
            </a:r>
            <a:r>
              <a:rPr lang="en-US" sz="2000" dirty="0"/>
              <a:t>our caravan arrives, but 5 cars from another route are already waiting. The queueing time is: 5 x 12 = 60 sec for the first car of our caravan</a:t>
            </a:r>
          </a:p>
          <a:p>
            <a:pPr marL="800100" lvl="1" indent="-457200">
              <a:buClrTx/>
              <a:defRPr/>
            </a:pPr>
            <a:r>
              <a:rPr lang="en-US" sz="2000" b="1" dirty="0"/>
              <a:t>In network</a:t>
            </a:r>
            <a:r>
              <a:rPr lang="en-US" sz="2000" dirty="0"/>
              <a:t>: Packets waiting in router buffers when link is busy</a:t>
            </a:r>
          </a:p>
          <a:p>
            <a:pPr marL="800100" lvl="1" indent="-457200">
              <a:buClrTx/>
              <a:defRPr/>
            </a:pPr>
            <a:endParaRPr kumimoji="0" lang="en-US" altLang="en-US" sz="2000" b="0" u="none" strike="noStrike" kern="1200" cap="none" spc="0" normalizeH="0" baseline="0" noProof="0" dirty="0">
              <a:ln>
                <a:noFill/>
              </a:ln>
              <a:effectLst/>
              <a:uLnTx/>
              <a:uFillTx/>
              <a:latin typeface="Calibri" panose="020F0502020204030204"/>
              <a:ea typeface="ＭＳ Ｐゴシック" panose="020B0600070205080204" pitchFamily="34" charset="-128"/>
            </a:endParaRPr>
          </a:p>
        </p:txBody>
      </p:sp>
    </p:spTree>
    <p:extLst>
      <p:ext uri="{BB962C8B-B14F-4D97-AF65-F5344CB8AC3E}">
        <p14:creationId xmlns:p14="http://schemas.microsoft.com/office/powerpoint/2010/main" val="623361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7EC04-2024-6B2F-8481-7B0FA3426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167001-2184-B271-65CA-1855AFA2D168}"/>
              </a:ext>
            </a:extLst>
          </p:cNvPr>
          <p:cNvSpPr>
            <a:spLocks noGrp="1"/>
          </p:cNvSpPr>
          <p:nvPr>
            <p:ph type="title"/>
          </p:nvPr>
        </p:nvSpPr>
        <p:spPr>
          <a:xfrm>
            <a:off x="838200" y="0"/>
            <a:ext cx="10515600" cy="859518"/>
          </a:xfrm>
        </p:spPr>
        <p:txBody>
          <a:bodyPr>
            <a:normAutofit/>
          </a:bodyPr>
          <a:lstStyle/>
          <a:p>
            <a:r>
              <a:rPr lang="en-US" sz="4000" dirty="0"/>
              <a:t>Network Performance: Caravan analogy</a:t>
            </a:r>
          </a:p>
        </p:txBody>
      </p:sp>
      <p:sp>
        <p:nvSpPr>
          <p:cNvPr id="5" name="Text Box 45">
            <a:extLst>
              <a:ext uri="{FF2B5EF4-FFF2-40B4-BE49-F238E27FC236}">
                <a16:creationId xmlns:a16="http://schemas.microsoft.com/office/drawing/2014/main" id="{E150C396-1D82-CEC3-968B-6510C681AF0C}"/>
              </a:ext>
            </a:extLst>
          </p:cNvPr>
          <p:cNvSpPr txBox="1">
            <a:spLocks noChangeArrowheads="1"/>
          </p:cNvSpPr>
          <p:nvPr/>
        </p:nvSpPr>
        <p:spPr bwMode="auto">
          <a:xfrm>
            <a:off x="10503788" y="1612206"/>
            <a:ext cx="2127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a:t>
            </a:r>
          </a:p>
        </p:txBody>
      </p:sp>
      <p:sp>
        <p:nvSpPr>
          <p:cNvPr id="6" name="Text Box 48">
            <a:extLst>
              <a:ext uri="{FF2B5EF4-FFF2-40B4-BE49-F238E27FC236}">
                <a16:creationId xmlns:a16="http://schemas.microsoft.com/office/drawing/2014/main" id="{E0497911-96C5-6E83-7624-3538C69F998B}"/>
              </a:ext>
            </a:extLst>
          </p:cNvPr>
          <p:cNvSpPr txBox="1">
            <a:spLocks noChangeArrowheads="1"/>
          </p:cNvSpPr>
          <p:nvPr/>
        </p:nvSpPr>
        <p:spPr bwMode="auto">
          <a:xfrm>
            <a:off x="7888174" y="1587199"/>
            <a:ext cx="2343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a:t>
            </a:r>
          </a:p>
        </p:txBody>
      </p:sp>
      <p:sp>
        <p:nvSpPr>
          <p:cNvPr id="8" name="Line 51">
            <a:extLst>
              <a:ext uri="{FF2B5EF4-FFF2-40B4-BE49-F238E27FC236}">
                <a16:creationId xmlns:a16="http://schemas.microsoft.com/office/drawing/2014/main" id="{48A90DAE-5A56-3DDC-1E3F-A7E6E6EFABAF}"/>
              </a:ext>
            </a:extLst>
          </p:cNvPr>
          <p:cNvSpPr>
            <a:spLocks noChangeShapeType="1"/>
          </p:cNvSpPr>
          <p:nvPr/>
        </p:nvSpPr>
        <p:spPr bwMode="auto">
          <a:xfrm flipH="1">
            <a:off x="8866074" y="1234773"/>
            <a:ext cx="6588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Box 52">
            <a:extLst>
              <a:ext uri="{FF2B5EF4-FFF2-40B4-BE49-F238E27FC236}">
                <a16:creationId xmlns:a16="http://schemas.microsoft.com/office/drawing/2014/main" id="{AB68F60F-E080-738F-8716-04377C47B7D6}"/>
              </a:ext>
            </a:extLst>
          </p:cNvPr>
          <p:cNvSpPr txBox="1">
            <a:spLocks noChangeArrowheads="1"/>
          </p:cNvSpPr>
          <p:nvPr/>
        </p:nvSpPr>
        <p:spPr bwMode="auto">
          <a:xfrm>
            <a:off x="9524886" y="1034748"/>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100 km</a:t>
            </a:r>
          </a:p>
        </p:txBody>
      </p:sp>
      <p:sp>
        <p:nvSpPr>
          <p:cNvPr id="12" name="Line 68">
            <a:extLst>
              <a:ext uri="{FF2B5EF4-FFF2-40B4-BE49-F238E27FC236}">
                <a16:creationId xmlns:a16="http://schemas.microsoft.com/office/drawing/2014/main" id="{DC3CDF97-0E70-1D91-F797-7815C690C527}"/>
              </a:ext>
            </a:extLst>
          </p:cNvPr>
          <p:cNvSpPr>
            <a:spLocks noChangeShapeType="1"/>
          </p:cNvSpPr>
          <p:nvPr/>
        </p:nvSpPr>
        <p:spPr bwMode="auto">
          <a:xfrm>
            <a:off x="10604386" y="1233185"/>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44">
            <a:extLst>
              <a:ext uri="{FF2B5EF4-FFF2-40B4-BE49-F238E27FC236}">
                <a16:creationId xmlns:a16="http://schemas.microsoft.com/office/drawing/2014/main" id="{DE3780F1-E86F-164F-9C82-46C7C406F411}"/>
              </a:ext>
            </a:extLst>
          </p:cNvPr>
          <p:cNvSpPr>
            <a:spLocks noChangeArrowheads="1"/>
          </p:cNvSpPr>
          <p:nvPr/>
        </p:nvSpPr>
        <p:spPr bwMode="auto">
          <a:xfrm>
            <a:off x="11479116" y="925211"/>
            <a:ext cx="74613" cy="67151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0" name="Line 51">
            <a:extLst>
              <a:ext uri="{FF2B5EF4-FFF2-40B4-BE49-F238E27FC236}">
                <a16:creationId xmlns:a16="http://schemas.microsoft.com/office/drawing/2014/main" id="{1BB7EDEA-5EEB-3459-3B15-C8DFE8338097}"/>
              </a:ext>
            </a:extLst>
          </p:cNvPr>
          <p:cNvSpPr>
            <a:spLocks noChangeShapeType="1"/>
          </p:cNvSpPr>
          <p:nvPr/>
        </p:nvSpPr>
        <p:spPr bwMode="auto">
          <a:xfrm flipH="1">
            <a:off x="8866074" y="1234773"/>
            <a:ext cx="6588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 name="Group 61">
            <a:extLst>
              <a:ext uri="{FF2B5EF4-FFF2-40B4-BE49-F238E27FC236}">
                <a16:creationId xmlns:a16="http://schemas.microsoft.com/office/drawing/2014/main" id="{9ADAA19E-0164-14FE-65AE-A17B179C5C39}"/>
              </a:ext>
            </a:extLst>
          </p:cNvPr>
          <p:cNvGrpSpPr>
            <a:grpSpLocks/>
          </p:cNvGrpSpPr>
          <p:nvPr/>
        </p:nvGrpSpPr>
        <p:grpSpPr bwMode="auto">
          <a:xfrm>
            <a:off x="8413636" y="836310"/>
            <a:ext cx="458788" cy="777875"/>
            <a:chOff x="2365" y="1352"/>
            <a:chExt cx="1022" cy="1616"/>
          </a:xfrm>
        </p:grpSpPr>
        <p:pic>
          <p:nvPicPr>
            <p:cNvPr id="26" name="Picture 62">
              <a:extLst>
                <a:ext uri="{FF2B5EF4-FFF2-40B4-BE49-F238E27FC236}">
                  <a16:creationId xmlns:a16="http://schemas.microsoft.com/office/drawing/2014/main" id="{F0BD5DF0-27DD-B4E6-1880-1085585D5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63">
              <a:extLst>
                <a:ext uri="{FF2B5EF4-FFF2-40B4-BE49-F238E27FC236}">
                  <a16:creationId xmlns:a16="http://schemas.microsoft.com/office/drawing/2014/main" id="{392C76B9-108E-EA05-AF74-D835ECC5DE79}"/>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28" name="Group 65">
            <a:extLst>
              <a:ext uri="{FF2B5EF4-FFF2-40B4-BE49-F238E27FC236}">
                <a16:creationId xmlns:a16="http://schemas.microsoft.com/office/drawing/2014/main" id="{9491549F-4B6D-E418-16CD-F2B6B82F6D66}"/>
              </a:ext>
            </a:extLst>
          </p:cNvPr>
          <p:cNvGrpSpPr>
            <a:grpSpLocks/>
          </p:cNvGrpSpPr>
          <p:nvPr/>
        </p:nvGrpSpPr>
        <p:grpSpPr bwMode="auto">
          <a:xfrm>
            <a:off x="11336224" y="864885"/>
            <a:ext cx="458788" cy="777875"/>
            <a:chOff x="2365" y="1352"/>
            <a:chExt cx="1022" cy="1616"/>
          </a:xfrm>
        </p:grpSpPr>
        <p:pic>
          <p:nvPicPr>
            <p:cNvPr id="29" name="Picture 66">
              <a:extLst>
                <a:ext uri="{FF2B5EF4-FFF2-40B4-BE49-F238E27FC236}">
                  <a16:creationId xmlns:a16="http://schemas.microsoft.com/office/drawing/2014/main" id="{91FEC27B-C526-B45B-A669-1E992D2D0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67">
              <a:extLst>
                <a:ext uri="{FF2B5EF4-FFF2-40B4-BE49-F238E27FC236}">
                  <a16:creationId xmlns:a16="http://schemas.microsoft.com/office/drawing/2014/main" id="{208BCD5C-B985-6456-F0D4-8D8CC2C21BE7}"/>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1" name="Line 68">
            <a:extLst>
              <a:ext uri="{FF2B5EF4-FFF2-40B4-BE49-F238E27FC236}">
                <a16:creationId xmlns:a16="http://schemas.microsoft.com/office/drawing/2014/main" id="{ADF21D7F-4AF8-1033-3E75-49C534672792}"/>
              </a:ext>
            </a:extLst>
          </p:cNvPr>
          <p:cNvSpPr>
            <a:spLocks noChangeShapeType="1"/>
          </p:cNvSpPr>
          <p:nvPr/>
        </p:nvSpPr>
        <p:spPr bwMode="auto">
          <a:xfrm>
            <a:off x="10604386" y="1233185"/>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5A46E83A-B4E8-4623-BB9A-2A5376C9DCAC}"/>
              </a:ext>
            </a:extLst>
          </p:cNvPr>
          <p:cNvGrpSpPr/>
          <p:nvPr/>
        </p:nvGrpSpPr>
        <p:grpSpPr>
          <a:xfrm>
            <a:off x="5765736" y="925210"/>
            <a:ext cx="2935255" cy="1058923"/>
            <a:chOff x="4630900" y="948418"/>
            <a:chExt cx="2935255" cy="1058923"/>
          </a:xfrm>
        </p:grpSpPr>
        <p:sp>
          <p:nvSpPr>
            <p:cNvPr id="7" name="Text Box 50">
              <a:extLst>
                <a:ext uri="{FF2B5EF4-FFF2-40B4-BE49-F238E27FC236}">
                  <a16:creationId xmlns:a16="http://schemas.microsoft.com/office/drawing/2014/main" id="{5ED18AFE-EF7E-428D-7A26-6EAF7F79012E}"/>
                </a:ext>
              </a:extLst>
            </p:cNvPr>
            <p:cNvSpPr txBox="1">
              <a:spLocks noChangeArrowheads="1"/>
            </p:cNvSpPr>
            <p:nvPr/>
          </p:nvSpPr>
          <p:spPr bwMode="auto">
            <a:xfrm>
              <a:off x="4994388" y="1607231"/>
              <a:ext cx="21165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ten-car caravan</a:t>
              </a:r>
            </a:p>
          </p:txBody>
        </p:sp>
        <p:sp>
          <p:nvSpPr>
            <p:cNvPr id="13" name="Right Brace 12">
              <a:extLst>
                <a:ext uri="{FF2B5EF4-FFF2-40B4-BE49-F238E27FC236}">
                  <a16:creationId xmlns:a16="http://schemas.microsoft.com/office/drawing/2014/main" id="{62FE35E7-2463-B9CC-EB34-BE664FC38B19}"/>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47">
              <a:extLst>
                <a:ext uri="{FF2B5EF4-FFF2-40B4-BE49-F238E27FC236}">
                  <a16:creationId xmlns:a16="http://schemas.microsoft.com/office/drawing/2014/main" id="{211D562B-C9A6-97EB-98DF-AC8B54E27E9F}"/>
                </a:ext>
              </a:extLst>
            </p:cNvPr>
            <p:cNvSpPr>
              <a:spLocks noChangeArrowheads="1"/>
            </p:cNvSpPr>
            <p:nvPr/>
          </p:nvSpPr>
          <p:spPr bwMode="auto">
            <a:xfrm>
              <a:off x="7491542" y="948418"/>
              <a:ext cx="74613" cy="67151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2" name="Oval 56">
              <a:extLst>
                <a:ext uri="{FF2B5EF4-FFF2-40B4-BE49-F238E27FC236}">
                  <a16:creationId xmlns:a16="http://schemas.microsoft.com/office/drawing/2014/main" id="{90CEA210-2956-244C-3535-E9F1BF4D8D7E}"/>
                </a:ext>
              </a:extLst>
            </p:cNvPr>
            <p:cNvSpPr>
              <a:spLocks noChangeArrowheads="1"/>
            </p:cNvSpPr>
            <p:nvPr/>
          </p:nvSpPr>
          <p:spPr bwMode="auto">
            <a:xfrm>
              <a:off x="54754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3" name="Oval 57">
              <a:extLst>
                <a:ext uri="{FF2B5EF4-FFF2-40B4-BE49-F238E27FC236}">
                  <a16:creationId xmlns:a16="http://schemas.microsoft.com/office/drawing/2014/main" id="{5CFA3F36-12A1-62FE-6ABD-E5C729311F3F}"/>
                </a:ext>
              </a:extLst>
            </p:cNvPr>
            <p:cNvSpPr>
              <a:spLocks noChangeArrowheads="1"/>
            </p:cNvSpPr>
            <p:nvPr/>
          </p:nvSpPr>
          <p:spPr bwMode="auto">
            <a:xfrm>
              <a:off x="56278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4" name="Oval 58">
              <a:extLst>
                <a:ext uri="{FF2B5EF4-FFF2-40B4-BE49-F238E27FC236}">
                  <a16:creationId xmlns:a16="http://schemas.microsoft.com/office/drawing/2014/main" id="{A617B879-B8A2-367A-EE31-58266045BA9E}"/>
                </a:ext>
              </a:extLst>
            </p:cNvPr>
            <p:cNvSpPr>
              <a:spLocks noChangeArrowheads="1"/>
            </p:cNvSpPr>
            <p:nvPr/>
          </p:nvSpPr>
          <p:spPr bwMode="auto">
            <a:xfrm>
              <a:off x="5851638"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2" name="Right Brace 31">
              <a:extLst>
                <a:ext uri="{FF2B5EF4-FFF2-40B4-BE49-F238E27FC236}">
                  <a16:creationId xmlns:a16="http://schemas.microsoft.com/office/drawing/2014/main" id="{03E41B00-441A-1012-0F76-051336B5960D}"/>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2" descr="Icon Car Symbol - Free image on Pixabay">
              <a:extLst>
                <a:ext uri="{FF2B5EF4-FFF2-40B4-BE49-F238E27FC236}">
                  <a16:creationId xmlns:a16="http://schemas.microsoft.com/office/drawing/2014/main" id="{548AFF19-E12A-F8DF-4666-503399867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900" y="970320"/>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con Car Symbol - Free image on Pixabay">
              <a:extLst>
                <a:ext uri="{FF2B5EF4-FFF2-40B4-BE49-F238E27FC236}">
                  <a16:creationId xmlns:a16="http://schemas.microsoft.com/office/drawing/2014/main" id="{D7A52E07-8D6D-00DF-EFAD-43A49437C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521" y="967781"/>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con Car Symbol - Free image on Pixabay">
              <a:extLst>
                <a:ext uri="{FF2B5EF4-FFF2-40B4-BE49-F238E27FC236}">
                  <a16:creationId xmlns:a16="http://schemas.microsoft.com/office/drawing/2014/main" id="{28754259-A0D9-6031-5960-55E6782A2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457" y="968517"/>
              <a:ext cx="875228" cy="59263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42" name="Rectangle 3">
                <a:extLst>
                  <a:ext uri="{FF2B5EF4-FFF2-40B4-BE49-F238E27FC236}">
                    <a16:creationId xmlns:a16="http://schemas.microsoft.com/office/drawing/2014/main" id="{6B756679-FAFA-6344-E4BF-CAA482D3517B}"/>
                  </a:ext>
                </a:extLst>
              </p:cNvPr>
              <p:cNvSpPr txBox="1">
                <a:spLocks noChangeArrowheads="1"/>
              </p:cNvSpPr>
              <p:nvPr/>
            </p:nvSpPr>
            <p:spPr>
              <a:xfrm>
                <a:off x="0" y="2235390"/>
                <a:ext cx="6587768" cy="4622609"/>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Clr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A car </a:t>
                </a:r>
                <a14:m>
                  <m:oMath xmlns:m="http://schemas.openxmlformats.org/officeDocument/2006/math">
                    <m:r>
                      <a:rPr lang="en-US" altLang="en-US" sz="2400" i="1" dirty="0">
                        <a:solidFill>
                          <a:prstClr val="black"/>
                        </a:solidFill>
                        <a:latin typeface="Cambria Math" panose="02040503050406030204" pitchFamily="18" charset="0"/>
                        <a:ea typeface="Cambria Math" panose="02040503050406030204" pitchFamily="18" charset="0"/>
                      </a:rPr>
                      <m:t>≈</m:t>
                    </m:r>
                  </m:oMath>
                </a14:m>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 single bit; </a:t>
                </a:r>
              </a:p>
              <a:p>
                <a:pPr marL="342900" indent="-342900">
                  <a:buClrTx/>
                  <a:buFont typeface="Arial" panose="020B0604020202020204" pitchFamily="34" charset="0"/>
                  <a:buChar char="•"/>
                  <a:defRPr/>
                </a:pPr>
                <a:r>
                  <a:rPr lang="en-US" altLang="zh-CN" sz="2400" noProof="0" dirty="0">
                    <a:solidFill>
                      <a:prstClr val="black"/>
                    </a:solidFill>
                    <a:ea typeface="ＭＳ Ｐゴシック" panose="020B0600070205080204" pitchFamily="34" charset="-128"/>
                  </a:rPr>
                  <a:t>A </a:t>
                </a:r>
                <a:r>
                  <a:rPr lang="en-US" altLang="en-US" sz="2400" noProof="0" dirty="0">
                    <a:solidFill>
                      <a:prstClr val="black"/>
                    </a:solidFill>
                    <a:ea typeface="ＭＳ Ｐゴシック" panose="020B0600070205080204" pitchFamily="34" charset="-128"/>
                  </a:rPr>
                  <a:t>10-car </a:t>
                </a:r>
                <a:r>
                  <a:rPr lang="en-US" altLang="en-US" sz="2400" dirty="0">
                    <a:solidFill>
                      <a:prstClr val="black"/>
                    </a:solidFill>
                    <a:ea typeface="ＭＳ Ｐゴシック" panose="020B0600070205080204" pitchFamily="34" charset="-128"/>
                  </a:rPr>
                  <a:t>caravan</a:t>
                </a: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 </a:t>
                </a:r>
                <a14:m>
                  <m:oMath xmlns:m="http://schemas.openxmlformats.org/officeDocument/2006/math">
                    <m:r>
                      <a:rPr lang="en-US" altLang="en-US" sz="2400" i="1" dirty="0">
                        <a:solidFill>
                          <a:prstClr val="black"/>
                        </a:solidFill>
                        <a:latin typeface="Cambria Math" panose="02040503050406030204" pitchFamily="18" charset="0"/>
                        <a:ea typeface="Cambria Math" panose="02040503050406030204" pitchFamily="18" charset="0"/>
                      </a:rPr>
                      <m:t>≈</m:t>
                    </m:r>
                  </m:oMath>
                </a14:m>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 a packet</a:t>
                </a:r>
                <a:r>
                  <a:rPr lang="en-US" altLang="en-US" sz="2400" dirty="0">
                    <a:solidFill>
                      <a:prstClr val="black"/>
                    </a:solidFill>
                    <a:ea typeface="ＭＳ Ｐゴシック" panose="020B0600070205080204" pitchFamily="34" charset="-128"/>
                  </a:rPr>
                  <a:t> burst</a:t>
                </a: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a:t>
                </a:r>
              </a:p>
              <a:p>
                <a:pPr marL="342900" indent="-342900">
                  <a:buClr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Multiple caravans </a:t>
                </a:r>
                <a14:m>
                  <m:oMath xmlns:m="http://schemas.openxmlformats.org/officeDocument/2006/math">
                    <m:r>
                      <a:rPr lang="en-US" altLang="en-US" sz="2400" i="1" dirty="0">
                        <a:solidFill>
                          <a:prstClr val="black"/>
                        </a:solidFill>
                        <a:latin typeface="Cambria Math" panose="02040503050406030204" pitchFamily="18" charset="0"/>
                        <a:ea typeface="Cambria Math" panose="02040503050406030204" pitchFamily="18" charset="0"/>
                      </a:rPr>
                      <m:t>≈ </m:t>
                    </m:r>
                  </m:oMath>
                </a14:m>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packets from different origins using </a:t>
                </a:r>
                <a:r>
                  <a:rPr lang="en-US" altLang="en-US" sz="2400" dirty="0">
                    <a:solidFill>
                      <a:prstClr val="black"/>
                    </a:solidFill>
                    <a:ea typeface="ＭＳ Ｐゴシック" panose="020B0600070205080204" pitchFamily="34" charset="-128"/>
                  </a:rPr>
                  <a:t>same router</a:t>
                </a:r>
              </a:p>
              <a:p>
                <a:pPr marL="342900" indent="-342900">
                  <a:buClr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Toll service </a:t>
                </a:r>
                <a14:m>
                  <m:oMath xmlns:m="http://schemas.openxmlformats.org/officeDocument/2006/math">
                    <m:r>
                      <a:rPr kumimoji="0" lang="en-US" alt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 Router</a:t>
                </a:r>
              </a:p>
              <a:p>
                <a:pPr marL="342900" indent="-342900">
                  <a:buClrTx/>
                  <a:buFont typeface="Arial" panose="020B0604020202020204" pitchFamily="34" charset="0"/>
                  <a:buChar char="•"/>
                  <a:defRPr/>
                </a:pPr>
                <a:r>
                  <a:rPr lang="en-US" altLang="en-US" sz="2400" dirty="0">
                    <a:solidFill>
                      <a:prstClr val="black"/>
                    </a:solidFill>
                    <a:ea typeface="ＭＳ Ｐゴシック" panose="020B0600070205080204" pitchFamily="34" charset="-128"/>
                  </a:rPr>
                  <a:t>Toll booth operator takes 1 sec to check each car's documents (processing delay)</a:t>
                </a:r>
                <a:endPar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Toll booth takes 12 sec to service each car (transmission rate) </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Cars travel at 100 km/hr between toll booths (propagation speed)</a:t>
                </a:r>
              </a:p>
            </p:txBody>
          </p:sp>
        </mc:Choice>
        <mc:Fallback xmlns="">
          <p:sp>
            <p:nvSpPr>
              <p:cNvPr id="42" name="Rectangle 3">
                <a:extLst>
                  <a:ext uri="{FF2B5EF4-FFF2-40B4-BE49-F238E27FC236}">
                    <a16:creationId xmlns:a16="http://schemas.microsoft.com/office/drawing/2014/main" id="{6B756679-FAFA-6344-E4BF-CAA482D3517B}"/>
                  </a:ext>
                </a:extLst>
              </p:cNvPr>
              <p:cNvSpPr txBox="1">
                <a:spLocks noRot="1" noChangeAspect="1" noMove="1" noResize="1" noEditPoints="1" noAdjustHandles="1" noChangeArrowheads="1" noChangeShapeType="1" noTextEdit="1"/>
              </p:cNvSpPr>
              <p:nvPr/>
            </p:nvSpPr>
            <p:spPr>
              <a:xfrm>
                <a:off x="0" y="2235390"/>
                <a:ext cx="6587768" cy="4622609"/>
              </a:xfrm>
              <a:prstGeom prst="rect">
                <a:avLst/>
              </a:prstGeom>
              <a:blipFill>
                <a:blip r:embed="rId5"/>
                <a:stretch>
                  <a:fillRect l="-1203" t="-1715"/>
                </a:stretch>
              </a:blipFill>
            </p:spPr>
            <p:txBody>
              <a:bodyPr/>
              <a:lstStyle/>
              <a:p>
                <a:r>
                  <a:rPr lang="en-US">
                    <a:noFill/>
                  </a:rPr>
                  <a:t> </a:t>
                </a:r>
              </a:p>
            </p:txBody>
          </p:sp>
        </mc:Fallback>
      </mc:AlternateContent>
      <p:sp>
        <p:nvSpPr>
          <p:cNvPr id="43" name="Rectangle 4">
            <a:extLst>
              <a:ext uri="{FF2B5EF4-FFF2-40B4-BE49-F238E27FC236}">
                <a16:creationId xmlns:a16="http://schemas.microsoft.com/office/drawing/2014/main" id="{552FBE4F-6E08-AEA4-75B1-37CCDE395F4C}"/>
              </a:ext>
            </a:extLst>
          </p:cNvPr>
          <p:cNvSpPr txBox="1">
            <a:spLocks noChangeArrowheads="1"/>
          </p:cNvSpPr>
          <p:nvPr/>
        </p:nvSpPr>
        <p:spPr>
          <a:xfrm>
            <a:off x="6178150" y="2087034"/>
            <a:ext cx="5951071" cy="1855983"/>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ClrTx/>
              <a:buFont typeface="Arial" panose="020B0604020202020204" pitchFamily="34" charset="0"/>
              <a:buChar char="•"/>
              <a:defRPr/>
            </a:pPr>
            <a:r>
              <a:rPr lang="en-US" sz="2400" i="1" dirty="0">
                <a:solidFill>
                  <a:srgbClr val="C00000"/>
                </a:solidFill>
              </a:rPr>
              <a:t>Transmission Delay:  </a:t>
            </a:r>
          </a:p>
          <a:p>
            <a:pPr marL="800100" lvl="1" indent="-457200">
              <a:buClrTx/>
              <a:defRPr/>
            </a:pPr>
            <a:r>
              <a:rPr lang="en-US" sz="2000" dirty="0"/>
              <a:t>Time to "push" entire caravan through toll booth. E.g., 10 cars × 12 sec = 120 seconds</a:t>
            </a:r>
          </a:p>
          <a:p>
            <a:pPr marL="800100" lvl="1" indent="-457200">
              <a:buClrTx/>
              <a:defRPr/>
            </a:pPr>
            <a:r>
              <a:rPr lang="en-US" altLang="en-US" sz="2000" b="1" dirty="0">
                <a:ea typeface="ＭＳ Ｐゴシック" panose="020B0600070205080204" pitchFamily="34" charset="-128"/>
              </a:rPr>
              <a:t>In network</a:t>
            </a:r>
            <a:r>
              <a:rPr lang="en-US" altLang="en-US" sz="2000" dirty="0">
                <a:ea typeface="ＭＳ Ｐゴシック" panose="020B0600070205080204" pitchFamily="34" charset="-128"/>
              </a:rPr>
              <a:t>: Time to push all packet bits onto the link (</a:t>
            </a:r>
            <a:r>
              <a:rPr lang="en-US" sz="2000" i="1" dirty="0">
                <a:solidFill>
                  <a:srgbClr val="000000"/>
                </a:solidFill>
                <a:latin typeface="Calibri" panose="020F0502020204030204"/>
                <a:ea typeface="ＭＳ Ｐゴシック" charset="0"/>
                <a:cs typeface="ＭＳ Ｐゴシック" charset="0"/>
              </a:rPr>
              <a:t>packet length/ link transmission rate</a:t>
            </a:r>
            <a:r>
              <a:rPr lang="en-US" altLang="en-US" sz="2000" dirty="0">
                <a:ea typeface="ＭＳ Ｐゴシック" panose="020B0600070205080204" pitchFamily="34" charset="-128"/>
              </a:rPr>
              <a:t>)</a:t>
            </a:r>
            <a:endParaRPr kumimoji="0" lang="en-US" altLang="en-US" sz="2000" b="0" u="none" strike="noStrike" kern="1200" cap="none" spc="0" normalizeH="0" baseline="0" noProof="0" dirty="0">
              <a:ln>
                <a:noFill/>
              </a:ln>
              <a:effectLst/>
              <a:uLnTx/>
              <a:uFillTx/>
              <a:ea typeface="ＭＳ Ｐゴシック" panose="020B0600070205080204" pitchFamily="34" charset="-128"/>
            </a:endParaRPr>
          </a:p>
        </p:txBody>
      </p:sp>
      <p:grpSp>
        <p:nvGrpSpPr>
          <p:cNvPr id="48" name="Group 47">
            <a:extLst>
              <a:ext uri="{FF2B5EF4-FFF2-40B4-BE49-F238E27FC236}">
                <a16:creationId xmlns:a16="http://schemas.microsoft.com/office/drawing/2014/main" id="{8F43D008-BB9D-725F-53F4-0F58547C2BE2}"/>
              </a:ext>
            </a:extLst>
          </p:cNvPr>
          <p:cNvGrpSpPr/>
          <p:nvPr/>
        </p:nvGrpSpPr>
        <p:grpSpPr>
          <a:xfrm>
            <a:off x="3174992" y="1642760"/>
            <a:ext cx="2887785" cy="1039560"/>
            <a:chOff x="4630900" y="967781"/>
            <a:chExt cx="2887785" cy="1039560"/>
          </a:xfrm>
        </p:grpSpPr>
        <p:sp>
          <p:nvSpPr>
            <p:cNvPr id="49" name="Text Box 50">
              <a:extLst>
                <a:ext uri="{FF2B5EF4-FFF2-40B4-BE49-F238E27FC236}">
                  <a16:creationId xmlns:a16="http://schemas.microsoft.com/office/drawing/2014/main" id="{371AF325-2E9A-253E-9151-F0AEFC30F9FA}"/>
                </a:ext>
              </a:extLst>
            </p:cNvPr>
            <p:cNvSpPr txBox="1">
              <a:spLocks noChangeArrowheads="1"/>
            </p:cNvSpPr>
            <p:nvPr/>
          </p:nvSpPr>
          <p:spPr bwMode="auto">
            <a:xfrm>
              <a:off x="4994388" y="1607231"/>
              <a:ext cx="21165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ten-car caravan</a:t>
              </a:r>
            </a:p>
          </p:txBody>
        </p:sp>
        <p:sp>
          <p:nvSpPr>
            <p:cNvPr id="50" name="Right Brace 49">
              <a:extLst>
                <a:ext uri="{FF2B5EF4-FFF2-40B4-BE49-F238E27FC236}">
                  <a16:creationId xmlns:a16="http://schemas.microsoft.com/office/drawing/2014/main" id="{A678229F-1CE7-E965-C634-D6EF138CA2EE}"/>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Oval 56">
              <a:extLst>
                <a:ext uri="{FF2B5EF4-FFF2-40B4-BE49-F238E27FC236}">
                  <a16:creationId xmlns:a16="http://schemas.microsoft.com/office/drawing/2014/main" id="{63BC227A-E576-8093-FD9C-6FCB1335A4FF}"/>
                </a:ext>
              </a:extLst>
            </p:cNvPr>
            <p:cNvSpPr>
              <a:spLocks noChangeArrowheads="1"/>
            </p:cNvSpPr>
            <p:nvPr/>
          </p:nvSpPr>
          <p:spPr bwMode="auto">
            <a:xfrm>
              <a:off x="54754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3" name="Oval 57">
              <a:extLst>
                <a:ext uri="{FF2B5EF4-FFF2-40B4-BE49-F238E27FC236}">
                  <a16:creationId xmlns:a16="http://schemas.microsoft.com/office/drawing/2014/main" id="{FC563B9A-862D-EE01-4359-8AC2DE6ADAF5}"/>
                </a:ext>
              </a:extLst>
            </p:cNvPr>
            <p:cNvSpPr>
              <a:spLocks noChangeArrowheads="1"/>
            </p:cNvSpPr>
            <p:nvPr/>
          </p:nvSpPr>
          <p:spPr bwMode="auto">
            <a:xfrm>
              <a:off x="56278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4" name="Oval 58">
              <a:extLst>
                <a:ext uri="{FF2B5EF4-FFF2-40B4-BE49-F238E27FC236}">
                  <a16:creationId xmlns:a16="http://schemas.microsoft.com/office/drawing/2014/main" id="{1CF4AEB2-F8AE-72F5-5F2B-3B6284A4E1D6}"/>
                </a:ext>
              </a:extLst>
            </p:cNvPr>
            <p:cNvSpPr>
              <a:spLocks noChangeArrowheads="1"/>
            </p:cNvSpPr>
            <p:nvPr/>
          </p:nvSpPr>
          <p:spPr bwMode="auto">
            <a:xfrm>
              <a:off x="5851638"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Right Brace 54">
              <a:extLst>
                <a:ext uri="{FF2B5EF4-FFF2-40B4-BE49-F238E27FC236}">
                  <a16:creationId xmlns:a16="http://schemas.microsoft.com/office/drawing/2014/main" id="{D757A76D-4B6B-3647-92D3-6B98ADD461C5}"/>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2" descr="Icon Car Symbol - Free image on Pixabay">
              <a:extLst>
                <a:ext uri="{FF2B5EF4-FFF2-40B4-BE49-F238E27FC236}">
                  <a16:creationId xmlns:a16="http://schemas.microsoft.com/office/drawing/2014/main" id="{C82F432F-7433-BA2D-F57B-17D225C7B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900" y="970320"/>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con Car Symbol - Free image on Pixabay">
              <a:extLst>
                <a:ext uri="{FF2B5EF4-FFF2-40B4-BE49-F238E27FC236}">
                  <a16:creationId xmlns:a16="http://schemas.microsoft.com/office/drawing/2014/main" id="{E29A2BB6-27A6-4E04-603B-E69B1A696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521" y="967781"/>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Icon Car Symbol - Free image on Pixabay">
              <a:extLst>
                <a:ext uri="{FF2B5EF4-FFF2-40B4-BE49-F238E27FC236}">
                  <a16:creationId xmlns:a16="http://schemas.microsoft.com/office/drawing/2014/main" id="{4B4979C6-5E36-0AC1-04A7-C411365BB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457" y="968517"/>
              <a:ext cx="875228" cy="5926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FDC88E1E-587B-C016-22A0-1626F3F2AB5F}"/>
              </a:ext>
            </a:extLst>
          </p:cNvPr>
          <p:cNvGrpSpPr/>
          <p:nvPr/>
        </p:nvGrpSpPr>
        <p:grpSpPr>
          <a:xfrm>
            <a:off x="1617313" y="627399"/>
            <a:ext cx="2887785" cy="1039560"/>
            <a:chOff x="4630900" y="967781"/>
            <a:chExt cx="2887785" cy="1039560"/>
          </a:xfrm>
        </p:grpSpPr>
        <p:sp>
          <p:nvSpPr>
            <p:cNvPr id="60" name="Text Box 50">
              <a:extLst>
                <a:ext uri="{FF2B5EF4-FFF2-40B4-BE49-F238E27FC236}">
                  <a16:creationId xmlns:a16="http://schemas.microsoft.com/office/drawing/2014/main" id="{AC2983AF-83D4-24B5-680C-9A950C54BD74}"/>
                </a:ext>
              </a:extLst>
            </p:cNvPr>
            <p:cNvSpPr txBox="1">
              <a:spLocks noChangeArrowheads="1"/>
            </p:cNvSpPr>
            <p:nvPr/>
          </p:nvSpPr>
          <p:spPr bwMode="auto">
            <a:xfrm>
              <a:off x="4994388" y="1607231"/>
              <a:ext cx="21165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ten-car caravan</a:t>
              </a:r>
            </a:p>
          </p:txBody>
        </p:sp>
        <p:sp>
          <p:nvSpPr>
            <p:cNvPr id="61" name="Right Brace 60">
              <a:extLst>
                <a:ext uri="{FF2B5EF4-FFF2-40B4-BE49-F238E27FC236}">
                  <a16:creationId xmlns:a16="http://schemas.microsoft.com/office/drawing/2014/main" id="{D9E8AF37-1EB0-D836-3401-B4A6F5A3545D}"/>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Oval 56">
              <a:extLst>
                <a:ext uri="{FF2B5EF4-FFF2-40B4-BE49-F238E27FC236}">
                  <a16:creationId xmlns:a16="http://schemas.microsoft.com/office/drawing/2014/main" id="{098CD78A-B79C-1B79-636B-26C73EFBC744}"/>
                </a:ext>
              </a:extLst>
            </p:cNvPr>
            <p:cNvSpPr>
              <a:spLocks noChangeArrowheads="1"/>
            </p:cNvSpPr>
            <p:nvPr/>
          </p:nvSpPr>
          <p:spPr bwMode="auto">
            <a:xfrm>
              <a:off x="54754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3" name="Oval 57">
              <a:extLst>
                <a:ext uri="{FF2B5EF4-FFF2-40B4-BE49-F238E27FC236}">
                  <a16:creationId xmlns:a16="http://schemas.microsoft.com/office/drawing/2014/main" id="{BCCEAA8D-8237-3ACA-B1F5-1AC518ACE057}"/>
                </a:ext>
              </a:extLst>
            </p:cNvPr>
            <p:cNvSpPr>
              <a:spLocks noChangeArrowheads="1"/>
            </p:cNvSpPr>
            <p:nvPr/>
          </p:nvSpPr>
          <p:spPr bwMode="auto">
            <a:xfrm>
              <a:off x="5627800"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4" name="Oval 58">
              <a:extLst>
                <a:ext uri="{FF2B5EF4-FFF2-40B4-BE49-F238E27FC236}">
                  <a16:creationId xmlns:a16="http://schemas.microsoft.com/office/drawing/2014/main" id="{C9140F90-40BA-CA82-3198-21A361FF4D1E}"/>
                </a:ext>
              </a:extLst>
            </p:cNvPr>
            <p:cNvSpPr>
              <a:spLocks noChangeArrowheads="1"/>
            </p:cNvSpPr>
            <p:nvPr/>
          </p:nvSpPr>
          <p:spPr bwMode="auto">
            <a:xfrm>
              <a:off x="5851638" y="1257981"/>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5" name="Right Brace 64">
              <a:extLst>
                <a:ext uri="{FF2B5EF4-FFF2-40B4-BE49-F238E27FC236}">
                  <a16:creationId xmlns:a16="http://schemas.microsoft.com/office/drawing/2014/main" id="{C1333042-5D1A-F67C-3BC9-30363733E4B0}"/>
                </a:ext>
              </a:extLst>
            </p:cNvPr>
            <p:cNvSpPr/>
            <p:nvPr/>
          </p:nvSpPr>
          <p:spPr>
            <a:xfrm rot="5400000">
              <a:off x="5962001" y="342756"/>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6" name="Picture 2" descr="Icon Car Symbol - Free image on Pixabay">
              <a:extLst>
                <a:ext uri="{FF2B5EF4-FFF2-40B4-BE49-F238E27FC236}">
                  <a16:creationId xmlns:a16="http://schemas.microsoft.com/office/drawing/2014/main" id="{AE9DC854-7C17-81E9-3929-70E571AE5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900" y="970320"/>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con Car Symbol - Free image on Pixabay">
              <a:extLst>
                <a:ext uri="{FF2B5EF4-FFF2-40B4-BE49-F238E27FC236}">
                  <a16:creationId xmlns:a16="http://schemas.microsoft.com/office/drawing/2014/main" id="{F5F96415-D0F0-818D-9AFE-948433F68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521" y="967781"/>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con Car Symbol - Free image on Pixabay">
              <a:extLst>
                <a:ext uri="{FF2B5EF4-FFF2-40B4-BE49-F238E27FC236}">
                  <a16:creationId xmlns:a16="http://schemas.microsoft.com/office/drawing/2014/main" id="{018C8C39-F14B-4FB0-D894-7EA2636C4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457" y="968517"/>
              <a:ext cx="875228" cy="592631"/>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Rectangle 4">
            <a:extLst>
              <a:ext uri="{FF2B5EF4-FFF2-40B4-BE49-F238E27FC236}">
                <a16:creationId xmlns:a16="http://schemas.microsoft.com/office/drawing/2014/main" id="{668127EE-02BC-2952-3E2C-7117A7B70AC2}"/>
              </a:ext>
            </a:extLst>
          </p:cNvPr>
          <p:cNvSpPr txBox="1">
            <a:spLocks noChangeArrowheads="1"/>
          </p:cNvSpPr>
          <p:nvPr/>
        </p:nvSpPr>
        <p:spPr>
          <a:xfrm>
            <a:off x="6178150" y="3943017"/>
            <a:ext cx="5951071" cy="2833340"/>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ClrTx/>
              <a:buFont typeface="Arial" panose="020B0604020202020204" pitchFamily="34" charset="0"/>
              <a:buChar char="•"/>
              <a:defRPr/>
            </a:pPr>
            <a:r>
              <a:rPr lang="en-US" sz="2400" i="1" dirty="0">
                <a:solidFill>
                  <a:srgbClr val="C00000"/>
                </a:solidFill>
              </a:rPr>
              <a:t>Propagation Delay:  </a:t>
            </a:r>
          </a:p>
          <a:p>
            <a:pPr marL="800100" lvl="1" indent="-457200">
              <a:buClrTx/>
              <a:defRPr/>
            </a:pPr>
            <a:r>
              <a:rPr lang="en-US" sz="2000" dirty="0"/>
              <a:t>Time for a car to travel from 1st to 2nd toll booth</a:t>
            </a:r>
          </a:p>
          <a:p>
            <a:pPr marL="800100" lvl="1" indent="-457200">
              <a:buClrTx/>
              <a:defRPr/>
            </a:pPr>
            <a:r>
              <a:rPr lang="en-US" altLang="en-US" sz="2000" dirty="0">
                <a:latin typeface="Calibri" panose="020F0502020204030204"/>
                <a:ea typeface="ＭＳ Ｐゴシック" panose="020B0600070205080204" pitchFamily="34" charset="-128"/>
              </a:rPr>
              <a:t>E.g., </a:t>
            </a:r>
            <a:r>
              <a:rPr lang="de-DE" sz="2000" dirty="0"/>
              <a:t>100 km ÷ 100 km/hr = 60 minutes </a:t>
            </a:r>
          </a:p>
          <a:p>
            <a:pPr marL="800100" lvl="1" indent="-457200">
              <a:buClrTx/>
              <a:defRPr/>
            </a:pPr>
            <a:r>
              <a:rPr lang="en-US" altLang="en-US" sz="2000" b="1" dirty="0">
                <a:ea typeface="ＭＳ Ｐゴシック" panose="020B0600070205080204" pitchFamily="34" charset="-128"/>
              </a:rPr>
              <a:t>In network</a:t>
            </a:r>
            <a:r>
              <a:rPr lang="en-US" altLang="en-US" sz="2000" dirty="0">
                <a:ea typeface="ＭＳ Ｐゴシック" panose="020B0600070205080204" pitchFamily="34" charset="-128"/>
              </a:rPr>
              <a:t>: Time for signal to travel through physical medium (</a:t>
            </a:r>
            <a:r>
              <a:rPr lang="en-US" sz="2000" dirty="0">
                <a:solidFill>
                  <a:srgbClr val="000000"/>
                </a:solidFill>
                <a:latin typeface="Calibri" panose="020F0502020204030204"/>
                <a:ea typeface="ＭＳ Ｐゴシック" charset="0"/>
                <a:cs typeface="ＭＳ Ｐゴシック" charset="0"/>
              </a:rPr>
              <a:t>length of physical link/propagation speed </a:t>
            </a:r>
            <a:r>
              <a:rPr lang="en-US" altLang="en-US" sz="2000" dirty="0">
                <a:ea typeface="ＭＳ Ｐゴシック" panose="020B0600070205080204" pitchFamily="34" charset="-128"/>
              </a:rPr>
              <a:t>)</a:t>
            </a:r>
            <a:endParaRPr kumimoji="0" lang="en-US" altLang="en-US" sz="2000" b="0" u="none" strike="noStrike" kern="1200" cap="none" spc="0" normalizeH="0" baseline="0" noProof="0" dirty="0">
              <a:ln>
                <a:noFill/>
              </a:ln>
              <a:effectLst/>
              <a:uLnTx/>
              <a:uFillTx/>
              <a:latin typeface="Calibri" panose="020F0502020204030204"/>
              <a:ea typeface="ＭＳ Ｐゴシック" panose="020B0600070205080204" pitchFamily="34" charset="-128"/>
            </a:endParaRPr>
          </a:p>
        </p:txBody>
      </p:sp>
    </p:spTree>
    <p:extLst>
      <p:ext uri="{BB962C8B-B14F-4D97-AF65-F5344CB8AC3E}">
        <p14:creationId xmlns:p14="http://schemas.microsoft.com/office/powerpoint/2010/main" val="2495407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BE2D2-813D-983E-EAB2-7494CA1F6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84D8C-F8A4-4A09-1909-7F1E4C5282EC}"/>
              </a:ext>
            </a:extLst>
          </p:cNvPr>
          <p:cNvSpPr>
            <a:spLocks noGrp="1"/>
          </p:cNvSpPr>
          <p:nvPr>
            <p:ph type="title"/>
          </p:nvPr>
        </p:nvSpPr>
        <p:spPr>
          <a:xfrm>
            <a:off x="838200" y="0"/>
            <a:ext cx="10515600" cy="859518"/>
          </a:xfrm>
        </p:spPr>
        <p:txBody>
          <a:bodyPr>
            <a:normAutofit/>
          </a:bodyPr>
          <a:lstStyle/>
          <a:p>
            <a:r>
              <a:rPr lang="en-US" sz="4000" dirty="0"/>
              <a:t>Network Performance: Delay</a:t>
            </a:r>
          </a:p>
        </p:txBody>
      </p:sp>
      <p:grpSp>
        <p:nvGrpSpPr>
          <p:cNvPr id="49" name="Group 48">
            <a:extLst>
              <a:ext uri="{FF2B5EF4-FFF2-40B4-BE49-F238E27FC236}">
                <a16:creationId xmlns:a16="http://schemas.microsoft.com/office/drawing/2014/main" id="{8AA2087D-ED79-5BB0-834C-A7871E19A0AF}"/>
              </a:ext>
            </a:extLst>
          </p:cNvPr>
          <p:cNvGrpSpPr/>
          <p:nvPr/>
        </p:nvGrpSpPr>
        <p:grpSpPr>
          <a:xfrm>
            <a:off x="0" y="917361"/>
            <a:ext cx="7759294" cy="2993804"/>
            <a:chOff x="1743075" y="1145961"/>
            <a:chExt cx="7759294" cy="2993804"/>
          </a:xfrm>
        </p:grpSpPr>
        <p:grpSp>
          <p:nvGrpSpPr>
            <p:cNvPr id="3" name="Group 2">
              <a:extLst>
                <a:ext uri="{FF2B5EF4-FFF2-40B4-BE49-F238E27FC236}">
                  <a16:creationId xmlns:a16="http://schemas.microsoft.com/office/drawing/2014/main" id="{9BAE48A6-75D7-0270-C960-7DA4AD010496}"/>
                </a:ext>
              </a:extLst>
            </p:cNvPr>
            <p:cNvGrpSpPr/>
            <p:nvPr/>
          </p:nvGrpSpPr>
          <p:grpSpPr>
            <a:xfrm>
              <a:off x="3364430" y="1767623"/>
              <a:ext cx="1511352" cy="863670"/>
              <a:chOff x="7493876" y="2774731"/>
              <a:chExt cx="1481958" cy="894622"/>
            </a:xfrm>
          </p:grpSpPr>
          <p:sp>
            <p:nvSpPr>
              <p:cNvPr id="4" name="Freeform 135">
                <a:extLst>
                  <a:ext uri="{FF2B5EF4-FFF2-40B4-BE49-F238E27FC236}">
                    <a16:creationId xmlns:a16="http://schemas.microsoft.com/office/drawing/2014/main" id="{EC5FF021-B962-4ACD-08E1-697877ADD33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Oval 4">
                <a:extLst>
                  <a:ext uri="{FF2B5EF4-FFF2-40B4-BE49-F238E27FC236}">
                    <a16:creationId xmlns:a16="http://schemas.microsoft.com/office/drawing/2014/main" id="{B8452834-2871-FD03-B239-E67529EDB54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 name="Group 5">
                <a:extLst>
                  <a:ext uri="{FF2B5EF4-FFF2-40B4-BE49-F238E27FC236}">
                    <a16:creationId xmlns:a16="http://schemas.microsoft.com/office/drawing/2014/main" id="{CE5628E5-6C7B-28A7-C40F-9F12AE3A3883}"/>
                  </a:ext>
                </a:extLst>
              </p:cNvPr>
              <p:cNvGrpSpPr/>
              <p:nvPr/>
            </p:nvGrpSpPr>
            <p:grpSpPr>
              <a:xfrm>
                <a:off x="7713663" y="2848339"/>
                <a:ext cx="1042107" cy="425543"/>
                <a:chOff x="7786941" y="2884917"/>
                <a:chExt cx="897649" cy="353919"/>
              </a:xfrm>
            </p:grpSpPr>
            <p:sp>
              <p:nvSpPr>
                <p:cNvPr id="7" name="Freeform 138">
                  <a:extLst>
                    <a:ext uri="{FF2B5EF4-FFF2-40B4-BE49-F238E27FC236}">
                      <a16:creationId xmlns:a16="http://schemas.microsoft.com/office/drawing/2014/main" id="{6EF7558F-87B6-07F0-5745-6703F571635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139">
                  <a:extLst>
                    <a:ext uri="{FF2B5EF4-FFF2-40B4-BE49-F238E27FC236}">
                      <a16:creationId xmlns:a16="http://schemas.microsoft.com/office/drawing/2014/main" id="{24FDC17A-5DAF-B1FA-9890-1961A1A6266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140">
                  <a:extLst>
                    <a:ext uri="{FF2B5EF4-FFF2-40B4-BE49-F238E27FC236}">
                      <a16:creationId xmlns:a16="http://schemas.microsoft.com/office/drawing/2014/main" id="{B379BC65-F269-B72C-FFBD-F1C072AC941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141">
                  <a:extLst>
                    <a:ext uri="{FF2B5EF4-FFF2-40B4-BE49-F238E27FC236}">
                      <a16:creationId xmlns:a16="http://schemas.microsoft.com/office/drawing/2014/main" id="{100ED475-0FFC-7EE8-ED61-31670BB5D4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1" name="Line 24">
              <a:extLst>
                <a:ext uri="{FF2B5EF4-FFF2-40B4-BE49-F238E27FC236}">
                  <a16:creationId xmlns:a16="http://schemas.microsoft.com/office/drawing/2014/main" id="{824BF328-E520-3A55-B1FD-322D1A604338}"/>
                </a:ext>
              </a:extLst>
            </p:cNvPr>
            <p:cNvSpPr>
              <a:spLocks noChangeShapeType="1"/>
            </p:cNvSpPr>
            <p:nvPr/>
          </p:nvSpPr>
          <p:spPr bwMode="auto">
            <a:xfrm>
              <a:off x="2621011" y="1783635"/>
              <a:ext cx="741403"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29">
              <a:extLst>
                <a:ext uri="{FF2B5EF4-FFF2-40B4-BE49-F238E27FC236}">
                  <a16:creationId xmlns:a16="http://schemas.microsoft.com/office/drawing/2014/main" id="{1E81A0CB-587D-FCB0-E274-78C50073552E}"/>
                </a:ext>
              </a:extLst>
            </p:cNvPr>
            <p:cNvSpPr>
              <a:spLocks noChangeArrowheads="1"/>
            </p:cNvSpPr>
            <p:nvPr/>
          </p:nvSpPr>
          <p:spPr bwMode="auto">
            <a:xfrm>
              <a:off x="5464378" y="2002710"/>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 name="Rectangle 30">
              <a:extLst>
                <a:ext uri="{FF2B5EF4-FFF2-40B4-BE49-F238E27FC236}">
                  <a16:creationId xmlns:a16="http://schemas.microsoft.com/office/drawing/2014/main" id="{247FF215-1BE6-C3CC-75E0-174AEAC9891F}"/>
                </a:ext>
              </a:extLst>
            </p:cNvPr>
            <p:cNvSpPr>
              <a:spLocks noChangeArrowheads="1"/>
            </p:cNvSpPr>
            <p:nvPr/>
          </p:nvSpPr>
          <p:spPr bwMode="auto">
            <a:xfrm>
              <a:off x="4211773" y="2074148"/>
              <a:ext cx="147645"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4" name="Rectangle 31">
              <a:extLst>
                <a:ext uri="{FF2B5EF4-FFF2-40B4-BE49-F238E27FC236}">
                  <a16:creationId xmlns:a16="http://schemas.microsoft.com/office/drawing/2014/main" id="{3D1E9982-B3D8-A0B4-65FC-A8A10F8A93FF}"/>
                </a:ext>
              </a:extLst>
            </p:cNvPr>
            <p:cNvSpPr>
              <a:spLocks noChangeArrowheads="1"/>
            </p:cNvSpPr>
            <p:nvPr/>
          </p:nvSpPr>
          <p:spPr bwMode="auto">
            <a:xfrm>
              <a:off x="4373707" y="2074148"/>
              <a:ext cx="147645" cy="200025"/>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5" name="Line 35">
              <a:extLst>
                <a:ext uri="{FF2B5EF4-FFF2-40B4-BE49-F238E27FC236}">
                  <a16:creationId xmlns:a16="http://schemas.microsoft.com/office/drawing/2014/main" id="{BDDBCD51-2E41-4903-C1C2-A3479DE25C14}"/>
                </a:ext>
              </a:extLst>
            </p:cNvPr>
            <p:cNvSpPr>
              <a:spLocks noChangeShapeType="1"/>
            </p:cNvSpPr>
            <p:nvPr/>
          </p:nvSpPr>
          <p:spPr bwMode="auto">
            <a:xfrm flipV="1">
              <a:off x="7042061" y="1833751"/>
              <a:ext cx="3667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38">
              <a:extLst>
                <a:ext uri="{FF2B5EF4-FFF2-40B4-BE49-F238E27FC236}">
                  <a16:creationId xmlns:a16="http://schemas.microsoft.com/office/drawing/2014/main" id="{76E3D656-50CA-C18D-32D5-5B2F86011289}"/>
                </a:ext>
              </a:extLst>
            </p:cNvPr>
            <p:cNvSpPr>
              <a:spLocks noChangeArrowheads="1"/>
            </p:cNvSpPr>
            <p:nvPr/>
          </p:nvSpPr>
          <p:spPr bwMode="auto">
            <a:xfrm>
              <a:off x="4502301" y="2012235"/>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7" name="Text Box 39">
              <a:extLst>
                <a:ext uri="{FF2B5EF4-FFF2-40B4-BE49-F238E27FC236}">
                  <a16:creationId xmlns:a16="http://schemas.microsoft.com/office/drawing/2014/main" id="{67DFDAA1-CE11-1D16-080F-F48011894DC8}"/>
                </a:ext>
              </a:extLst>
            </p:cNvPr>
            <p:cNvSpPr txBox="1">
              <a:spLocks noChangeArrowheads="1"/>
            </p:cNvSpPr>
            <p:nvPr/>
          </p:nvSpPr>
          <p:spPr bwMode="auto">
            <a:xfrm>
              <a:off x="5370720" y="1587878"/>
              <a:ext cx="1700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propagation</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18" name="Line 40">
              <a:extLst>
                <a:ext uri="{FF2B5EF4-FFF2-40B4-BE49-F238E27FC236}">
                  <a16:creationId xmlns:a16="http://schemas.microsoft.com/office/drawing/2014/main" id="{47A39B44-56AE-A623-F786-23A99081FD7C}"/>
                </a:ext>
              </a:extLst>
            </p:cNvPr>
            <p:cNvSpPr>
              <a:spLocks noChangeShapeType="1"/>
            </p:cNvSpPr>
            <p:nvPr/>
          </p:nvSpPr>
          <p:spPr bwMode="auto">
            <a:xfrm rot="10800000">
              <a:off x="5073803" y="1831109"/>
              <a:ext cx="31910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Box 43">
              <a:extLst>
                <a:ext uri="{FF2B5EF4-FFF2-40B4-BE49-F238E27FC236}">
                  <a16:creationId xmlns:a16="http://schemas.microsoft.com/office/drawing/2014/main" id="{164997D7-56F2-7E8A-1CD7-54FFB8917355}"/>
                </a:ext>
              </a:extLst>
            </p:cNvPr>
            <p:cNvSpPr txBox="1">
              <a:spLocks noChangeArrowheads="1"/>
            </p:cNvSpPr>
            <p:nvPr/>
          </p:nvSpPr>
          <p:spPr bwMode="auto">
            <a:xfrm>
              <a:off x="3016098" y="2729785"/>
              <a:ext cx="151182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nodal</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processing</a:t>
              </a:r>
            </a:p>
          </p:txBody>
        </p:sp>
        <p:sp>
          <p:nvSpPr>
            <p:cNvPr id="20" name="Line 44">
              <a:extLst>
                <a:ext uri="{FF2B5EF4-FFF2-40B4-BE49-F238E27FC236}">
                  <a16:creationId xmlns:a16="http://schemas.microsoft.com/office/drawing/2014/main" id="{389C0CE1-7890-2547-BB2B-7B8A7D973ABF}"/>
                </a:ext>
              </a:extLst>
            </p:cNvPr>
            <p:cNvSpPr>
              <a:spLocks noChangeShapeType="1"/>
            </p:cNvSpPr>
            <p:nvPr/>
          </p:nvSpPr>
          <p:spPr bwMode="auto">
            <a:xfrm rot="10800000">
              <a:off x="3363541" y="2729991"/>
              <a:ext cx="83348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Line 45">
              <a:extLst>
                <a:ext uri="{FF2B5EF4-FFF2-40B4-BE49-F238E27FC236}">
                  <a16:creationId xmlns:a16="http://schemas.microsoft.com/office/drawing/2014/main" id="{BF236ADF-5916-64EF-04A5-647C63C5C816}"/>
                </a:ext>
              </a:extLst>
            </p:cNvPr>
            <p:cNvSpPr>
              <a:spLocks noChangeShapeType="1"/>
            </p:cNvSpPr>
            <p:nvPr/>
          </p:nvSpPr>
          <p:spPr bwMode="auto">
            <a:xfrm rot="10800000" flipV="1">
              <a:off x="4187959" y="2536110"/>
              <a:ext cx="38578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 Box 46">
              <a:extLst>
                <a:ext uri="{FF2B5EF4-FFF2-40B4-BE49-F238E27FC236}">
                  <a16:creationId xmlns:a16="http://schemas.microsoft.com/office/drawing/2014/main" id="{2457C35A-6719-E472-726F-63A22D7CCC17}"/>
                </a:ext>
              </a:extLst>
            </p:cNvPr>
            <p:cNvSpPr txBox="1">
              <a:spLocks noChangeArrowheads="1"/>
            </p:cNvSpPr>
            <p:nvPr/>
          </p:nvSpPr>
          <p:spPr bwMode="auto">
            <a:xfrm>
              <a:off x="4595969" y="2957464"/>
              <a:ext cx="13548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queueing</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23" name="Line 47">
              <a:extLst>
                <a:ext uri="{FF2B5EF4-FFF2-40B4-BE49-F238E27FC236}">
                  <a16:creationId xmlns:a16="http://schemas.microsoft.com/office/drawing/2014/main" id="{E46F3C9E-0C9F-2ECF-BB13-44BB24CA5FDA}"/>
                </a:ext>
              </a:extLst>
            </p:cNvPr>
            <p:cNvSpPr>
              <a:spLocks noChangeShapeType="1"/>
            </p:cNvSpPr>
            <p:nvPr/>
          </p:nvSpPr>
          <p:spPr bwMode="auto">
            <a:xfrm rot="10800000">
              <a:off x="4349892" y="2536110"/>
              <a:ext cx="595346"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3">
              <a:extLst>
                <a:ext uri="{FF2B5EF4-FFF2-40B4-BE49-F238E27FC236}">
                  <a16:creationId xmlns:a16="http://schemas.microsoft.com/office/drawing/2014/main" id="{865D45CB-81C8-CA0E-187E-BCCC0F78E81E}"/>
                </a:ext>
              </a:extLst>
            </p:cNvPr>
            <p:cNvSpPr>
              <a:spLocks noChangeArrowheads="1"/>
            </p:cNvSpPr>
            <p:nvPr/>
          </p:nvSpPr>
          <p:spPr bwMode="auto">
            <a:xfrm>
              <a:off x="1743075" y="3585728"/>
              <a:ext cx="6175328" cy="554037"/>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85750" marR="0" lvl="0" indent="-285750" algn="l" defTabSz="914400" rtl="0" eaLnBrk="1" fontAlgn="auto" latinLnBrk="0" hangingPunct="1">
                <a:lnSpc>
                  <a:spcPct val="85000"/>
                </a:lnSpc>
                <a:spcBef>
                  <a:spcPct val="20000"/>
                </a:spcBef>
                <a:spcAft>
                  <a:spcPts val="0"/>
                </a:spcAft>
                <a:buClr>
                  <a:srgbClr val="000099"/>
                </a:buClr>
                <a:buSzPct val="75000"/>
                <a:buFont typeface="Wingdings" pitchFamily="2" charset="2"/>
                <a:buNone/>
                <a:tabLst/>
                <a:defRPr/>
              </a:pP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nodal</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proc</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queue</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trans</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prop</a:t>
              </a:r>
              <a:endPar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 name="Line 25">
              <a:extLst>
                <a:ext uri="{FF2B5EF4-FFF2-40B4-BE49-F238E27FC236}">
                  <a16:creationId xmlns:a16="http://schemas.microsoft.com/office/drawing/2014/main" id="{7D66BCB9-10D2-A773-8760-0F235F26A1B4}"/>
                </a:ext>
              </a:extLst>
            </p:cNvPr>
            <p:cNvSpPr>
              <a:spLocks noChangeShapeType="1"/>
            </p:cNvSpPr>
            <p:nvPr/>
          </p:nvSpPr>
          <p:spPr bwMode="auto">
            <a:xfrm flipV="1">
              <a:off x="2619131" y="2323384"/>
              <a:ext cx="73534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32">
              <a:extLst>
                <a:ext uri="{FF2B5EF4-FFF2-40B4-BE49-F238E27FC236}">
                  <a16:creationId xmlns:a16="http://schemas.microsoft.com/office/drawing/2014/main" id="{8AAA8C14-3972-7466-05B8-AF2D6B9A63D7}"/>
                </a:ext>
              </a:extLst>
            </p:cNvPr>
            <p:cNvSpPr>
              <a:spLocks noChangeArrowheads="1"/>
            </p:cNvSpPr>
            <p:nvPr/>
          </p:nvSpPr>
          <p:spPr bwMode="auto">
            <a:xfrm>
              <a:off x="3159202" y="1974135"/>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 name="Line 33">
              <a:extLst>
                <a:ext uri="{FF2B5EF4-FFF2-40B4-BE49-F238E27FC236}">
                  <a16:creationId xmlns:a16="http://schemas.microsoft.com/office/drawing/2014/main" id="{FFCABB7F-E247-CE64-FEC8-30F9A3ED2987}"/>
                </a:ext>
              </a:extLst>
            </p:cNvPr>
            <p:cNvSpPr>
              <a:spLocks noChangeShapeType="1"/>
            </p:cNvSpPr>
            <p:nvPr/>
          </p:nvSpPr>
          <p:spPr bwMode="auto">
            <a:xfrm>
              <a:off x="3109988" y="1910635"/>
              <a:ext cx="21114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 Box 36">
              <a:extLst>
                <a:ext uri="{FF2B5EF4-FFF2-40B4-BE49-F238E27FC236}">
                  <a16:creationId xmlns:a16="http://schemas.microsoft.com/office/drawing/2014/main" id="{819F9C8C-AC74-625E-6BF9-0C92118CFC7F}"/>
                </a:ext>
              </a:extLst>
            </p:cNvPr>
            <p:cNvSpPr txBox="1">
              <a:spLocks noChangeArrowheads="1"/>
            </p:cNvSpPr>
            <p:nvPr/>
          </p:nvSpPr>
          <p:spPr bwMode="auto">
            <a:xfrm>
              <a:off x="1816815" y="1467723"/>
              <a:ext cx="393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a:t>
              </a:r>
            </a:p>
          </p:txBody>
        </p:sp>
        <p:sp>
          <p:nvSpPr>
            <p:cNvPr id="29" name="Text Box 37">
              <a:extLst>
                <a:ext uri="{FF2B5EF4-FFF2-40B4-BE49-F238E27FC236}">
                  <a16:creationId xmlns:a16="http://schemas.microsoft.com/office/drawing/2014/main" id="{0D69510B-1B52-5C39-6645-6D9D74AE5B6D}"/>
                </a:ext>
              </a:extLst>
            </p:cNvPr>
            <p:cNvSpPr txBox="1">
              <a:spLocks noChangeArrowheads="1"/>
            </p:cNvSpPr>
            <p:nvPr/>
          </p:nvSpPr>
          <p:spPr bwMode="auto">
            <a:xfrm>
              <a:off x="1845558" y="2420223"/>
              <a:ext cx="380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t>
              </a:r>
            </a:p>
          </p:txBody>
        </p:sp>
        <p:grpSp>
          <p:nvGrpSpPr>
            <p:cNvPr id="30" name="Group 66">
              <a:extLst>
                <a:ext uri="{FF2B5EF4-FFF2-40B4-BE49-F238E27FC236}">
                  <a16:creationId xmlns:a16="http://schemas.microsoft.com/office/drawing/2014/main" id="{2D6351DA-4952-94F7-CEFA-BC472F0017EB}"/>
                </a:ext>
              </a:extLst>
            </p:cNvPr>
            <p:cNvGrpSpPr>
              <a:grpSpLocks/>
            </p:cNvGrpSpPr>
            <p:nvPr/>
          </p:nvGrpSpPr>
          <p:grpSpPr bwMode="auto">
            <a:xfrm>
              <a:off x="1923392" y="1467723"/>
              <a:ext cx="779505" cy="679450"/>
              <a:chOff x="-44" y="1473"/>
              <a:chExt cx="981" cy="1105"/>
            </a:xfrm>
          </p:grpSpPr>
          <p:pic>
            <p:nvPicPr>
              <p:cNvPr id="31" name="Picture 67" descr="desktop_computer_stylized_medium">
                <a:extLst>
                  <a:ext uri="{FF2B5EF4-FFF2-40B4-BE49-F238E27FC236}">
                    <a16:creationId xmlns:a16="http://schemas.microsoft.com/office/drawing/2014/main" id="{B9297173-8086-F5C5-EA03-9083B159B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68">
                <a:extLst>
                  <a:ext uri="{FF2B5EF4-FFF2-40B4-BE49-F238E27FC236}">
                    <a16:creationId xmlns:a16="http://schemas.microsoft.com/office/drawing/2014/main" id="{7428ABE9-FC38-D25B-BF71-A7C82F23F808}"/>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 name="Group 69">
              <a:extLst>
                <a:ext uri="{FF2B5EF4-FFF2-40B4-BE49-F238E27FC236}">
                  <a16:creationId xmlns:a16="http://schemas.microsoft.com/office/drawing/2014/main" id="{E652FDFB-A71A-878E-DFE5-A7B7B881741A}"/>
                </a:ext>
              </a:extLst>
            </p:cNvPr>
            <p:cNvGrpSpPr>
              <a:grpSpLocks/>
            </p:cNvGrpSpPr>
            <p:nvPr/>
          </p:nvGrpSpPr>
          <p:grpSpPr bwMode="auto">
            <a:xfrm>
              <a:off x="1914200" y="2474691"/>
              <a:ext cx="779506" cy="679450"/>
              <a:chOff x="-44" y="1473"/>
              <a:chExt cx="981" cy="1105"/>
            </a:xfrm>
          </p:grpSpPr>
          <p:pic>
            <p:nvPicPr>
              <p:cNvPr id="34" name="Picture 70" descr="desktop_computer_stylized_medium">
                <a:extLst>
                  <a:ext uri="{FF2B5EF4-FFF2-40B4-BE49-F238E27FC236}">
                    <a16:creationId xmlns:a16="http://schemas.microsoft.com/office/drawing/2014/main" id="{343754F2-1851-6A00-1778-569CA8D12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reeform 71">
                <a:extLst>
                  <a:ext uri="{FF2B5EF4-FFF2-40B4-BE49-F238E27FC236}">
                    <a16:creationId xmlns:a16="http://schemas.microsoft.com/office/drawing/2014/main" id="{2DE3842F-AB1F-346A-9FA7-C8D0DB82C0FD}"/>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6" name="Text Box 41">
              <a:extLst>
                <a:ext uri="{FF2B5EF4-FFF2-40B4-BE49-F238E27FC236}">
                  <a16:creationId xmlns:a16="http://schemas.microsoft.com/office/drawing/2014/main" id="{EAF3217D-D666-3BA8-8C95-1CE10C3C8CC9}"/>
                </a:ext>
              </a:extLst>
            </p:cNvPr>
            <p:cNvSpPr txBox="1">
              <a:spLocks noChangeArrowheads="1"/>
            </p:cNvSpPr>
            <p:nvPr/>
          </p:nvSpPr>
          <p:spPr bwMode="auto">
            <a:xfrm>
              <a:off x="2833286" y="1145961"/>
              <a:ext cx="17685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transmission</a:t>
              </a:r>
            </a:p>
          </p:txBody>
        </p:sp>
        <p:sp>
          <p:nvSpPr>
            <p:cNvPr id="37" name="Line 42">
              <a:extLst>
                <a:ext uri="{FF2B5EF4-FFF2-40B4-BE49-F238E27FC236}">
                  <a16:creationId xmlns:a16="http://schemas.microsoft.com/office/drawing/2014/main" id="{D4569C87-87FF-9F2A-16CD-C433E398CA1B}"/>
                </a:ext>
              </a:extLst>
            </p:cNvPr>
            <p:cNvSpPr>
              <a:spLocks noChangeShapeType="1"/>
            </p:cNvSpPr>
            <p:nvPr/>
          </p:nvSpPr>
          <p:spPr bwMode="auto">
            <a:xfrm rot="10800000" flipH="1" flipV="1">
              <a:off x="4038725" y="1443910"/>
              <a:ext cx="528667"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1">
              <a:extLst>
                <a:ext uri="{FF2B5EF4-FFF2-40B4-BE49-F238E27FC236}">
                  <a16:creationId xmlns:a16="http://schemas.microsoft.com/office/drawing/2014/main" id="{744EBD0B-B24C-1AC2-B182-9CF1582C7813}"/>
                </a:ext>
              </a:extLst>
            </p:cNvPr>
            <p:cNvSpPr>
              <a:spLocks noChangeArrowheads="1"/>
            </p:cNvSpPr>
            <p:nvPr/>
          </p:nvSpPr>
          <p:spPr bwMode="auto">
            <a:xfrm>
              <a:off x="2722441" y="2630267"/>
              <a:ext cx="139773" cy="185197"/>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 name="Line 33">
              <a:extLst>
                <a:ext uri="{FF2B5EF4-FFF2-40B4-BE49-F238E27FC236}">
                  <a16:creationId xmlns:a16="http://schemas.microsoft.com/office/drawing/2014/main" id="{70076F06-5900-0F14-D7E3-7D47EABB7E06}"/>
                </a:ext>
              </a:extLst>
            </p:cNvPr>
            <p:cNvSpPr>
              <a:spLocks noChangeShapeType="1"/>
            </p:cNvSpPr>
            <p:nvPr/>
          </p:nvSpPr>
          <p:spPr bwMode="auto">
            <a:xfrm flipV="1">
              <a:off x="2897771" y="2599885"/>
              <a:ext cx="219680"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FE10A360-09EF-76F1-C32F-B624F9BC0660}"/>
                </a:ext>
              </a:extLst>
            </p:cNvPr>
            <p:cNvCxnSpPr/>
            <p:nvPr/>
          </p:nvCxnSpPr>
          <p:spPr>
            <a:xfrm>
              <a:off x="4880582" y="2238559"/>
              <a:ext cx="33889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0963B57-810F-5FF6-4BBE-9A1459BEECBD}"/>
                </a:ext>
              </a:extLst>
            </p:cNvPr>
            <p:cNvGrpSpPr/>
            <p:nvPr/>
          </p:nvGrpSpPr>
          <p:grpSpPr>
            <a:xfrm>
              <a:off x="7991017" y="1778258"/>
              <a:ext cx="1511352" cy="863670"/>
              <a:chOff x="7493876" y="2774731"/>
              <a:chExt cx="1481958" cy="894622"/>
            </a:xfrm>
          </p:grpSpPr>
          <p:sp>
            <p:nvSpPr>
              <p:cNvPr id="42" name="Freeform 127">
                <a:extLst>
                  <a:ext uri="{FF2B5EF4-FFF2-40B4-BE49-F238E27FC236}">
                    <a16:creationId xmlns:a16="http://schemas.microsoft.com/office/drawing/2014/main" id="{D439B6EE-DA69-717C-FC6D-0959891BCC4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3" name="Oval 42">
                <a:extLst>
                  <a:ext uri="{FF2B5EF4-FFF2-40B4-BE49-F238E27FC236}">
                    <a16:creationId xmlns:a16="http://schemas.microsoft.com/office/drawing/2014/main" id="{EC4947DC-521C-2315-B7AF-ED76D7C3D90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4" name="Group 43">
                <a:extLst>
                  <a:ext uri="{FF2B5EF4-FFF2-40B4-BE49-F238E27FC236}">
                    <a16:creationId xmlns:a16="http://schemas.microsoft.com/office/drawing/2014/main" id="{A763AF03-286A-7ADD-5D87-D8FB6DB45167}"/>
                  </a:ext>
                </a:extLst>
              </p:cNvPr>
              <p:cNvGrpSpPr/>
              <p:nvPr/>
            </p:nvGrpSpPr>
            <p:grpSpPr>
              <a:xfrm>
                <a:off x="7713663" y="2848339"/>
                <a:ext cx="1042107" cy="425543"/>
                <a:chOff x="7786941" y="2884917"/>
                <a:chExt cx="897649" cy="353919"/>
              </a:xfrm>
            </p:grpSpPr>
            <p:sp>
              <p:nvSpPr>
                <p:cNvPr id="45" name="Freeform 130">
                  <a:extLst>
                    <a:ext uri="{FF2B5EF4-FFF2-40B4-BE49-F238E27FC236}">
                      <a16:creationId xmlns:a16="http://schemas.microsoft.com/office/drawing/2014/main" id="{0772BE6A-B862-8E3F-7432-CDCF9ADDD7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Freeform 131">
                  <a:extLst>
                    <a:ext uri="{FF2B5EF4-FFF2-40B4-BE49-F238E27FC236}">
                      <a16:creationId xmlns:a16="http://schemas.microsoft.com/office/drawing/2014/main" id="{2B3BB119-9B20-0A63-31E5-80AF7853163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Freeform 132">
                  <a:extLst>
                    <a:ext uri="{FF2B5EF4-FFF2-40B4-BE49-F238E27FC236}">
                      <a16:creationId xmlns:a16="http://schemas.microsoft.com/office/drawing/2014/main" id="{E5E64758-5373-E826-0110-3797E08D43B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Freeform 133">
                  <a:extLst>
                    <a:ext uri="{FF2B5EF4-FFF2-40B4-BE49-F238E27FC236}">
                      <a16:creationId xmlns:a16="http://schemas.microsoft.com/office/drawing/2014/main" id="{ABC44D68-74BE-6E7A-9452-FAC3083E3D6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50" name="Rectangle 4">
            <a:extLst>
              <a:ext uri="{FF2B5EF4-FFF2-40B4-BE49-F238E27FC236}">
                <a16:creationId xmlns:a16="http://schemas.microsoft.com/office/drawing/2014/main" id="{A3C3DA43-150C-3EFA-F63E-07621F5B3775}"/>
              </a:ext>
            </a:extLst>
          </p:cNvPr>
          <p:cNvSpPr txBox="1">
            <a:spLocks noChangeArrowheads="1"/>
          </p:cNvSpPr>
          <p:nvPr/>
        </p:nvSpPr>
        <p:spPr>
          <a:xfrm>
            <a:off x="6175328" y="2665901"/>
            <a:ext cx="6016672" cy="1579546"/>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5275" algn="l" defTabSz="914400" rtl="0" eaLnBrk="1" fontAlgn="auto" latinLnBrk="0" hangingPunct="1">
              <a:lnSpc>
                <a:spcPct val="90000"/>
              </a:lnSpc>
              <a:spcBef>
                <a:spcPts val="6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d</a:t>
            </a:r>
            <a:r>
              <a:rPr kumimoji="0" lang="en-US" sz="2800" b="0" i="0" u="none" strike="noStrike" kern="1200" cap="none" spc="0" normalizeH="0" baseline="-25000" noProof="0" dirty="0">
                <a:ln>
                  <a:noFill/>
                </a:ln>
                <a:solidFill>
                  <a:srgbClr val="CC0000"/>
                </a:solidFill>
                <a:effectLst/>
                <a:uLnTx/>
                <a:uFillTx/>
                <a:latin typeface="Calibri" panose="020F0502020204030204"/>
                <a:ea typeface="+mn-ea"/>
                <a:cs typeface="+mn-cs"/>
              </a:rPr>
              <a:t>proc</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 processing delay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458787" lvl="0" indent="-342900">
              <a:spcBef>
                <a:spcPts val="600"/>
              </a:spcBef>
              <a:buClrTx/>
              <a:buFont typeface="Arial" panose="020B0604020202020204" pitchFamily="34" charset="0"/>
              <a:buChar char="•"/>
              <a:defRPr/>
            </a:pPr>
            <a:r>
              <a:rPr lang="en-US" sz="2400" dirty="0">
                <a:solidFill>
                  <a:prstClr val="black"/>
                </a:solidFill>
                <a:latin typeface="Calibri" panose="020F0502020204030204"/>
              </a:rPr>
              <a:t>Nodal processing: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check bit errors,</a:t>
            </a:r>
            <a:r>
              <a:rPr kumimoji="0" lang="en-US" sz="2400"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determine output link, etc.</a:t>
            </a:r>
          </a:p>
          <a:p>
            <a:pPr marL="458787" marR="0" lvl="0" indent="-3429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Typically, &lt; microsecs</a:t>
            </a:r>
          </a:p>
        </p:txBody>
      </p:sp>
      <p:sp>
        <p:nvSpPr>
          <p:cNvPr id="51" name="Rectangle 58">
            <a:extLst>
              <a:ext uri="{FF2B5EF4-FFF2-40B4-BE49-F238E27FC236}">
                <a16:creationId xmlns:a16="http://schemas.microsoft.com/office/drawing/2014/main" id="{A624B2EA-70DC-8B56-6F5E-9C649BB5FB29}"/>
              </a:ext>
            </a:extLst>
          </p:cNvPr>
          <p:cNvSpPr>
            <a:spLocks noChangeArrowheads="1"/>
          </p:cNvSpPr>
          <p:nvPr/>
        </p:nvSpPr>
        <p:spPr bwMode="auto">
          <a:xfrm>
            <a:off x="8231588" y="695509"/>
            <a:ext cx="3457143" cy="2019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4488" marR="0" lvl="0" indent="-344488" algn="l" defTabSz="914400" rtl="0" eaLnBrk="1" fontAlgn="auto" latinLnBrk="0" hangingPunct="1">
              <a:lnSpc>
                <a:spcPct val="90000"/>
              </a:lnSpc>
              <a:spcBef>
                <a:spcPts val="600"/>
              </a:spcBef>
              <a:spcAft>
                <a:spcPts val="0"/>
              </a:spcAft>
              <a:buClr>
                <a:srgbClr val="3333CC"/>
              </a:buClr>
              <a:buSzPct val="85000"/>
              <a:buFont typeface="Wingdings" charset="0"/>
              <a:buNone/>
              <a:tabLst/>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ＭＳ Ｐゴシック" charset="0"/>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d</a:t>
            </a:r>
            <a:r>
              <a:rPr kumimoji="0" lang="en-US" sz="2800" b="0" i="0" u="none" strike="noStrike" kern="1200" cap="none" spc="0" normalizeH="0" baseline="-25000" noProof="0" dirty="0">
                <a:ln>
                  <a:noFill/>
                </a:ln>
                <a:solidFill>
                  <a:srgbClr val="CC0000"/>
                </a:solidFill>
                <a:effectLst/>
                <a:uLnTx/>
                <a:uFillTx/>
                <a:latin typeface="Calibri" panose="020F0502020204030204"/>
                <a:ea typeface="ＭＳ Ｐゴシック" charset="0"/>
                <a:cs typeface="ＭＳ Ｐゴシック" charset="0"/>
              </a:rPr>
              <a:t>queue</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 queueing delay</a:t>
            </a:r>
          </a:p>
          <a:p>
            <a:pPr marL="342900" marR="0" lvl="0" indent="-342900" algn="l" defTabSz="914400" rtl="0" eaLnBrk="1" fontAlgn="auto" latinLnBrk="0" hangingPunct="1">
              <a:lnSpc>
                <a:spcPct val="90000"/>
              </a:lnSpc>
              <a:spcBef>
                <a:spcPts val="600"/>
              </a:spcBef>
              <a:spcAft>
                <a:spcPts val="0"/>
              </a:spcAft>
              <a:buSzTx/>
              <a:buFont typeface="Arial" panose="020B0604020202020204" pitchFamily="34" charset="0"/>
              <a:buChar char="•"/>
              <a:tabLst/>
              <a:defRPr/>
            </a:pPr>
            <a:r>
              <a:rPr lang="en-US" sz="2400" dirty="0">
                <a:solidFill>
                  <a:srgbClr val="000000"/>
                </a:solidFill>
                <a:latin typeface="Calibri" panose="020F0502020204030204"/>
                <a:ea typeface="ＭＳ Ｐゴシック" charset="0"/>
                <a:cs typeface="ＭＳ Ｐゴシック" charset="0"/>
              </a:rPr>
              <a:t>Time</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waiting at output link for transmission </a:t>
            </a:r>
          </a:p>
          <a:p>
            <a:pPr marL="342900" marR="0" lvl="0" indent="-342900" algn="l" defTabSz="914400" rtl="0" eaLnBrk="1" fontAlgn="auto" latinLnBrk="0" hangingPunct="1">
              <a:lnSpc>
                <a:spcPct val="90000"/>
              </a:lnSpc>
              <a:spcBef>
                <a:spcPts val="600"/>
              </a:spcBef>
              <a:spcAft>
                <a:spcPts val="0"/>
              </a:spcAft>
              <a:buSzTx/>
              <a:buFont typeface="Arial" panose="020B0604020202020204" pitchFamily="34" charset="0"/>
              <a:buChar char="•"/>
              <a:tabLst/>
              <a:defRPr/>
            </a:pPr>
            <a:r>
              <a:rPr lang="en-US" sz="2400" dirty="0">
                <a:solidFill>
                  <a:srgbClr val="000000"/>
                </a:solidFill>
                <a:latin typeface="Calibri" panose="020F0502020204030204"/>
                <a:ea typeface="ＭＳ Ｐゴシック" charset="0"/>
                <a:cs typeface="ＭＳ Ｐゴシック" charset="0"/>
              </a:rPr>
              <a:t>Depends</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on congestion level of router</a:t>
            </a:r>
          </a:p>
        </p:txBody>
      </p:sp>
      <p:sp>
        <p:nvSpPr>
          <p:cNvPr id="53" name="Rectangle 3">
            <a:extLst>
              <a:ext uri="{FF2B5EF4-FFF2-40B4-BE49-F238E27FC236}">
                <a16:creationId xmlns:a16="http://schemas.microsoft.com/office/drawing/2014/main" id="{473CE261-266A-19CD-0265-F54038BF8453}"/>
              </a:ext>
            </a:extLst>
          </p:cNvPr>
          <p:cNvSpPr>
            <a:spLocks noChangeArrowheads="1"/>
          </p:cNvSpPr>
          <p:nvPr/>
        </p:nvSpPr>
        <p:spPr bwMode="auto">
          <a:xfrm>
            <a:off x="971260" y="4295281"/>
            <a:ext cx="4380277" cy="207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1" fontAlgn="auto" latinLnBrk="0" hangingPunct="1">
              <a:lnSpc>
                <a:spcPct val="90000"/>
              </a:lnSpc>
              <a:spcBef>
                <a:spcPts val="6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d</a:t>
            </a:r>
            <a:r>
              <a:rPr kumimoji="0" lang="en-US" sz="2800" b="0" i="0" u="none" strike="noStrike" kern="1200" cap="none" spc="0" normalizeH="0" baseline="-25000" noProof="0" dirty="0">
                <a:ln>
                  <a:noFill/>
                </a:ln>
                <a:solidFill>
                  <a:srgbClr val="CC0000"/>
                </a:solidFill>
                <a:effectLst/>
                <a:uLnTx/>
                <a:uFillTx/>
                <a:latin typeface="Calibri" panose="020F0502020204030204"/>
                <a:ea typeface="ＭＳ Ｐゴシック" charset="0"/>
                <a:cs typeface="ＭＳ Ｐゴシック" charset="0"/>
              </a:rPr>
              <a:t>trans</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 transmission delay:</a:t>
            </a:r>
          </a:p>
          <a:p>
            <a:pPr marL="342900" marR="0" lvl="0" indent="-342900" algn="l" defTabSz="914400" rtl="0" eaLnBrk="1" fontAlgn="auto" latinLnBrk="0" hangingPunct="1">
              <a:lnSpc>
                <a:spcPct val="90000"/>
              </a:lnSpc>
              <a:spcBef>
                <a:spcPts val="600"/>
              </a:spcBef>
              <a:spcAft>
                <a:spcPts val="0"/>
              </a:spcAft>
              <a:buSzTx/>
              <a:buFont typeface="Arial" panose="020B0604020202020204" pitchFamily="34" charset="0"/>
              <a:buChar char="•"/>
              <a:tabLst/>
              <a:defRPr/>
            </a:pP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L</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packet length (bits) </a:t>
            </a:r>
          </a:p>
          <a:p>
            <a:pPr marL="342900" marR="0" lvl="0" indent="-342900" algn="l" defTabSz="914400" rtl="0" eaLnBrk="1" fontAlgn="auto" latinLnBrk="0" hangingPunct="1">
              <a:lnSpc>
                <a:spcPct val="90000"/>
              </a:lnSpc>
              <a:spcBef>
                <a:spcPts val="600"/>
              </a:spcBef>
              <a:spcAft>
                <a:spcPts val="0"/>
              </a:spcAft>
              <a:buSzTx/>
              <a:buFont typeface="Arial" panose="020B0604020202020204" pitchFamily="34" charset="0"/>
              <a:buChar char="•"/>
              <a:tabLst/>
              <a:defRPr/>
            </a:pP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R</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link </a:t>
            </a: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transmission rate (bps)</a:t>
            </a:r>
          </a:p>
          <a:p>
            <a:pPr marL="342900" marR="0" lvl="0" indent="-342900" algn="l" defTabSz="914400" rtl="0" eaLnBrk="1" fontAlgn="auto" latinLnBrk="0" hangingPunct="1">
              <a:lnSpc>
                <a:spcPct val="90000"/>
              </a:lnSpc>
              <a:spcBef>
                <a:spcPts val="600"/>
              </a:spcBef>
              <a:spcAft>
                <a:spcPts val="0"/>
              </a:spcAft>
              <a:buSzTx/>
              <a:buFont typeface="Arial" panose="020B0604020202020204" pitchFamily="34" charset="0"/>
              <a:buChar char="•"/>
              <a:tabLst/>
              <a:defRPr/>
            </a:pPr>
            <a:r>
              <a:rPr kumimoji="0" lang="en-US" sz="24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d</a:t>
            </a:r>
            <a:r>
              <a:rPr kumimoji="0" lang="en-US" sz="2400" b="0" i="1" u="none" strike="noStrike" kern="1200" cap="none" spc="0" normalizeH="0" baseline="-25000" noProof="0" dirty="0">
                <a:ln>
                  <a:noFill/>
                </a:ln>
                <a:solidFill>
                  <a:srgbClr val="CC0000"/>
                </a:solidFill>
                <a:effectLst/>
                <a:uLnTx/>
                <a:uFillTx/>
                <a:latin typeface="Calibri" panose="020F0502020204030204"/>
                <a:ea typeface="ＭＳ Ｐゴシック" charset="0"/>
                <a:cs typeface="ＭＳ Ｐゴシック" charset="0"/>
              </a:rPr>
              <a:t>trans</a:t>
            </a:r>
            <a:r>
              <a:rPr kumimoji="0" lang="en-US" sz="24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 </a:t>
            </a: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L/R</a:t>
            </a:r>
          </a:p>
        </p:txBody>
      </p:sp>
      <p:sp>
        <p:nvSpPr>
          <p:cNvPr id="54" name="Rectangle 4">
            <a:extLst>
              <a:ext uri="{FF2B5EF4-FFF2-40B4-BE49-F238E27FC236}">
                <a16:creationId xmlns:a16="http://schemas.microsoft.com/office/drawing/2014/main" id="{D0FFB0E7-9202-2F8A-BC85-4BEB08A48D62}"/>
              </a:ext>
            </a:extLst>
          </p:cNvPr>
          <p:cNvSpPr>
            <a:spLocks noChangeArrowheads="1"/>
          </p:cNvSpPr>
          <p:nvPr/>
        </p:nvSpPr>
        <p:spPr bwMode="auto">
          <a:xfrm>
            <a:off x="6266522" y="4302229"/>
            <a:ext cx="5147743" cy="219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d</a:t>
            </a:r>
            <a:r>
              <a:rPr kumimoji="0" lang="en-US" sz="2800" b="0" i="0" u="none" strike="noStrike" kern="1200" cap="none" spc="0" normalizeH="0" baseline="-25000" noProof="0" dirty="0">
                <a:ln>
                  <a:noFill/>
                </a:ln>
                <a:solidFill>
                  <a:srgbClr val="CC0000"/>
                </a:solidFill>
                <a:effectLst/>
                <a:uLnTx/>
                <a:uFillTx/>
                <a:latin typeface="Calibri" panose="020F0502020204030204"/>
                <a:ea typeface="ＭＳ Ｐゴシック" charset="0"/>
                <a:cs typeface="ＭＳ Ｐゴシック" charset="0"/>
              </a:rPr>
              <a:t>prop</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 propagation delay:</a:t>
            </a:r>
            <a:endParaRPr kumimoji="0" lang="en-US" sz="1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endParaRPr>
          </a:p>
          <a:p>
            <a:pPr marL="342900" marR="0" lvl="0" indent="-342900" algn="l" defTabSz="914400" rtl="0" eaLnBrk="1" fontAlgn="auto" latinLnBrk="0" hangingPunct="1">
              <a:lnSpc>
                <a:spcPct val="90000"/>
              </a:lnSpc>
              <a:spcBef>
                <a:spcPts val="600"/>
              </a:spcBef>
              <a:spcAft>
                <a:spcPts val="0"/>
              </a:spcAft>
              <a:buSzTx/>
              <a:buFont typeface="Arial" panose="020B0604020202020204" pitchFamily="34" charset="0"/>
              <a:buChar char="•"/>
              <a:tabLst/>
              <a:defRPr/>
            </a:pP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d</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length of physical link</a:t>
            </a:r>
          </a:p>
          <a:p>
            <a:pPr marL="342900" marR="0" lvl="0" indent="-342900" algn="l" defTabSz="914400" rtl="0" eaLnBrk="1" fontAlgn="auto" latinLnBrk="0" hangingPunct="1">
              <a:lnSpc>
                <a:spcPct val="90000"/>
              </a:lnSpc>
              <a:spcBef>
                <a:spcPts val="600"/>
              </a:spcBef>
              <a:spcAft>
                <a:spcPts val="0"/>
              </a:spcAft>
              <a:buSzTx/>
              <a:buFont typeface="Arial" panose="020B0604020202020204" pitchFamily="34" charset="0"/>
              <a:buChar char="•"/>
              <a:tabLst/>
              <a:defRPr/>
            </a:pP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s</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propagation speed (~2x10</a:t>
            </a:r>
            <a:r>
              <a:rPr kumimoji="0" lang="en-US" sz="2400" b="0" i="0" u="none" strike="noStrike" kern="1200" cap="none" spc="0" normalizeH="0" baseline="30000" noProof="0" dirty="0">
                <a:ln>
                  <a:noFill/>
                </a:ln>
                <a:solidFill>
                  <a:srgbClr val="000000"/>
                </a:solidFill>
                <a:effectLst/>
                <a:uLnTx/>
                <a:uFillTx/>
                <a:latin typeface="Calibri" panose="020F0502020204030204"/>
                <a:ea typeface="ＭＳ Ｐゴシック" charset="0"/>
                <a:cs typeface="ＭＳ Ｐゴシック" charset="0"/>
              </a:rPr>
              <a:t>8</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m/sec)</a:t>
            </a:r>
          </a:p>
          <a:p>
            <a:pPr marL="342900" marR="0" lvl="0" indent="-342900" algn="l" defTabSz="914400" rtl="0" eaLnBrk="1" fontAlgn="auto" latinLnBrk="0" hangingPunct="1">
              <a:lnSpc>
                <a:spcPct val="90000"/>
              </a:lnSpc>
              <a:spcBef>
                <a:spcPts val="600"/>
              </a:spcBef>
              <a:spcAft>
                <a:spcPts val="0"/>
              </a:spcAft>
              <a:buSzTx/>
              <a:buFont typeface="Arial" panose="020B0604020202020204" pitchFamily="34" charset="0"/>
              <a:buChar char="•"/>
              <a:tabLst/>
              <a:defRPr/>
            </a:pPr>
            <a:r>
              <a:rPr kumimoji="0" lang="en-US" sz="24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d</a:t>
            </a:r>
            <a:r>
              <a:rPr kumimoji="0" lang="en-US" sz="2400" b="0" i="0" u="none" strike="noStrike" kern="1200" cap="none" spc="0" normalizeH="0" baseline="-25000" noProof="0" dirty="0">
                <a:ln>
                  <a:noFill/>
                </a:ln>
                <a:solidFill>
                  <a:srgbClr val="CC0000"/>
                </a:solidFill>
                <a:effectLst/>
                <a:uLnTx/>
                <a:uFillTx/>
                <a:latin typeface="Calibri" panose="020F0502020204030204"/>
                <a:ea typeface="ＭＳ Ｐゴシック" charset="0"/>
                <a:cs typeface="ＭＳ Ｐゴシック" charset="0"/>
              </a:rPr>
              <a:t>prop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 </a:t>
            </a: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d</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a:t>
            </a: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s</a:t>
            </a:r>
          </a:p>
        </p:txBody>
      </p:sp>
      <p:grpSp>
        <p:nvGrpSpPr>
          <p:cNvPr id="55" name="Group 54">
            <a:extLst>
              <a:ext uri="{FF2B5EF4-FFF2-40B4-BE49-F238E27FC236}">
                <a16:creationId xmlns:a16="http://schemas.microsoft.com/office/drawing/2014/main" id="{CFC4F5EB-5C7E-77CC-F8C1-E41314BC9D4D}"/>
              </a:ext>
            </a:extLst>
          </p:cNvPr>
          <p:cNvGrpSpPr/>
          <p:nvPr/>
        </p:nvGrpSpPr>
        <p:grpSpPr>
          <a:xfrm>
            <a:off x="950631" y="5492529"/>
            <a:ext cx="7076415" cy="1127327"/>
            <a:chOff x="1211117" y="5568048"/>
            <a:chExt cx="7076415" cy="1127327"/>
          </a:xfrm>
        </p:grpSpPr>
        <p:sp>
          <p:nvSpPr>
            <p:cNvPr id="56" name="Text Box 62">
              <a:extLst>
                <a:ext uri="{FF2B5EF4-FFF2-40B4-BE49-F238E27FC236}">
                  <a16:creationId xmlns:a16="http://schemas.microsoft.com/office/drawing/2014/main" id="{4A5C9F86-297F-676B-6C0A-2896179D59B2}"/>
                </a:ext>
              </a:extLst>
            </p:cNvPr>
            <p:cNvSpPr txBox="1">
              <a:spLocks noChangeArrowheads="1"/>
            </p:cNvSpPr>
            <p:nvPr/>
          </p:nvSpPr>
          <p:spPr bwMode="auto">
            <a:xfrm>
              <a:off x="3836662" y="5864378"/>
              <a:ext cx="210522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d</a:t>
              </a:r>
              <a:r>
                <a:rPr kumimoji="0" lang="en-US" altLang="en-US" sz="2400" b="0" i="0" u="none" strike="noStrike" kern="1200" cap="none" spc="0" normalizeH="0" baseline="-25000" noProof="0" dirty="0">
                  <a:ln>
                    <a:noFill/>
                  </a:ln>
                  <a:solidFill>
                    <a:srgbClr val="C00000"/>
                  </a:solidFill>
                  <a:effectLst/>
                  <a:uLnTx/>
                  <a:uFillTx/>
                  <a:latin typeface="Calibri" panose="020F0502020204030204"/>
                  <a:ea typeface="ＭＳ Ｐゴシック" panose="020B0600070205080204" pitchFamily="34" charset="-128"/>
                  <a:cs typeface="+mn-cs"/>
                </a:rPr>
                <a:t>trans</a:t>
              </a:r>
              <a:r>
                <a:rPr kumimoji="0" lang="en-US" altLang="en-US" sz="2000" b="0" i="0" u="none" strike="noStrike" kern="1200" cap="none" spc="0" normalizeH="0" baseline="-2500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 </a:t>
              </a:r>
              <a:r>
                <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d</a:t>
              </a:r>
              <a:r>
                <a:rPr kumimoji="0" lang="en-US" altLang="en-US" sz="2400" b="0" i="0" u="none" strike="noStrike" kern="1200" cap="none" spc="0" normalizeH="0" baseline="-25000" noProof="0" dirty="0">
                  <a:ln>
                    <a:noFill/>
                  </a:ln>
                  <a:solidFill>
                    <a:srgbClr val="C00000"/>
                  </a:solidFill>
                  <a:effectLst/>
                  <a:uLnTx/>
                  <a:uFillTx/>
                  <a:latin typeface="Calibri" panose="020F0502020204030204"/>
                  <a:ea typeface="ＭＳ Ｐゴシック" panose="020B0600070205080204" pitchFamily="34" charset="-128"/>
                  <a:cs typeface="+mn-cs"/>
                </a:rPr>
                <a:t>prop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very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different</a:t>
              </a:r>
            </a:p>
          </p:txBody>
        </p:sp>
        <p:sp>
          <p:nvSpPr>
            <p:cNvPr id="57" name="Oval 56">
              <a:extLst>
                <a:ext uri="{FF2B5EF4-FFF2-40B4-BE49-F238E27FC236}">
                  <a16:creationId xmlns:a16="http://schemas.microsoft.com/office/drawing/2014/main" id="{6D0306FB-4FB0-C94F-A10C-E4642CF7E25E}"/>
                </a:ext>
              </a:extLst>
            </p:cNvPr>
            <p:cNvSpPr/>
            <p:nvPr/>
          </p:nvSpPr>
          <p:spPr>
            <a:xfrm>
              <a:off x="1211117" y="5568048"/>
              <a:ext cx="1869375" cy="50063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1808E85C-D5FE-E325-87B8-CEAE6211A4E0}"/>
                </a:ext>
              </a:extLst>
            </p:cNvPr>
            <p:cNvSpPr/>
            <p:nvPr/>
          </p:nvSpPr>
          <p:spPr>
            <a:xfrm>
              <a:off x="6418157" y="5570209"/>
              <a:ext cx="1869375" cy="50063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9" name="Straight Connector 58">
              <a:extLst>
                <a:ext uri="{FF2B5EF4-FFF2-40B4-BE49-F238E27FC236}">
                  <a16:creationId xmlns:a16="http://schemas.microsoft.com/office/drawing/2014/main" id="{373710E3-A72E-2299-2AF5-E0683A0468E6}"/>
                </a:ext>
              </a:extLst>
            </p:cNvPr>
            <p:cNvCxnSpPr>
              <a:stCxn id="58" idx="2"/>
            </p:cNvCxnSpPr>
            <p:nvPr/>
          </p:nvCxnSpPr>
          <p:spPr>
            <a:xfrm flipH="1">
              <a:off x="5392908" y="5820526"/>
              <a:ext cx="1025249" cy="248156"/>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E6EF421-DC72-2B71-BE56-759AD71D8B19}"/>
                </a:ext>
              </a:extLst>
            </p:cNvPr>
            <p:cNvCxnSpPr>
              <a:cxnSpLocks/>
            </p:cNvCxnSpPr>
            <p:nvPr/>
          </p:nvCxnSpPr>
          <p:spPr>
            <a:xfrm>
              <a:off x="3097924" y="5820526"/>
              <a:ext cx="940801" cy="248156"/>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639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dissolv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dissolv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dissolv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dissolve">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3"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FDA227-EEA7-AFF0-67B7-0522D1AA762F}"/>
              </a:ext>
            </a:extLst>
          </p:cNvPr>
          <p:cNvSpPr>
            <a:spLocks noGrp="1"/>
          </p:cNvSpPr>
          <p:nvPr>
            <p:ph type="title"/>
          </p:nvPr>
        </p:nvSpPr>
        <p:spPr>
          <a:xfrm>
            <a:off x="838200" y="0"/>
            <a:ext cx="10515600" cy="859518"/>
          </a:xfrm>
        </p:spPr>
        <p:txBody>
          <a:bodyPr>
            <a:normAutofit/>
          </a:bodyPr>
          <a:lstStyle/>
          <a:p>
            <a:r>
              <a:rPr lang="en-US" sz="4000" dirty="0"/>
              <a:t>Network Performance: Packet Loss</a:t>
            </a:r>
          </a:p>
        </p:txBody>
      </p:sp>
      <p:grpSp>
        <p:nvGrpSpPr>
          <p:cNvPr id="4" name="Group 3">
            <a:extLst>
              <a:ext uri="{FF2B5EF4-FFF2-40B4-BE49-F238E27FC236}">
                <a16:creationId xmlns:a16="http://schemas.microsoft.com/office/drawing/2014/main" id="{96F2C34A-9956-8217-F4AE-35C7B3DCCBCA}"/>
              </a:ext>
            </a:extLst>
          </p:cNvPr>
          <p:cNvGrpSpPr/>
          <p:nvPr/>
        </p:nvGrpSpPr>
        <p:grpSpPr>
          <a:xfrm>
            <a:off x="2080393" y="4368593"/>
            <a:ext cx="1463604" cy="737240"/>
            <a:chOff x="7493876" y="2774731"/>
            <a:chExt cx="1481958" cy="894622"/>
          </a:xfrm>
        </p:grpSpPr>
        <p:sp>
          <p:nvSpPr>
            <p:cNvPr id="5" name="Freeform 109">
              <a:extLst>
                <a:ext uri="{FF2B5EF4-FFF2-40B4-BE49-F238E27FC236}">
                  <a16:creationId xmlns:a16="http://schemas.microsoft.com/office/drawing/2014/main" id="{D79F6E91-C879-3C93-7873-7C8D72DA299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 name="Oval 5">
              <a:extLst>
                <a:ext uri="{FF2B5EF4-FFF2-40B4-BE49-F238E27FC236}">
                  <a16:creationId xmlns:a16="http://schemas.microsoft.com/office/drawing/2014/main" id="{A8D7397A-E6C1-DBA6-61E5-7B71C8B152B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 name="Group 6">
              <a:extLst>
                <a:ext uri="{FF2B5EF4-FFF2-40B4-BE49-F238E27FC236}">
                  <a16:creationId xmlns:a16="http://schemas.microsoft.com/office/drawing/2014/main" id="{526AE62F-178B-E358-2866-69AE43E1AF52}"/>
                </a:ext>
              </a:extLst>
            </p:cNvPr>
            <p:cNvGrpSpPr/>
            <p:nvPr/>
          </p:nvGrpSpPr>
          <p:grpSpPr>
            <a:xfrm>
              <a:off x="7713663" y="2848339"/>
              <a:ext cx="1042107" cy="425543"/>
              <a:chOff x="7786941" y="2884917"/>
              <a:chExt cx="897649" cy="353919"/>
            </a:xfrm>
          </p:grpSpPr>
          <p:sp>
            <p:nvSpPr>
              <p:cNvPr id="8" name="Freeform 112">
                <a:extLst>
                  <a:ext uri="{FF2B5EF4-FFF2-40B4-BE49-F238E27FC236}">
                    <a16:creationId xmlns:a16="http://schemas.microsoft.com/office/drawing/2014/main" id="{AECA772B-1933-6142-333B-6B554ED483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113">
                <a:extLst>
                  <a:ext uri="{FF2B5EF4-FFF2-40B4-BE49-F238E27FC236}">
                    <a16:creationId xmlns:a16="http://schemas.microsoft.com/office/drawing/2014/main" id="{707131CB-1E24-416F-9489-3A771479051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114">
                <a:extLst>
                  <a:ext uri="{FF2B5EF4-FFF2-40B4-BE49-F238E27FC236}">
                    <a16:creationId xmlns:a16="http://schemas.microsoft.com/office/drawing/2014/main" id="{46DBEC09-36B3-6312-A9E1-89898E252CF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115">
                <a:extLst>
                  <a:ext uri="{FF2B5EF4-FFF2-40B4-BE49-F238E27FC236}">
                    <a16:creationId xmlns:a16="http://schemas.microsoft.com/office/drawing/2014/main" id="{B33BAD62-5198-ED2C-D860-464F3E0C13F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2" name="Rectangle 3">
            <a:extLst>
              <a:ext uri="{FF2B5EF4-FFF2-40B4-BE49-F238E27FC236}">
                <a16:creationId xmlns:a16="http://schemas.microsoft.com/office/drawing/2014/main" id="{D214211C-610C-6C19-34BA-756375F38F65}"/>
              </a:ext>
            </a:extLst>
          </p:cNvPr>
          <p:cNvSpPr txBox="1">
            <a:spLocks noChangeArrowheads="1"/>
          </p:cNvSpPr>
          <p:nvPr/>
        </p:nvSpPr>
        <p:spPr>
          <a:xfrm>
            <a:off x="975618" y="1391460"/>
            <a:ext cx="10214897" cy="71934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 name="Rectangle 7">
            <a:extLst>
              <a:ext uri="{FF2B5EF4-FFF2-40B4-BE49-F238E27FC236}">
                <a16:creationId xmlns:a16="http://schemas.microsoft.com/office/drawing/2014/main" id="{D432D695-8B0C-1B40-3B0C-AF0845CF2AC8}"/>
              </a:ext>
            </a:extLst>
          </p:cNvPr>
          <p:cNvSpPr>
            <a:spLocks noChangeArrowheads="1"/>
          </p:cNvSpPr>
          <p:nvPr/>
        </p:nvSpPr>
        <p:spPr bwMode="auto">
          <a:xfrm>
            <a:off x="2167598" y="4617843"/>
            <a:ext cx="1198563" cy="263525"/>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14" name="Line 23">
            <a:extLst>
              <a:ext uri="{FF2B5EF4-FFF2-40B4-BE49-F238E27FC236}">
                <a16:creationId xmlns:a16="http://schemas.microsoft.com/office/drawing/2014/main" id="{2FE38B9A-2666-094B-D172-04859277F862}"/>
              </a:ext>
            </a:extLst>
          </p:cNvPr>
          <p:cNvSpPr>
            <a:spLocks noChangeShapeType="1"/>
          </p:cNvSpPr>
          <p:nvPr/>
        </p:nvSpPr>
        <p:spPr bwMode="auto">
          <a:xfrm>
            <a:off x="1475448" y="4384480"/>
            <a:ext cx="698500" cy="3333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5" name="Line 24">
            <a:extLst>
              <a:ext uri="{FF2B5EF4-FFF2-40B4-BE49-F238E27FC236}">
                <a16:creationId xmlns:a16="http://schemas.microsoft.com/office/drawing/2014/main" id="{92F3B88D-8073-8628-32C3-DEE32CC375FA}"/>
              </a:ext>
            </a:extLst>
          </p:cNvPr>
          <p:cNvSpPr>
            <a:spLocks noChangeShapeType="1"/>
          </p:cNvSpPr>
          <p:nvPr/>
        </p:nvSpPr>
        <p:spPr bwMode="auto">
          <a:xfrm flipV="1">
            <a:off x="1764373" y="4778180"/>
            <a:ext cx="411163" cy="5254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6" name="Line 25">
            <a:extLst>
              <a:ext uri="{FF2B5EF4-FFF2-40B4-BE49-F238E27FC236}">
                <a16:creationId xmlns:a16="http://schemas.microsoft.com/office/drawing/2014/main" id="{F6182620-9168-1055-B95E-0A94946F11DA}"/>
              </a:ext>
            </a:extLst>
          </p:cNvPr>
          <p:cNvSpPr>
            <a:spLocks noChangeShapeType="1"/>
          </p:cNvSpPr>
          <p:nvPr/>
        </p:nvSpPr>
        <p:spPr bwMode="auto">
          <a:xfrm>
            <a:off x="3361398" y="4781355"/>
            <a:ext cx="1933575" cy="95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7" name="Rectangle 28">
            <a:extLst>
              <a:ext uri="{FF2B5EF4-FFF2-40B4-BE49-F238E27FC236}">
                <a16:creationId xmlns:a16="http://schemas.microsoft.com/office/drawing/2014/main" id="{E661C143-F8F2-3BE2-BEF2-7895D86FC2D0}"/>
              </a:ext>
            </a:extLst>
          </p:cNvPr>
          <p:cNvSpPr>
            <a:spLocks noChangeArrowheads="1"/>
          </p:cNvSpPr>
          <p:nvPr/>
        </p:nvSpPr>
        <p:spPr bwMode="auto">
          <a:xfrm>
            <a:off x="4280561" y="4581330"/>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18" name="Rectangle 29">
            <a:extLst>
              <a:ext uri="{FF2B5EF4-FFF2-40B4-BE49-F238E27FC236}">
                <a16:creationId xmlns:a16="http://schemas.microsoft.com/office/drawing/2014/main" id="{E0F98C2D-4B75-BFA8-B6CE-19FA4F068A74}"/>
              </a:ext>
            </a:extLst>
          </p:cNvPr>
          <p:cNvSpPr>
            <a:spLocks noChangeArrowheads="1"/>
          </p:cNvSpPr>
          <p:nvPr/>
        </p:nvSpPr>
        <p:spPr bwMode="auto">
          <a:xfrm>
            <a:off x="3028023" y="4652768"/>
            <a:ext cx="147638"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19" name="Rectangle 30">
            <a:extLst>
              <a:ext uri="{FF2B5EF4-FFF2-40B4-BE49-F238E27FC236}">
                <a16:creationId xmlns:a16="http://schemas.microsoft.com/office/drawing/2014/main" id="{0A0F0572-FB1F-C19D-7275-20E56B56BD6C}"/>
              </a:ext>
            </a:extLst>
          </p:cNvPr>
          <p:cNvSpPr>
            <a:spLocks noChangeArrowheads="1"/>
          </p:cNvSpPr>
          <p:nvPr/>
        </p:nvSpPr>
        <p:spPr bwMode="auto">
          <a:xfrm>
            <a:off x="3189948" y="4652768"/>
            <a:ext cx="147638"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20" name="Text Box 35">
            <a:extLst>
              <a:ext uri="{FF2B5EF4-FFF2-40B4-BE49-F238E27FC236}">
                <a16:creationId xmlns:a16="http://schemas.microsoft.com/office/drawing/2014/main" id="{BD167567-D77A-9338-C544-E6CD341B8479}"/>
              </a:ext>
            </a:extLst>
          </p:cNvPr>
          <p:cNvSpPr txBox="1">
            <a:spLocks noChangeArrowheads="1"/>
          </p:cNvSpPr>
          <p:nvPr/>
        </p:nvSpPr>
        <p:spPr bwMode="auto">
          <a:xfrm>
            <a:off x="492786" y="3912993"/>
            <a:ext cx="362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6600"/>
                </a:solidFill>
                <a:effectLst/>
                <a:uLnTx/>
                <a:uFillTx/>
                <a:latin typeface="Calibri" panose="020F0502020204030204"/>
                <a:ea typeface="ＭＳ Ｐゴシック" panose="020B0600070205080204" pitchFamily="34" charset="-128"/>
                <a:cs typeface="Arial"/>
              </a:rPr>
              <a:t>A</a:t>
            </a:r>
          </a:p>
        </p:txBody>
      </p:sp>
      <p:sp>
        <p:nvSpPr>
          <p:cNvPr id="21" name="Text Box 36">
            <a:extLst>
              <a:ext uri="{FF2B5EF4-FFF2-40B4-BE49-F238E27FC236}">
                <a16:creationId xmlns:a16="http://schemas.microsoft.com/office/drawing/2014/main" id="{42D1EF9E-8116-B6F0-34D7-2406C4F283FE}"/>
              </a:ext>
            </a:extLst>
          </p:cNvPr>
          <p:cNvSpPr txBox="1">
            <a:spLocks noChangeArrowheads="1"/>
          </p:cNvSpPr>
          <p:nvPr/>
        </p:nvSpPr>
        <p:spPr bwMode="auto">
          <a:xfrm>
            <a:off x="813461" y="4898830"/>
            <a:ext cx="3513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Arial"/>
              </a:rPr>
              <a:t>B</a:t>
            </a:r>
          </a:p>
        </p:txBody>
      </p:sp>
      <p:sp>
        <p:nvSpPr>
          <p:cNvPr id="22" name="Text Box 40">
            <a:extLst>
              <a:ext uri="{FF2B5EF4-FFF2-40B4-BE49-F238E27FC236}">
                <a16:creationId xmlns:a16="http://schemas.microsoft.com/office/drawing/2014/main" id="{974C6769-75BC-E616-A1F9-5454EF4F23A2}"/>
              </a:ext>
            </a:extLst>
          </p:cNvPr>
          <p:cNvSpPr txBox="1">
            <a:spLocks noChangeArrowheads="1"/>
          </p:cNvSpPr>
          <p:nvPr/>
        </p:nvSpPr>
        <p:spPr bwMode="auto">
          <a:xfrm>
            <a:off x="3840823" y="3822505"/>
            <a:ext cx="27907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packet being transmitted</a:t>
            </a:r>
          </a:p>
        </p:txBody>
      </p:sp>
      <p:sp>
        <p:nvSpPr>
          <p:cNvPr id="23" name="Line 41">
            <a:extLst>
              <a:ext uri="{FF2B5EF4-FFF2-40B4-BE49-F238E27FC236}">
                <a16:creationId xmlns:a16="http://schemas.microsoft.com/office/drawing/2014/main" id="{EBEB1056-8D54-E93A-1B32-B8D27C3BB994}"/>
              </a:ext>
            </a:extLst>
          </p:cNvPr>
          <p:cNvSpPr>
            <a:spLocks noChangeShapeType="1"/>
          </p:cNvSpPr>
          <p:nvPr/>
        </p:nvSpPr>
        <p:spPr bwMode="auto">
          <a:xfrm rot="10800000" flipV="1">
            <a:off x="3404261" y="4114605"/>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4" name="Rectangle 56">
            <a:extLst>
              <a:ext uri="{FF2B5EF4-FFF2-40B4-BE49-F238E27FC236}">
                <a16:creationId xmlns:a16="http://schemas.microsoft.com/office/drawing/2014/main" id="{87D2AFEB-3C97-2CBC-4145-63160D14D5B0}"/>
              </a:ext>
            </a:extLst>
          </p:cNvPr>
          <p:cNvSpPr>
            <a:spLocks noChangeArrowheads="1"/>
          </p:cNvSpPr>
          <p:nvPr/>
        </p:nvSpPr>
        <p:spPr bwMode="auto">
          <a:xfrm>
            <a:off x="2864511" y="4651180"/>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25" name="Rectangle 57">
            <a:extLst>
              <a:ext uri="{FF2B5EF4-FFF2-40B4-BE49-F238E27FC236}">
                <a16:creationId xmlns:a16="http://schemas.microsoft.com/office/drawing/2014/main" id="{80F2F34F-0899-BE49-9BFC-26F8DDB3612B}"/>
              </a:ext>
            </a:extLst>
          </p:cNvPr>
          <p:cNvSpPr>
            <a:spLocks noChangeArrowheads="1"/>
          </p:cNvSpPr>
          <p:nvPr/>
        </p:nvSpPr>
        <p:spPr bwMode="auto">
          <a:xfrm>
            <a:off x="2702586" y="465435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26" name="Rectangle 58">
            <a:extLst>
              <a:ext uri="{FF2B5EF4-FFF2-40B4-BE49-F238E27FC236}">
                <a16:creationId xmlns:a16="http://schemas.microsoft.com/office/drawing/2014/main" id="{9F670AF4-A7E9-0E99-FDC8-5425AD8F451C}"/>
              </a:ext>
            </a:extLst>
          </p:cNvPr>
          <p:cNvSpPr>
            <a:spLocks noChangeArrowheads="1"/>
          </p:cNvSpPr>
          <p:nvPr/>
        </p:nvSpPr>
        <p:spPr bwMode="auto">
          <a:xfrm>
            <a:off x="2537486" y="4651180"/>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27" name="Rectangle 59">
            <a:extLst>
              <a:ext uri="{FF2B5EF4-FFF2-40B4-BE49-F238E27FC236}">
                <a16:creationId xmlns:a16="http://schemas.microsoft.com/office/drawing/2014/main" id="{6ACEBEDB-3B49-6721-2573-7C1F753BB194}"/>
              </a:ext>
            </a:extLst>
          </p:cNvPr>
          <p:cNvSpPr>
            <a:spLocks noChangeArrowheads="1"/>
          </p:cNvSpPr>
          <p:nvPr/>
        </p:nvSpPr>
        <p:spPr bwMode="auto">
          <a:xfrm>
            <a:off x="2373973" y="4651180"/>
            <a:ext cx="147638"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28" name="Rectangle 61">
            <a:extLst>
              <a:ext uri="{FF2B5EF4-FFF2-40B4-BE49-F238E27FC236}">
                <a16:creationId xmlns:a16="http://schemas.microsoft.com/office/drawing/2014/main" id="{E3D28DE6-3ECF-C263-D256-3BF2A142DC5B}"/>
              </a:ext>
            </a:extLst>
          </p:cNvPr>
          <p:cNvSpPr>
            <a:spLocks noChangeArrowheads="1"/>
          </p:cNvSpPr>
          <p:nvPr/>
        </p:nvSpPr>
        <p:spPr bwMode="auto">
          <a:xfrm>
            <a:off x="2208873" y="4652768"/>
            <a:ext cx="147638"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29" name="Rectangle 62">
            <a:extLst>
              <a:ext uri="{FF2B5EF4-FFF2-40B4-BE49-F238E27FC236}">
                <a16:creationId xmlns:a16="http://schemas.microsoft.com/office/drawing/2014/main" id="{FD742842-E89A-D73D-16A9-35C4778823A1}"/>
              </a:ext>
            </a:extLst>
          </p:cNvPr>
          <p:cNvSpPr>
            <a:spLocks noChangeArrowheads="1"/>
          </p:cNvSpPr>
          <p:nvPr/>
        </p:nvSpPr>
        <p:spPr bwMode="auto">
          <a:xfrm>
            <a:off x="2180298" y="4628955"/>
            <a:ext cx="1171575" cy="242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30" name="Text Box 65">
            <a:extLst>
              <a:ext uri="{FF2B5EF4-FFF2-40B4-BE49-F238E27FC236}">
                <a16:creationId xmlns:a16="http://schemas.microsoft.com/office/drawing/2014/main" id="{588DDF8B-16DA-7884-60F1-A5569B9E3C58}"/>
              </a:ext>
            </a:extLst>
          </p:cNvPr>
          <p:cNvSpPr txBox="1">
            <a:spLocks noChangeArrowheads="1"/>
          </p:cNvSpPr>
          <p:nvPr/>
        </p:nvSpPr>
        <p:spPr bwMode="auto">
          <a:xfrm>
            <a:off x="2028552" y="3641530"/>
            <a:ext cx="162429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buffer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(waiting area)</a:t>
            </a:r>
          </a:p>
        </p:txBody>
      </p:sp>
      <p:sp>
        <p:nvSpPr>
          <p:cNvPr id="31" name="Line 66">
            <a:extLst>
              <a:ext uri="{FF2B5EF4-FFF2-40B4-BE49-F238E27FC236}">
                <a16:creationId xmlns:a16="http://schemas.microsoft.com/office/drawing/2014/main" id="{CD86448B-887A-7CE4-7B77-87E7FF1F9B79}"/>
              </a:ext>
            </a:extLst>
          </p:cNvPr>
          <p:cNvSpPr>
            <a:spLocks noChangeShapeType="1"/>
          </p:cNvSpPr>
          <p:nvPr/>
        </p:nvSpPr>
        <p:spPr bwMode="auto">
          <a:xfrm>
            <a:off x="2313648" y="4249543"/>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32" name="Group 48">
            <a:extLst>
              <a:ext uri="{FF2B5EF4-FFF2-40B4-BE49-F238E27FC236}">
                <a16:creationId xmlns:a16="http://schemas.microsoft.com/office/drawing/2014/main" id="{6138053F-4665-6061-D55B-3902E98D0483}"/>
              </a:ext>
            </a:extLst>
          </p:cNvPr>
          <p:cNvGrpSpPr>
            <a:grpSpLocks/>
          </p:cNvGrpSpPr>
          <p:nvPr/>
        </p:nvGrpSpPr>
        <p:grpSpPr bwMode="auto">
          <a:xfrm>
            <a:off x="668998" y="3933630"/>
            <a:ext cx="820738" cy="688975"/>
            <a:chOff x="-44" y="1473"/>
            <a:chExt cx="981" cy="1105"/>
          </a:xfrm>
        </p:grpSpPr>
        <p:pic>
          <p:nvPicPr>
            <p:cNvPr id="33" name="Picture 49" descr="desktop_computer_stylized_medium">
              <a:extLst>
                <a:ext uri="{FF2B5EF4-FFF2-40B4-BE49-F238E27FC236}">
                  <a16:creationId xmlns:a16="http://schemas.microsoft.com/office/drawing/2014/main" id="{11394C1A-B2A0-1D3E-ABE6-8F7B724B8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Freeform 50">
              <a:extLst>
                <a:ext uri="{FF2B5EF4-FFF2-40B4-BE49-F238E27FC236}">
                  <a16:creationId xmlns:a16="http://schemas.microsoft.com/office/drawing/2014/main" id="{BF479142-7E21-5E64-C6E5-2A1968476F8E}"/>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35" name="Group 51">
            <a:extLst>
              <a:ext uri="{FF2B5EF4-FFF2-40B4-BE49-F238E27FC236}">
                <a16:creationId xmlns:a16="http://schemas.microsoft.com/office/drawing/2014/main" id="{0248D705-35CA-BF5E-8887-DD8C460050CD}"/>
              </a:ext>
            </a:extLst>
          </p:cNvPr>
          <p:cNvGrpSpPr>
            <a:grpSpLocks/>
          </p:cNvGrpSpPr>
          <p:nvPr/>
        </p:nvGrpSpPr>
        <p:grpSpPr bwMode="auto">
          <a:xfrm>
            <a:off x="997611" y="4924230"/>
            <a:ext cx="820737" cy="688975"/>
            <a:chOff x="-44" y="1473"/>
            <a:chExt cx="981" cy="1105"/>
          </a:xfrm>
        </p:grpSpPr>
        <p:pic>
          <p:nvPicPr>
            <p:cNvPr id="36" name="Picture 52" descr="desktop_computer_stylized_medium">
              <a:extLst>
                <a:ext uri="{FF2B5EF4-FFF2-40B4-BE49-F238E27FC236}">
                  <a16:creationId xmlns:a16="http://schemas.microsoft.com/office/drawing/2014/main" id="{5CC4E70C-5DFD-57DE-B4E1-24B6F8484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Freeform 53">
              <a:extLst>
                <a:ext uri="{FF2B5EF4-FFF2-40B4-BE49-F238E27FC236}">
                  <a16:creationId xmlns:a16="http://schemas.microsoft.com/office/drawing/2014/main" id="{E9D65557-C4D0-EC98-590F-FDA0AC56BA2D}"/>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39" name="Group 38">
            <a:extLst>
              <a:ext uri="{FF2B5EF4-FFF2-40B4-BE49-F238E27FC236}">
                <a16:creationId xmlns:a16="http://schemas.microsoft.com/office/drawing/2014/main" id="{C7B0F1CB-6C2C-7613-E8A7-B70C27B3B1AB}"/>
              </a:ext>
            </a:extLst>
          </p:cNvPr>
          <p:cNvGrpSpPr/>
          <p:nvPr/>
        </p:nvGrpSpPr>
        <p:grpSpPr>
          <a:xfrm>
            <a:off x="1910423" y="4846443"/>
            <a:ext cx="2873096" cy="1024318"/>
            <a:chOff x="4381500" y="4714353"/>
            <a:chExt cx="2873096" cy="1024318"/>
          </a:xfrm>
        </p:grpSpPr>
        <p:sp>
          <p:nvSpPr>
            <p:cNvPr id="41" name="Rectangle 31">
              <a:extLst>
                <a:ext uri="{FF2B5EF4-FFF2-40B4-BE49-F238E27FC236}">
                  <a16:creationId xmlns:a16="http://schemas.microsoft.com/office/drawing/2014/main" id="{E092BCAC-889C-F97B-C45D-C662CAAC9EEA}"/>
                </a:ext>
              </a:extLst>
            </p:cNvPr>
            <p:cNvSpPr>
              <a:spLocks noChangeArrowheads="1"/>
            </p:cNvSpPr>
            <p:nvPr/>
          </p:nvSpPr>
          <p:spPr bwMode="auto">
            <a:xfrm>
              <a:off x="4411663" y="4868340"/>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42" name="Line 33">
              <a:extLst>
                <a:ext uri="{FF2B5EF4-FFF2-40B4-BE49-F238E27FC236}">
                  <a16:creationId xmlns:a16="http://schemas.microsoft.com/office/drawing/2014/main" id="{5023839C-F70F-0ADD-4181-321CB1C0EF38}"/>
                </a:ext>
              </a:extLst>
            </p:cNvPr>
            <p:cNvSpPr>
              <a:spLocks noChangeShapeType="1"/>
            </p:cNvSpPr>
            <p:nvPr/>
          </p:nvSpPr>
          <p:spPr bwMode="auto">
            <a:xfrm flipV="1">
              <a:off x="4381500" y="4714353"/>
              <a:ext cx="106363" cy="1460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43" name="Line 63">
              <a:extLst>
                <a:ext uri="{FF2B5EF4-FFF2-40B4-BE49-F238E27FC236}">
                  <a16:creationId xmlns:a16="http://schemas.microsoft.com/office/drawing/2014/main" id="{D2AC5E0E-BC0B-4F84-F3B4-8BD9D198D0FA}"/>
                </a:ext>
              </a:extLst>
            </p:cNvPr>
            <p:cNvSpPr>
              <a:spLocks noChangeShapeType="1"/>
            </p:cNvSpPr>
            <p:nvPr/>
          </p:nvSpPr>
          <p:spPr bwMode="auto">
            <a:xfrm rot="10800000">
              <a:off x="4638675" y="4988990"/>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44" name="Text Box 64">
              <a:extLst>
                <a:ext uri="{FF2B5EF4-FFF2-40B4-BE49-F238E27FC236}">
                  <a16:creationId xmlns:a16="http://schemas.microsoft.com/office/drawing/2014/main" id="{633286AE-C18A-830E-2EEB-7AD30D90467C}"/>
                </a:ext>
              </a:extLst>
            </p:cNvPr>
            <p:cNvSpPr txBox="1">
              <a:spLocks noChangeArrowheads="1"/>
            </p:cNvSpPr>
            <p:nvPr/>
          </p:nvSpPr>
          <p:spPr bwMode="auto">
            <a:xfrm>
              <a:off x="5254625" y="5147740"/>
              <a:ext cx="199997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packet arriving to</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full buffer is </a:t>
              </a:r>
              <a:r>
                <a:rPr kumimoji="0" lang="en-US" altLang="en-US" sz="20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lost</a:t>
              </a:r>
            </a:p>
          </p:txBody>
        </p:sp>
      </p:grpSp>
      <p:sp>
        <p:nvSpPr>
          <p:cNvPr id="40" name="Rectangle 3">
            <a:extLst>
              <a:ext uri="{FF2B5EF4-FFF2-40B4-BE49-F238E27FC236}">
                <a16:creationId xmlns:a16="http://schemas.microsoft.com/office/drawing/2014/main" id="{D0F6274F-634E-EC2B-6702-217702660994}"/>
              </a:ext>
            </a:extLst>
          </p:cNvPr>
          <p:cNvSpPr txBox="1">
            <a:spLocks noChangeArrowheads="1"/>
          </p:cNvSpPr>
          <p:nvPr/>
        </p:nvSpPr>
        <p:spPr>
          <a:xfrm>
            <a:off x="774935" y="991944"/>
            <a:ext cx="10642129" cy="2117981"/>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Aft>
                <a:spcPts val="600"/>
              </a:spcAft>
              <a:buClrTx/>
              <a:buFont typeface="Arial" panose="020B0604020202020204" pitchFamily="34" charset="0"/>
              <a:buChar char="•"/>
              <a:defRPr/>
            </a:pPr>
            <a:r>
              <a:rPr lang="en-US" altLang="en-US" dirty="0">
                <a:solidFill>
                  <a:prstClr val="black"/>
                </a:solidFill>
                <a:ea typeface="ＭＳ Ｐゴシック" panose="020B0600070205080204" pitchFamily="34" charset="-128"/>
              </a:rPr>
              <a:t>Router buffers have limited capacity (finite queue space)</a:t>
            </a:r>
            <a:endParaRPr kumimoji="0" lang="en-US" altLang="en-US" sz="2800" b="0" i="0" u="none" strike="noStrike" kern="1200" cap="none" spc="0" normalizeH="0" baseline="0" noProof="0" dirty="0">
              <a:ln>
                <a:noFill/>
              </a:ln>
              <a:solidFill>
                <a:prstClr val="black"/>
              </a:solidFill>
              <a:effectLst/>
              <a:uLnTx/>
              <a:uFillTx/>
              <a:ea typeface="ＭＳ Ｐゴシック" panose="020B0600070205080204" pitchFamily="34" charset="-128"/>
              <a:cs typeface="+mn-cs"/>
            </a:endParaRPr>
          </a:p>
          <a:p>
            <a:pPr marL="457200" marR="0" lvl="0" indent="-4572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Buffer overflow: When packets arrive faster than they can be transmitted)</a:t>
            </a:r>
          </a:p>
          <a:p>
            <a:pPr marL="457200" indent="-457200">
              <a:spcAft>
                <a:spcPts val="600"/>
              </a:spcAft>
              <a:buClrTx/>
              <a:buFont typeface="Arial" panose="020B0604020202020204" pitchFamily="34" charset="0"/>
              <a:buChar char="•"/>
              <a:defRPr/>
            </a:pPr>
            <a:r>
              <a:rPr lang="en-US" b="1" dirty="0"/>
              <a:t>Drop policy:</a:t>
            </a:r>
            <a:r>
              <a:rPr lang="en-US" dirty="0"/>
              <a:t> New packets dropped when buffer is full </a:t>
            </a:r>
            <a:r>
              <a:rPr lang="en-US" dirty="0">
                <a:sym typeface="Wingdings" panose="05000000000000000000" pitchFamily="2" charset="2"/>
              </a:rPr>
              <a:t> </a:t>
            </a:r>
            <a:r>
              <a:rPr lang="en-US" i="1" dirty="0">
                <a:solidFill>
                  <a:srgbClr val="C00000"/>
                </a:solidFill>
                <a:sym typeface="Wingdings" panose="05000000000000000000" pitchFamily="2" charset="2"/>
              </a:rPr>
              <a:t>Packet Loss</a:t>
            </a:r>
            <a:endParaRPr kumimoji="0" lang="en-US" altLang="en-US" sz="2800" b="0" i="1" u="none" strike="noStrike" kern="1200" cap="none" spc="0" normalizeH="0" baseline="0" noProof="0" dirty="0">
              <a:ln>
                <a:noFill/>
              </a:ln>
              <a:solidFill>
                <a:srgbClr val="C00000"/>
              </a:solidFill>
              <a:effectLst/>
              <a:uLnTx/>
              <a:uFillTx/>
              <a:ea typeface="ＭＳ Ｐゴシック" panose="020B0600070205080204" pitchFamily="34" charset="-128"/>
              <a:cs typeface="+mn-cs"/>
            </a:endParaRPr>
          </a:p>
        </p:txBody>
      </p:sp>
      <p:sp>
        <p:nvSpPr>
          <p:cNvPr id="46" name="TextBox 45">
            <a:extLst>
              <a:ext uri="{FF2B5EF4-FFF2-40B4-BE49-F238E27FC236}">
                <a16:creationId xmlns:a16="http://schemas.microsoft.com/office/drawing/2014/main" id="{2896773E-B795-6F4C-DA89-42D0981824CF}"/>
              </a:ext>
            </a:extLst>
          </p:cNvPr>
          <p:cNvSpPr txBox="1"/>
          <p:nvPr/>
        </p:nvSpPr>
        <p:spPr>
          <a:xfrm>
            <a:off x="6698043" y="2995864"/>
            <a:ext cx="5376077" cy="3847207"/>
          </a:xfrm>
          <a:prstGeom prst="rect">
            <a:avLst/>
          </a:prstGeom>
          <a:noFill/>
        </p:spPr>
        <p:txBody>
          <a:bodyPr wrap="square">
            <a:spAutoFit/>
          </a:bodyPr>
          <a:lstStyle/>
          <a:p>
            <a:pPr algn="l">
              <a:spcAft>
                <a:spcPts val="1500"/>
              </a:spcAft>
              <a:buNone/>
            </a:pPr>
            <a:r>
              <a:rPr lang="en-US" sz="2400" b="1" i="0" dirty="0">
                <a:solidFill>
                  <a:srgbClr val="C00000"/>
                </a:solidFill>
                <a:effectLst/>
              </a:rPr>
              <a:t>What Happens to Lost Packets?</a:t>
            </a:r>
          </a:p>
          <a:p>
            <a:pPr marL="342900" indent="-342900" algn="l">
              <a:spcAft>
                <a:spcPts val="1125"/>
              </a:spcAft>
              <a:buFont typeface="Arial" panose="020B0604020202020204" pitchFamily="34" charset="0"/>
              <a:buChar char="•"/>
            </a:pPr>
            <a:r>
              <a:rPr lang="en-US" sz="2000" i="0" dirty="0">
                <a:solidFill>
                  <a:srgbClr val="333333"/>
                </a:solidFill>
                <a:effectLst/>
              </a:rPr>
              <a:t>Depends on protocol: TCP retransmits, UDP does not (we will see later on)</a:t>
            </a:r>
          </a:p>
          <a:p>
            <a:pPr marL="342900" indent="-342900" algn="l">
              <a:spcAft>
                <a:spcPts val="1125"/>
              </a:spcAft>
              <a:buFont typeface="Arial" panose="020B0604020202020204" pitchFamily="34" charset="0"/>
              <a:buChar char="•"/>
            </a:pPr>
            <a:r>
              <a:rPr lang="en-US" sz="2000" i="0" dirty="0">
                <a:solidFill>
                  <a:srgbClr val="333333"/>
                </a:solidFill>
                <a:effectLst/>
              </a:rPr>
              <a:t>Retransmission location: Previous router, or source end system</a:t>
            </a:r>
          </a:p>
          <a:p>
            <a:pPr marL="342900" indent="-342900" algn="l">
              <a:spcAft>
                <a:spcPts val="1125"/>
              </a:spcAft>
              <a:buFont typeface="Arial" panose="020B0604020202020204" pitchFamily="34" charset="0"/>
              <a:buChar char="•"/>
            </a:pPr>
            <a:r>
              <a:rPr lang="en-US" sz="2000" i="0" dirty="0">
                <a:solidFill>
                  <a:srgbClr val="333333"/>
                </a:solidFill>
                <a:effectLst/>
              </a:rPr>
              <a:t>Application impact: Delay (TCP) or missing data (UDP)</a:t>
            </a:r>
          </a:p>
          <a:p>
            <a:pPr marL="342900" indent="-342900" algn="l">
              <a:spcAft>
                <a:spcPts val="1125"/>
              </a:spcAft>
              <a:buFont typeface="Arial" panose="020B0604020202020204" pitchFamily="34" charset="0"/>
              <a:buChar char="•"/>
            </a:pPr>
            <a:r>
              <a:rPr lang="en-US" sz="2000" dirty="0">
                <a:solidFill>
                  <a:srgbClr val="333333"/>
                </a:solidFill>
              </a:rPr>
              <a:t>Real-world impact: Web browsing slows down, file downloads pause, video stutters, gaming lag spikes</a:t>
            </a:r>
            <a:endParaRPr lang="en-US" sz="2000" i="0" dirty="0">
              <a:solidFill>
                <a:srgbClr val="333333"/>
              </a:solidFill>
              <a:effectLst/>
            </a:endParaRPr>
          </a:p>
        </p:txBody>
      </p:sp>
    </p:spTree>
    <p:extLst>
      <p:ext uri="{BB962C8B-B14F-4D97-AF65-F5344CB8AC3E}">
        <p14:creationId xmlns:p14="http://schemas.microsoft.com/office/powerpoint/2010/main" val="4013307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Line 321">
            <a:extLst>
              <a:ext uri="{FF2B5EF4-FFF2-40B4-BE49-F238E27FC236}">
                <a16:creationId xmlns:a16="http://schemas.microsoft.com/office/drawing/2014/main" id="{3126CBA0-B637-EA43-AF7F-E011318DF501}"/>
              </a:ext>
            </a:extLst>
          </p:cNvPr>
          <p:cNvSpPr>
            <a:spLocks noChangeShapeType="1"/>
          </p:cNvSpPr>
          <p:nvPr/>
        </p:nvSpPr>
        <p:spPr bwMode="auto">
          <a:xfrm>
            <a:off x="3004779" y="4480629"/>
            <a:ext cx="63166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307" name="Group 306">
            <a:extLst>
              <a:ext uri="{FF2B5EF4-FFF2-40B4-BE49-F238E27FC236}">
                <a16:creationId xmlns:a16="http://schemas.microsoft.com/office/drawing/2014/main" id="{9E117FAC-DD71-2841-B7A4-CC7377DD9672}"/>
              </a:ext>
            </a:extLst>
          </p:cNvPr>
          <p:cNvGrpSpPr/>
          <p:nvPr/>
        </p:nvGrpSpPr>
        <p:grpSpPr>
          <a:xfrm>
            <a:off x="4551470" y="4103771"/>
            <a:ext cx="1463604" cy="737240"/>
            <a:chOff x="7493876" y="2774731"/>
            <a:chExt cx="1481958" cy="894622"/>
          </a:xfrm>
        </p:grpSpPr>
        <p:sp>
          <p:nvSpPr>
            <p:cNvPr id="308" name="Freeform 307">
              <a:extLst>
                <a:ext uri="{FF2B5EF4-FFF2-40B4-BE49-F238E27FC236}">
                  <a16:creationId xmlns:a16="http://schemas.microsoft.com/office/drawing/2014/main" id="{8BB48DB0-8C5D-004F-B9CE-3206F91F8A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9" name="Oval 308">
              <a:extLst>
                <a:ext uri="{FF2B5EF4-FFF2-40B4-BE49-F238E27FC236}">
                  <a16:creationId xmlns:a16="http://schemas.microsoft.com/office/drawing/2014/main" id="{ED05AE36-8F36-F942-94A6-2BA819CD30A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0" name="Group 309">
              <a:extLst>
                <a:ext uri="{FF2B5EF4-FFF2-40B4-BE49-F238E27FC236}">
                  <a16:creationId xmlns:a16="http://schemas.microsoft.com/office/drawing/2014/main" id="{7A4729A4-A1F6-DF49-A60A-44BF1ECD7351}"/>
                </a:ext>
              </a:extLst>
            </p:cNvPr>
            <p:cNvGrpSpPr/>
            <p:nvPr/>
          </p:nvGrpSpPr>
          <p:grpSpPr>
            <a:xfrm>
              <a:off x="7713663" y="2848339"/>
              <a:ext cx="1042107" cy="425543"/>
              <a:chOff x="7786941" y="2884917"/>
              <a:chExt cx="897649" cy="353919"/>
            </a:xfrm>
          </p:grpSpPr>
          <p:sp>
            <p:nvSpPr>
              <p:cNvPr id="311" name="Freeform 310">
                <a:extLst>
                  <a:ext uri="{FF2B5EF4-FFF2-40B4-BE49-F238E27FC236}">
                    <a16:creationId xmlns:a16="http://schemas.microsoft.com/office/drawing/2014/main" id="{40897A26-02AE-B342-8B9D-CC1606C29E3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2" name="Freeform 311">
                <a:extLst>
                  <a:ext uri="{FF2B5EF4-FFF2-40B4-BE49-F238E27FC236}">
                    <a16:creationId xmlns:a16="http://schemas.microsoft.com/office/drawing/2014/main" id="{5AD51D90-0DBF-5941-A195-23707A53FCE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3" name="Freeform 312">
                <a:extLst>
                  <a:ext uri="{FF2B5EF4-FFF2-40B4-BE49-F238E27FC236}">
                    <a16:creationId xmlns:a16="http://schemas.microsoft.com/office/drawing/2014/main" id="{C2FFDCAB-1FB6-B14D-887A-093D9A7A5E7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4" name="Freeform 313">
                <a:extLst>
                  <a:ext uri="{FF2B5EF4-FFF2-40B4-BE49-F238E27FC236}">
                    <a16:creationId xmlns:a16="http://schemas.microsoft.com/office/drawing/2014/main" id="{7D1F7198-65E3-1B44-8C17-E6AF9ECF42A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32" name="AutoShape 327">
            <a:extLst>
              <a:ext uri="{FF2B5EF4-FFF2-40B4-BE49-F238E27FC236}">
                <a16:creationId xmlns:a16="http://schemas.microsoft.com/office/drawing/2014/main" id="{5F173245-5658-9842-84FB-CB60E39B479B}"/>
              </a:ext>
            </a:extLst>
          </p:cNvPr>
          <p:cNvSpPr>
            <a:spLocks noChangeArrowheads="1"/>
          </p:cNvSpPr>
          <p:nvPr/>
        </p:nvSpPr>
        <p:spPr bwMode="auto">
          <a:xfrm>
            <a:off x="1980004" y="3615115"/>
            <a:ext cx="500062" cy="581025"/>
          </a:xfrm>
          <a:prstGeom prst="can">
            <a:avLst>
              <a:gd name="adj" fmla="val 23491"/>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33" name="Group 64">
            <a:extLst>
              <a:ext uri="{FF2B5EF4-FFF2-40B4-BE49-F238E27FC236}">
                <a16:creationId xmlns:a16="http://schemas.microsoft.com/office/drawing/2014/main" id="{67159F46-3967-E744-8DC9-4BF77234442F}"/>
              </a:ext>
            </a:extLst>
          </p:cNvPr>
          <p:cNvGrpSpPr>
            <a:grpSpLocks/>
          </p:cNvGrpSpPr>
          <p:nvPr/>
        </p:nvGrpSpPr>
        <p:grpSpPr bwMode="auto">
          <a:xfrm>
            <a:off x="2538054" y="4021842"/>
            <a:ext cx="352425" cy="876300"/>
            <a:chOff x="4140" y="429"/>
            <a:chExt cx="1425" cy="2396"/>
          </a:xfrm>
        </p:grpSpPr>
        <p:sp>
          <p:nvSpPr>
            <p:cNvPr id="234" name="Freeform 65">
              <a:extLst>
                <a:ext uri="{FF2B5EF4-FFF2-40B4-BE49-F238E27FC236}">
                  <a16:creationId xmlns:a16="http://schemas.microsoft.com/office/drawing/2014/main" id="{18E23374-8E41-5441-B267-3B9BBC53C6B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35" name="Rectangle 66">
              <a:extLst>
                <a:ext uri="{FF2B5EF4-FFF2-40B4-BE49-F238E27FC236}">
                  <a16:creationId xmlns:a16="http://schemas.microsoft.com/office/drawing/2014/main" id="{27E4969F-608F-ED4F-8638-18FB214A40AD}"/>
                </a:ext>
              </a:extLst>
            </p:cNvPr>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36" name="Freeform 67">
              <a:extLst>
                <a:ext uri="{FF2B5EF4-FFF2-40B4-BE49-F238E27FC236}">
                  <a16:creationId xmlns:a16="http://schemas.microsoft.com/office/drawing/2014/main" id="{846F4A49-2AF9-7341-80F3-DC7E3F14171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37" name="Freeform 68">
              <a:extLst>
                <a:ext uri="{FF2B5EF4-FFF2-40B4-BE49-F238E27FC236}">
                  <a16:creationId xmlns:a16="http://schemas.microsoft.com/office/drawing/2014/main" id="{EC71E4BE-7627-F340-B915-B497102456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38" name="Rectangle 69">
              <a:extLst>
                <a:ext uri="{FF2B5EF4-FFF2-40B4-BE49-F238E27FC236}">
                  <a16:creationId xmlns:a16="http://schemas.microsoft.com/office/drawing/2014/main" id="{39BFB098-B374-994B-AE99-4F9D17A4D828}"/>
                </a:ext>
              </a:extLst>
            </p:cNvPr>
            <p:cNvSpPr>
              <a:spLocks noChangeArrowheads="1"/>
            </p:cNvSpPr>
            <p:nvPr/>
          </p:nvSpPr>
          <p:spPr bwMode="auto">
            <a:xfrm>
              <a:off x="4211" y="694"/>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39" name="Group 70">
              <a:extLst>
                <a:ext uri="{FF2B5EF4-FFF2-40B4-BE49-F238E27FC236}">
                  <a16:creationId xmlns:a16="http://schemas.microsoft.com/office/drawing/2014/main" id="{71537DBF-21A3-7C4A-9E72-AADF2D0ED1A6}"/>
                </a:ext>
              </a:extLst>
            </p:cNvPr>
            <p:cNvGrpSpPr>
              <a:grpSpLocks/>
            </p:cNvGrpSpPr>
            <p:nvPr/>
          </p:nvGrpSpPr>
          <p:grpSpPr bwMode="auto">
            <a:xfrm>
              <a:off x="4749" y="668"/>
              <a:ext cx="581" cy="145"/>
              <a:chOff x="614" y="2568"/>
              <a:chExt cx="725" cy="139"/>
            </a:xfrm>
          </p:grpSpPr>
          <p:sp>
            <p:nvSpPr>
              <p:cNvPr id="264" name="AutoShape 71">
                <a:extLst>
                  <a:ext uri="{FF2B5EF4-FFF2-40B4-BE49-F238E27FC236}">
                    <a16:creationId xmlns:a16="http://schemas.microsoft.com/office/drawing/2014/main" id="{66BF3AD7-2A1F-894F-AB3E-2B0CE27C8AD7}"/>
                  </a:ext>
                </a:extLst>
              </p:cNvPr>
              <p:cNvSpPr>
                <a:spLocks noChangeArrowheads="1"/>
              </p:cNvSpPr>
              <p:nvPr/>
            </p:nvSpPr>
            <p:spPr bwMode="auto">
              <a:xfrm>
                <a:off x="615" y="2568"/>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65" name="AutoShape 72">
                <a:extLst>
                  <a:ext uri="{FF2B5EF4-FFF2-40B4-BE49-F238E27FC236}">
                    <a16:creationId xmlns:a16="http://schemas.microsoft.com/office/drawing/2014/main" id="{B978B677-CCD4-A441-ACE5-4B37776C7AB3}"/>
                  </a:ext>
                </a:extLst>
              </p:cNvPr>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40" name="Rectangle 73">
              <a:extLst>
                <a:ext uri="{FF2B5EF4-FFF2-40B4-BE49-F238E27FC236}">
                  <a16:creationId xmlns:a16="http://schemas.microsoft.com/office/drawing/2014/main" id="{87FAAAA1-868A-A144-AF79-9ADFFCEF3D67}"/>
                </a:ext>
              </a:extLst>
            </p:cNvPr>
            <p:cNvSpPr>
              <a:spLocks noChangeArrowheads="1"/>
            </p:cNvSpPr>
            <p:nvPr/>
          </p:nvSpPr>
          <p:spPr bwMode="auto">
            <a:xfrm>
              <a:off x="4223" y="1019"/>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41" name="Group 74">
              <a:extLst>
                <a:ext uri="{FF2B5EF4-FFF2-40B4-BE49-F238E27FC236}">
                  <a16:creationId xmlns:a16="http://schemas.microsoft.com/office/drawing/2014/main" id="{CDE6DCC7-0A8B-2541-8C76-B2190F25D240}"/>
                </a:ext>
              </a:extLst>
            </p:cNvPr>
            <p:cNvGrpSpPr>
              <a:grpSpLocks/>
            </p:cNvGrpSpPr>
            <p:nvPr/>
          </p:nvGrpSpPr>
          <p:grpSpPr bwMode="auto">
            <a:xfrm>
              <a:off x="4747" y="994"/>
              <a:ext cx="581" cy="134"/>
              <a:chOff x="614" y="2568"/>
              <a:chExt cx="725" cy="139"/>
            </a:xfrm>
          </p:grpSpPr>
          <p:sp>
            <p:nvSpPr>
              <p:cNvPr id="262" name="AutoShape 75">
                <a:extLst>
                  <a:ext uri="{FF2B5EF4-FFF2-40B4-BE49-F238E27FC236}">
                    <a16:creationId xmlns:a16="http://schemas.microsoft.com/office/drawing/2014/main" id="{6D9E7A58-B5A8-C440-B788-66B9572452B0}"/>
                  </a:ext>
                </a:extLst>
              </p:cNvPr>
              <p:cNvSpPr>
                <a:spLocks noChangeArrowheads="1"/>
              </p:cNvSpPr>
              <p:nvPr/>
            </p:nvSpPr>
            <p:spPr bwMode="auto">
              <a:xfrm>
                <a:off x="617" y="2567"/>
                <a:ext cx="72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63" name="AutoShape 76">
                <a:extLst>
                  <a:ext uri="{FF2B5EF4-FFF2-40B4-BE49-F238E27FC236}">
                    <a16:creationId xmlns:a16="http://schemas.microsoft.com/office/drawing/2014/main" id="{81AE3D1A-686F-644D-9B4E-3E1E85407298}"/>
                  </a:ext>
                </a:extLst>
              </p:cNvPr>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42" name="Rectangle 77">
              <a:extLst>
                <a:ext uri="{FF2B5EF4-FFF2-40B4-BE49-F238E27FC236}">
                  <a16:creationId xmlns:a16="http://schemas.microsoft.com/office/drawing/2014/main" id="{C9C2D902-8035-BE42-B27B-AB7485B0C4E0}"/>
                </a:ext>
              </a:extLst>
            </p:cNvPr>
            <p:cNvSpPr>
              <a:spLocks noChangeArrowheads="1"/>
            </p:cNvSpPr>
            <p:nvPr/>
          </p:nvSpPr>
          <p:spPr bwMode="auto">
            <a:xfrm>
              <a:off x="4217" y="1358"/>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43" name="Rectangle 78">
              <a:extLst>
                <a:ext uri="{FF2B5EF4-FFF2-40B4-BE49-F238E27FC236}">
                  <a16:creationId xmlns:a16="http://schemas.microsoft.com/office/drawing/2014/main" id="{5A1C3FEB-4927-F742-8C1F-5CF5556DE786}"/>
                </a:ext>
              </a:extLst>
            </p:cNvPr>
            <p:cNvSpPr>
              <a:spLocks noChangeArrowheads="1"/>
            </p:cNvSpPr>
            <p:nvPr/>
          </p:nvSpPr>
          <p:spPr bwMode="auto">
            <a:xfrm>
              <a:off x="4230" y="1653"/>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44" name="Group 79">
              <a:extLst>
                <a:ext uri="{FF2B5EF4-FFF2-40B4-BE49-F238E27FC236}">
                  <a16:creationId xmlns:a16="http://schemas.microsoft.com/office/drawing/2014/main" id="{D2A72B02-ADAB-FE44-9468-3B43E6DB3E47}"/>
                </a:ext>
              </a:extLst>
            </p:cNvPr>
            <p:cNvGrpSpPr>
              <a:grpSpLocks/>
            </p:cNvGrpSpPr>
            <p:nvPr/>
          </p:nvGrpSpPr>
          <p:grpSpPr bwMode="auto">
            <a:xfrm>
              <a:off x="4735" y="1627"/>
              <a:ext cx="582" cy="151"/>
              <a:chOff x="614" y="2568"/>
              <a:chExt cx="725" cy="139"/>
            </a:xfrm>
          </p:grpSpPr>
          <p:sp>
            <p:nvSpPr>
              <p:cNvPr id="260" name="AutoShape 80">
                <a:extLst>
                  <a:ext uri="{FF2B5EF4-FFF2-40B4-BE49-F238E27FC236}">
                    <a16:creationId xmlns:a16="http://schemas.microsoft.com/office/drawing/2014/main" id="{A1A29232-9E86-634B-8831-8B3719318AEE}"/>
                  </a:ext>
                </a:extLst>
              </p:cNvPr>
              <p:cNvSpPr>
                <a:spLocks noChangeArrowheads="1"/>
              </p:cNvSpPr>
              <p:nvPr/>
            </p:nvSpPr>
            <p:spPr bwMode="auto">
              <a:xfrm>
                <a:off x="616" y="2568"/>
                <a:ext cx="720"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61" name="AutoShape 81">
                <a:extLst>
                  <a:ext uri="{FF2B5EF4-FFF2-40B4-BE49-F238E27FC236}">
                    <a16:creationId xmlns:a16="http://schemas.microsoft.com/office/drawing/2014/main" id="{138F9F1B-5A09-C54A-8F38-4FBA6FFE45E5}"/>
                  </a:ext>
                </a:extLst>
              </p:cNvPr>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45" name="Freeform 82">
              <a:extLst>
                <a:ext uri="{FF2B5EF4-FFF2-40B4-BE49-F238E27FC236}">
                  <a16:creationId xmlns:a16="http://schemas.microsoft.com/office/drawing/2014/main" id="{EDD21BCA-4123-324D-B71B-475B7D03C58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46" name="Group 83">
              <a:extLst>
                <a:ext uri="{FF2B5EF4-FFF2-40B4-BE49-F238E27FC236}">
                  <a16:creationId xmlns:a16="http://schemas.microsoft.com/office/drawing/2014/main" id="{791D1F13-E15D-3C4F-AB67-56D2965D4138}"/>
                </a:ext>
              </a:extLst>
            </p:cNvPr>
            <p:cNvGrpSpPr>
              <a:grpSpLocks/>
            </p:cNvGrpSpPr>
            <p:nvPr/>
          </p:nvGrpSpPr>
          <p:grpSpPr bwMode="auto">
            <a:xfrm>
              <a:off x="4739" y="1327"/>
              <a:ext cx="582" cy="139"/>
              <a:chOff x="614" y="2568"/>
              <a:chExt cx="725" cy="139"/>
            </a:xfrm>
          </p:grpSpPr>
          <p:sp>
            <p:nvSpPr>
              <p:cNvPr id="258" name="AutoShape 84">
                <a:extLst>
                  <a:ext uri="{FF2B5EF4-FFF2-40B4-BE49-F238E27FC236}">
                    <a16:creationId xmlns:a16="http://schemas.microsoft.com/office/drawing/2014/main" id="{13423582-B530-6D49-927C-1307226E75F4}"/>
                  </a:ext>
                </a:extLst>
              </p:cNvPr>
              <p:cNvSpPr>
                <a:spLocks noChangeArrowheads="1"/>
              </p:cNvSpPr>
              <p:nvPr/>
            </p:nvSpPr>
            <p:spPr bwMode="auto">
              <a:xfrm>
                <a:off x="611" y="2568"/>
                <a:ext cx="728"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9" name="AutoShape 85">
                <a:extLst>
                  <a:ext uri="{FF2B5EF4-FFF2-40B4-BE49-F238E27FC236}">
                    <a16:creationId xmlns:a16="http://schemas.microsoft.com/office/drawing/2014/main" id="{CC15074F-1F06-4B4F-9C77-C1CA17ACAA0E}"/>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47" name="Rectangle 86">
              <a:extLst>
                <a:ext uri="{FF2B5EF4-FFF2-40B4-BE49-F238E27FC236}">
                  <a16:creationId xmlns:a16="http://schemas.microsoft.com/office/drawing/2014/main" id="{81BB7800-4ED5-D84D-B257-C94B51DF5A14}"/>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48" name="Freeform 87">
              <a:extLst>
                <a:ext uri="{FF2B5EF4-FFF2-40B4-BE49-F238E27FC236}">
                  <a16:creationId xmlns:a16="http://schemas.microsoft.com/office/drawing/2014/main" id="{AF9C8EDC-F5CE-1A46-A494-23925A5A730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49" name="Freeform 88">
              <a:extLst>
                <a:ext uri="{FF2B5EF4-FFF2-40B4-BE49-F238E27FC236}">
                  <a16:creationId xmlns:a16="http://schemas.microsoft.com/office/drawing/2014/main" id="{0663E233-F771-A246-84D6-36A0AA5C75D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0" name="Oval 89">
              <a:extLst>
                <a:ext uri="{FF2B5EF4-FFF2-40B4-BE49-F238E27FC236}">
                  <a16:creationId xmlns:a16="http://schemas.microsoft.com/office/drawing/2014/main" id="{3F5ABDC5-D954-4D4D-A3B4-7A133CD7155B}"/>
                </a:ext>
              </a:extLst>
            </p:cNvPr>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1" name="Freeform 90">
              <a:extLst>
                <a:ext uri="{FF2B5EF4-FFF2-40B4-BE49-F238E27FC236}">
                  <a16:creationId xmlns:a16="http://schemas.microsoft.com/office/drawing/2014/main" id="{B976B037-AAAD-864E-94BA-6AFFD4E96488}"/>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2" name="AutoShape 91">
              <a:extLst>
                <a:ext uri="{FF2B5EF4-FFF2-40B4-BE49-F238E27FC236}">
                  <a16:creationId xmlns:a16="http://schemas.microsoft.com/office/drawing/2014/main" id="{F4F4A156-282A-314C-8FCF-EB151E922FCC}"/>
                </a:ext>
              </a:extLst>
            </p:cNvPr>
            <p:cNvSpPr>
              <a:spLocks noChangeArrowheads="1"/>
            </p:cNvSpPr>
            <p:nvPr/>
          </p:nvSpPr>
          <p:spPr bwMode="auto">
            <a:xfrm>
              <a:off x="4140" y="2677"/>
              <a:ext cx="1200" cy="148"/>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3" name="AutoShape 92">
              <a:extLst>
                <a:ext uri="{FF2B5EF4-FFF2-40B4-BE49-F238E27FC236}">
                  <a16:creationId xmlns:a16="http://schemas.microsoft.com/office/drawing/2014/main" id="{80AE788A-CE80-7741-B4E5-F6C880916718}"/>
                </a:ext>
              </a:extLst>
            </p:cNvPr>
            <p:cNvSpPr>
              <a:spLocks noChangeArrowheads="1"/>
            </p:cNvSpPr>
            <p:nvPr/>
          </p:nvSpPr>
          <p:spPr bwMode="auto">
            <a:xfrm>
              <a:off x="4204" y="2712"/>
              <a:ext cx="1072"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4" name="Oval 93">
              <a:extLst>
                <a:ext uri="{FF2B5EF4-FFF2-40B4-BE49-F238E27FC236}">
                  <a16:creationId xmlns:a16="http://schemas.microsoft.com/office/drawing/2014/main" id="{BB81643B-3A3A-0C41-86BE-809F30A178CC}"/>
                </a:ext>
              </a:extLst>
            </p:cNvPr>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5" name="Oval 94">
              <a:extLst>
                <a:ext uri="{FF2B5EF4-FFF2-40B4-BE49-F238E27FC236}">
                  <a16:creationId xmlns:a16="http://schemas.microsoft.com/office/drawing/2014/main" id="{0A2F6572-0039-324D-A51E-D01D404A5555}"/>
                </a:ext>
              </a:extLst>
            </p:cNvPr>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56" name="Oval 95">
              <a:extLst>
                <a:ext uri="{FF2B5EF4-FFF2-40B4-BE49-F238E27FC236}">
                  <a16:creationId xmlns:a16="http://schemas.microsoft.com/office/drawing/2014/main" id="{43600795-A6CA-4C4B-9800-07AB28F89B1F}"/>
                </a:ext>
              </a:extLst>
            </p:cNvPr>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7" name="Rectangle 96">
              <a:extLst>
                <a:ext uri="{FF2B5EF4-FFF2-40B4-BE49-F238E27FC236}">
                  <a16:creationId xmlns:a16="http://schemas.microsoft.com/office/drawing/2014/main" id="{32CFBA4E-295B-BF40-8717-00CE15115957}"/>
                </a:ext>
              </a:extLst>
            </p:cNvPr>
            <p:cNvSpPr>
              <a:spLocks noChangeArrowheads="1"/>
            </p:cNvSpPr>
            <p:nvPr/>
          </p:nvSpPr>
          <p:spPr bwMode="auto">
            <a:xfrm>
              <a:off x="5064" y="1835"/>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66" name="Group 61">
            <a:extLst>
              <a:ext uri="{FF2B5EF4-FFF2-40B4-BE49-F238E27FC236}">
                <a16:creationId xmlns:a16="http://schemas.microsoft.com/office/drawing/2014/main" id="{2E0D8697-E30E-C84C-9F0E-29142F2D4E67}"/>
              </a:ext>
            </a:extLst>
          </p:cNvPr>
          <p:cNvGrpSpPr>
            <a:grpSpLocks/>
          </p:cNvGrpSpPr>
          <p:nvPr/>
        </p:nvGrpSpPr>
        <p:grpSpPr bwMode="auto">
          <a:xfrm flipH="1">
            <a:off x="9843242" y="4083754"/>
            <a:ext cx="1192212" cy="1171575"/>
            <a:chOff x="-44" y="1473"/>
            <a:chExt cx="981" cy="1105"/>
          </a:xfrm>
        </p:grpSpPr>
        <p:pic>
          <p:nvPicPr>
            <p:cNvPr id="267" name="Picture 62" descr="desktop_computer_stylized_medium">
              <a:extLst>
                <a:ext uri="{FF2B5EF4-FFF2-40B4-BE49-F238E27FC236}">
                  <a16:creationId xmlns:a16="http://schemas.microsoft.com/office/drawing/2014/main" id="{85154182-D3D3-494A-8DEB-F001E6EB4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 name="Freeform 63">
              <a:extLst>
                <a:ext uri="{FF2B5EF4-FFF2-40B4-BE49-F238E27FC236}">
                  <a16:creationId xmlns:a16="http://schemas.microsoft.com/office/drawing/2014/main" id="{E36B34F6-C549-9143-AA71-C07DF7E0B17F}"/>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69" name="Text Box 325">
            <a:extLst>
              <a:ext uri="{FF2B5EF4-FFF2-40B4-BE49-F238E27FC236}">
                <a16:creationId xmlns:a16="http://schemas.microsoft.com/office/drawing/2014/main" id="{2685AEBC-A012-9B46-B78A-88C2A3D512DD}"/>
              </a:ext>
            </a:extLst>
          </p:cNvPr>
          <p:cNvSpPr txBox="1">
            <a:spLocks noChangeArrowheads="1"/>
          </p:cNvSpPr>
          <p:nvPr/>
        </p:nvSpPr>
        <p:spPr bwMode="auto">
          <a:xfrm>
            <a:off x="792820" y="5516537"/>
            <a:ext cx="2198742" cy="1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server, with</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file of F bits </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to send to client</a:t>
            </a:r>
          </a:p>
        </p:txBody>
      </p:sp>
      <p:sp>
        <p:nvSpPr>
          <p:cNvPr id="270" name="Text Box 328">
            <a:extLst>
              <a:ext uri="{FF2B5EF4-FFF2-40B4-BE49-F238E27FC236}">
                <a16:creationId xmlns:a16="http://schemas.microsoft.com/office/drawing/2014/main" id="{99E6BFD3-F62C-B043-9B11-0DBFC35AC6AD}"/>
              </a:ext>
            </a:extLst>
          </p:cNvPr>
          <p:cNvSpPr txBox="1">
            <a:spLocks noChangeArrowheads="1"/>
          </p:cNvSpPr>
          <p:nvPr/>
        </p:nvSpPr>
        <p:spPr bwMode="auto">
          <a:xfrm>
            <a:off x="3097926" y="4936011"/>
            <a:ext cx="1722587"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link capacity</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r>
              <a:rPr kumimoji="0" lang="en-US" altLang="en-US" sz="24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sp>
        <p:nvSpPr>
          <p:cNvPr id="271" name="Text Box 329">
            <a:extLst>
              <a:ext uri="{FF2B5EF4-FFF2-40B4-BE49-F238E27FC236}">
                <a16:creationId xmlns:a16="http://schemas.microsoft.com/office/drawing/2014/main" id="{A5259771-F5CC-2A4E-B736-3B818B7FD93C}"/>
              </a:ext>
            </a:extLst>
          </p:cNvPr>
          <p:cNvSpPr txBox="1">
            <a:spLocks noChangeArrowheads="1"/>
          </p:cNvSpPr>
          <p:nvPr/>
        </p:nvSpPr>
        <p:spPr bwMode="auto">
          <a:xfrm>
            <a:off x="7217773" y="4939162"/>
            <a:ext cx="1722587"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link capacity</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r>
              <a:rPr kumimoji="0" lang="en-US" altLang="en-US" sz="24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grpSp>
        <p:nvGrpSpPr>
          <p:cNvPr id="301" name="Group 99">
            <a:extLst>
              <a:ext uri="{FF2B5EF4-FFF2-40B4-BE49-F238E27FC236}">
                <a16:creationId xmlns:a16="http://schemas.microsoft.com/office/drawing/2014/main" id="{4B6F3DA1-2A9C-2E4C-B823-1CEA5B30C4A7}"/>
              </a:ext>
            </a:extLst>
          </p:cNvPr>
          <p:cNvGrpSpPr>
            <a:grpSpLocks/>
          </p:cNvGrpSpPr>
          <p:nvPr/>
        </p:nvGrpSpPr>
        <p:grpSpPr bwMode="auto">
          <a:xfrm>
            <a:off x="644751" y="4976621"/>
            <a:ext cx="9050338" cy="1484313"/>
            <a:chOff x="-335" y="3658"/>
            <a:chExt cx="5701" cy="935"/>
          </a:xfrm>
        </p:grpSpPr>
        <p:sp>
          <p:nvSpPr>
            <p:cNvPr id="302" name="Text Box 353">
              <a:extLst>
                <a:ext uri="{FF2B5EF4-FFF2-40B4-BE49-F238E27FC236}">
                  <a16:creationId xmlns:a16="http://schemas.microsoft.com/office/drawing/2014/main" id="{07E7AB23-0BD9-F14F-9990-6EF08491E442}"/>
                </a:ext>
              </a:extLst>
            </p:cNvPr>
            <p:cNvSpPr txBox="1">
              <a:spLocks noChangeArrowheads="1"/>
            </p:cNvSpPr>
            <p:nvPr/>
          </p:nvSpPr>
          <p:spPr bwMode="auto">
            <a:xfrm>
              <a:off x="-335" y="3942"/>
              <a:ext cx="1461" cy="6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server sends bits </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(fluid) into pipe</a:t>
              </a:r>
            </a:p>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Gill Sans MT" panose="020B0502020104020203" pitchFamily="34" charset="77"/>
                <a:ea typeface="ＭＳ Ｐゴシック" panose="020B0600070205080204" pitchFamily="34" charset="-128"/>
                <a:cs typeface="Arial"/>
              </a:endParaRPr>
            </a:p>
          </p:txBody>
        </p:sp>
        <p:sp>
          <p:nvSpPr>
            <p:cNvPr id="303" name="Text Box 336">
              <a:extLst>
                <a:ext uri="{FF2B5EF4-FFF2-40B4-BE49-F238E27FC236}">
                  <a16:creationId xmlns:a16="http://schemas.microsoft.com/office/drawing/2014/main" id="{22B4F102-0AE6-894B-9FDB-169832FE1D37}"/>
                </a:ext>
              </a:extLst>
            </p:cNvPr>
            <p:cNvSpPr txBox="1">
              <a:spLocks noChangeArrowheads="1"/>
            </p:cNvSpPr>
            <p:nvPr/>
          </p:nvSpPr>
          <p:spPr bwMode="auto">
            <a:xfrm>
              <a:off x="1089" y="3661"/>
              <a:ext cx="1769" cy="6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Gill Sans MT" panose="020B0502020104020203" pitchFamily="34" charset="77"/>
                  <a:ea typeface="ＭＳ Ｐゴシック" panose="020B0600070205080204" pitchFamily="34" charset="-128"/>
                  <a:cs typeface="Arial"/>
                </a:rPr>
                <a:t>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pipe that can carry</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fluid at rate</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1"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1"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r>
                <a:rPr kumimoji="0" lang="en-US" altLang="en-US" sz="2400" b="0" i="1"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sp>
          <p:nvSpPr>
            <p:cNvPr id="304" name="Text Box 346">
              <a:extLst>
                <a:ext uri="{FF2B5EF4-FFF2-40B4-BE49-F238E27FC236}">
                  <a16:creationId xmlns:a16="http://schemas.microsoft.com/office/drawing/2014/main" id="{99C94E9C-7B58-B945-A1E2-8510D3FF88DA}"/>
                </a:ext>
              </a:extLst>
            </p:cNvPr>
            <p:cNvSpPr txBox="1">
              <a:spLocks noChangeArrowheads="1"/>
            </p:cNvSpPr>
            <p:nvPr/>
          </p:nvSpPr>
          <p:spPr bwMode="auto">
            <a:xfrm>
              <a:off x="3506" y="3658"/>
              <a:ext cx="1860" cy="6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pipe that can carry</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fluid at rate</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(R</a:t>
              </a:r>
              <a:r>
                <a:rPr kumimoji="0" lang="en-US" altLang="en-US" sz="3200" b="0" i="1"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r>
                <a:rPr kumimoji="0" lang="en-US" altLang="en-US" sz="2400" b="0" i="1"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grpSp>
      <p:grpSp>
        <p:nvGrpSpPr>
          <p:cNvPr id="8" name="Group 7">
            <a:extLst>
              <a:ext uri="{FF2B5EF4-FFF2-40B4-BE49-F238E27FC236}">
                <a16:creationId xmlns:a16="http://schemas.microsoft.com/office/drawing/2014/main" id="{2A92D340-73A9-4F49-8534-B5C904B778B4}"/>
              </a:ext>
            </a:extLst>
          </p:cNvPr>
          <p:cNvGrpSpPr/>
          <p:nvPr/>
        </p:nvGrpSpPr>
        <p:grpSpPr>
          <a:xfrm>
            <a:off x="2071329" y="4013904"/>
            <a:ext cx="7826649" cy="763664"/>
            <a:chOff x="2071329" y="4013904"/>
            <a:chExt cx="7826649" cy="763664"/>
          </a:xfrm>
        </p:grpSpPr>
        <p:sp>
          <p:nvSpPr>
            <p:cNvPr id="290" name="AutoShape 350">
              <a:extLst>
                <a:ext uri="{FF2B5EF4-FFF2-40B4-BE49-F238E27FC236}">
                  <a16:creationId xmlns:a16="http://schemas.microsoft.com/office/drawing/2014/main" id="{3D33AE23-1C65-834A-A5D5-8D03E4720BAD}"/>
                </a:ext>
              </a:extLst>
            </p:cNvPr>
            <p:cNvSpPr>
              <a:spLocks noChangeArrowheads="1"/>
            </p:cNvSpPr>
            <p:nvPr/>
          </p:nvSpPr>
          <p:spPr bwMode="auto">
            <a:xfrm>
              <a:off x="9008978" y="4275842"/>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91" name="Group 335">
              <a:extLst>
                <a:ext uri="{FF2B5EF4-FFF2-40B4-BE49-F238E27FC236}">
                  <a16:creationId xmlns:a16="http://schemas.microsoft.com/office/drawing/2014/main" id="{1AB0D837-8757-A24A-AA3E-5914390BD015}"/>
                </a:ext>
              </a:extLst>
            </p:cNvPr>
            <p:cNvGrpSpPr>
              <a:grpSpLocks/>
            </p:cNvGrpSpPr>
            <p:nvPr/>
          </p:nvGrpSpPr>
          <p:grpSpPr bwMode="auto">
            <a:xfrm>
              <a:off x="3016469" y="4319954"/>
              <a:ext cx="2322512" cy="392112"/>
              <a:chOff x="2249" y="3430"/>
              <a:chExt cx="1389" cy="256"/>
            </a:xfrm>
          </p:grpSpPr>
          <p:sp>
            <p:nvSpPr>
              <p:cNvPr id="292" name="Oval 333">
                <a:extLst>
                  <a:ext uri="{FF2B5EF4-FFF2-40B4-BE49-F238E27FC236}">
                    <a16:creationId xmlns:a16="http://schemas.microsoft.com/office/drawing/2014/main" id="{6E6EF4F3-E324-EE41-857E-2F00CC4C3ACC}"/>
                  </a:ext>
                </a:extLst>
              </p:cNvPr>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sp>
            <p:nvSpPr>
              <p:cNvPr id="293" name="Rectangle 332">
                <a:extLst>
                  <a:ext uri="{FF2B5EF4-FFF2-40B4-BE49-F238E27FC236}">
                    <a16:creationId xmlns:a16="http://schemas.microsoft.com/office/drawing/2014/main" id="{B2682ADB-A65B-D047-86A5-56687D6DFCC8}"/>
                  </a:ext>
                </a:extLst>
              </p:cNvPr>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sp>
            <p:nvSpPr>
              <p:cNvPr id="294" name="Oval 331">
                <a:extLst>
                  <a:ext uri="{FF2B5EF4-FFF2-40B4-BE49-F238E27FC236}">
                    <a16:creationId xmlns:a16="http://schemas.microsoft.com/office/drawing/2014/main" id="{C101BC4D-17C9-324C-82E8-C4AAA13D8A1D}"/>
                  </a:ext>
                </a:extLst>
              </p:cNvPr>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95" name="Rectangle 334">
                <a:extLst>
                  <a:ext uri="{FF2B5EF4-FFF2-40B4-BE49-F238E27FC236}">
                    <a16:creationId xmlns:a16="http://schemas.microsoft.com/office/drawing/2014/main" id="{4A8174FB-A99D-5C4E-ADC6-1958FC2B1BFF}"/>
                  </a:ext>
                </a:extLst>
              </p:cNvPr>
              <p:cNvSpPr>
                <a:spLocks noChangeArrowheads="1"/>
              </p:cNvSpPr>
              <p:nvPr/>
            </p:nvSpPr>
            <p:spPr bwMode="auto">
              <a:xfrm>
                <a:off x="3562" y="3438"/>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grpSp>
        <p:grpSp>
          <p:nvGrpSpPr>
            <p:cNvPr id="296" name="Group 341">
              <a:extLst>
                <a:ext uri="{FF2B5EF4-FFF2-40B4-BE49-F238E27FC236}">
                  <a16:creationId xmlns:a16="http://schemas.microsoft.com/office/drawing/2014/main" id="{0EB2E33F-C4E3-1644-9D50-3FCE1862D72B}"/>
                </a:ext>
              </a:extLst>
            </p:cNvPr>
            <p:cNvGrpSpPr>
              <a:grpSpLocks/>
            </p:cNvGrpSpPr>
            <p:nvPr/>
          </p:nvGrpSpPr>
          <p:grpSpPr bwMode="auto">
            <a:xfrm>
              <a:off x="6475852" y="4196543"/>
              <a:ext cx="2801937" cy="581025"/>
              <a:chOff x="2249" y="3430"/>
              <a:chExt cx="1389" cy="256"/>
            </a:xfrm>
          </p:grpSpPr>
          <p:sp>
            <p:nvSpPr>
              <p:cNvPr id="297" name="Oval 342">
                <a:extLst>
                  <a:ext uri="{FF2B5EF4-FFF2-40B4-BE49-F238E27FC236}">
                    <a16:creationId xmlns:a16="http://schemas.microsoft.com/office/drawing/2014/main" id="{8B0433EF-9C73-5648-874B-82F2F6B3FE8A}"/>
                  </a:ext>
                </a:extLst>
              </p:cNvPr>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sp>
            <p:nvSpPr>
              <p:cNvPr id="298" name="Rectangle 343">
                <a:extLst>
                  <a:ext uri="{FF2B5EF4-FFF2-40B4-BE49-F238E27FC236}">
                    <a16:creationId xmlns:a16="http://schemas.microsoft.com/office/drawing/2014/main" id="{4E0FBD5F-0BE8-F549-8413-D4068F104413}"/>
                  </a:ext>
                </a:extLst>
              </p:cNvPr>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sp>
            <p:nvSpPr>
              <p:cNvPr id="299" name="Oval 344">
                <a:extLst>
                  <a:ext uri="{FF2B5EF4-FFF2-40B4-BE49-F238E27FC236}">
                    <a16:creationId xmlns:a16="http://schemas.microsoft.com/office/drawing/2014/main" id="{48CAF989-114C-CC4C-8DBF-A27BA3216107}"/>
                  </a:ext>
                </a:extLst>
              </p:cNvPr>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300" name="Rectangle 345">
                <a:extLst>
                  <a:ext uri="{FF2B5EF4-FFF2-40B4-BE49-F238E27FC236}">
                    <a16:creationId xmlns:a16="http://schemas.microsoft.com/office/drawing/2014/main" id="{C659DCD3-540C-0146-BAAD-7DBA3AC0F7BE}"/>
                  </a:ext>
                </a:extLst>
              </p:cNvPr>
              <p:cNvSpPr>
                <a:spLocks noChangeArrowheads="1"/>
              </p:cNvSpPr>
              <p:nvPr/>
            </p:nvSpPr>
            <p:spPr bwMode="auto">
              <a:xfrm>
                <a:off x="3562" y="3438"/>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grpSp>
        <p:sp>
          <p:nvSpPr>
            <p:cNvPr id="305" name="AutoShape 351">
              <a:extLst>
                <a:ext uri="{FF2B5EF4-FFF2-40B4-BE49-F238E27FC236}">
                  <a16:creationId xmlns:a16="http://schemas.microsoft.com/office/drawing/2014/main" id="{371DACA7-8356-6549-B395-6F1207E7F7B9}"/>
                </a:ext>
              </a:extLst>
            </p:cNvPr>
            <p:cNvSpPr>
              <a:spLocks noChangeArrowheads="1"/>
            </p:cNvSpPr>
            <p:nvPr/>
          </p:nvSpPr>
          <p:spPr bwMode="auto">
            <a:xfrm>
              <a:off x="5295542" y="4258379"/>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306" name="AutoShape 349">
              <a:extLst>
                <a:ext uri="{FF2B5EF4-FFF2-40B4-BE49-F238E27FC236}">
                  <a16:creationId xmlns:a16="http://schemas.microsoft.com/office/drawing/2014/main" id="{DAF93F8F-35E4-524B-97A1-6252C154B956}"/>
                </a:ext>
              </a:extLst>
            </p:cNvPr>
            <p:cNvSpPr>
              <a:spLocks noChangeArrowheads="1"/>
            </p:cNvSpPr>
            <p:nvPr/>
          </p:nvSpPr>
          <p:spPr bwMode="auto">
            <a:xfrm flipV="1">
              <a:off x="2071329" y="4013904"/>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4" name="Straight Connector 3">
            <a:extLst>
              <a:ext uri="{FF2B5EF4-FFF2-40B4-BE49-F238E27FC236}">
                <a16:creationId xmlns:a16="http://schemas.microsoft.com/office/drawing/2014/main" id="{491116CC-72E2-1E41-B441-B2A46728B7B8}"/>
              </a:ext>
            </a:extLst>
          </p:cNvPr>
          <p:cNvCxnSpPr/>
          <p:nvPr/>
        </p:nvCxnSpPr>
        <p:spPr>
          <a:xfrm>
            <a:off x="2663444" y="4956164"/>
            <a:ext cx="0" cy="4992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240B1B8-8762-A749-A5D9-196239F727C6}"/>
              </a:ext>
            </a:extLst>
          </p:cNvPr>
          <p:cNvCxnSpPr/>
          <p:nvPr/>
        </p:nvCxnSpPr>
        <p:spPr>
          <a:xfrm>
            <a:off x="3671250" y="4571341"/>
            <a:ext cx="0" cy="4992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FDF4627-F3A2-F640-9920-1210DF3A14EE}"/>
              </a:ext>
            </a:extLst>
          </p:cNvPr>
          <p:cNvCxnSpPr/>
          <p:nvPr/>
        </p:nvCxnSpPr>
        <p:spPr>
          <a:xfrm>
            <a:off x="7773171" y="4574886"/>
            <a:ext cx="0" cy="4992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3">
            <a:extLst>
              <a:ext uri="{FF2B5EF4-FFF2-40B4-BE49-F238E27FC236}">
                <a16:creationId xmlns:a16="http://schemas.microsoft.com/office/drawing/2014/main" id="{684C3DB7-9564-B8F6-626C-C492D0895541}"/>
              </a:ext>
            </a:extLst>
          </p:cNvPr>
          <p:cNvSpPr txBox="1">
            <a:spLocks noChangeArrowheads="1"/>
          </p:cNvSpPr>
          <p:nvPr/>
        </p:nvSpPr>
        <p:spPr>
          <a:xfrm>
            <a:off x="774935" y="991944"/>
            <a:ext cx="10642129" cy="21179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ClrTx/>
              <a:buFont typeface="Arial" panose="020B0604020202020204" pitchFamily="34" charset="0"/>
              <a:buChar char="•"/>
              <a:defRPr/>
            </a:pPr>
            <a:r>
              <a:rPr lang="en-US" altLang="en-US" i="1" dirty="0">
                <a:solidFill>
                  <a:srgbClr val="CC0000"/>
                </a:solidFill>
                <a:latin typeface="Calibri" panose="020F0502020204030204"/>
                <a:ea typeface="ＭＳ Ｐゴシック" panose="020B0600070205080204" pitchFamily="34" charset="-128"/>
              </a:rPr>
              <a:t>Throughput:</a:t>
            </a:r>
            <a:r>
              <a:rPr lang="en-US" altLang="en-US" dirty="0">
                <a:solidFill>
                  <a:prstClr val="black"/>
                </a:solidFill>
                <a:latin typeface="Calibri" panose="020F0502020204030204"/>
                <a:ea typeface="ＭＳ Ｐゴシック" panose="020B0600070205080204" pitchFamily="34" charset="-128"/>
              </a:rPr>
              <a:t> rate (bits/time unit) at which bits are being sent from sender to receiver</a:t>
            </a:r>
          </a:p>
          <a:p>
            <a:pPr marL="914400" lvl="1" indent="-457200">
              <a:buClrTx/>
              <a:defRPr/>
            </a:pPr>
            <a:r>
              <a:rPr lang="en-US" altLang="en-US" sz="2800" i="1" dirty="0">
                <a:solidFill>
                  <a:srgbClr val="CC0000"/>
                </a:solidFill>
                <a:latin typeface="Calibri" panose="020F0502020204030204"/>
                <a:ea typeface="Arial" panose="020B0604020202020204" pitchFamily="34" charset="0"/>
              </a:rPr>
              <a:t>Instantaneous:</a:t>
            </a:r>
            <a:r>
              <a:rPr lang="en-US" altLang="en-US" sz="2800" dirty="0">
                <a:solidFill>
                  <a:prstClr val="black"/>
                </a:solidFill>
                <a:latin typeface="Calibri" panose="020F0502020204030204"/>
                <a:ea typeface="Arial" panose="020B0604020202020204" pitchFamily="34" charset="0"/>
              </a:rPr>
              <a:t> rate at given point in time</a:t>
            </a:r>
          </a:p>
          <a:p>
            <a:pPr marL="914400" lvl="1" indent="-457200">
              <a:buClrTx/>
              <a:defRPr/>
            </a:pPr>
            <a:r>
              <a:rPr lang="en-US" altLang="en-US" sz="2800" i="1" dirty="0">
                <a:solidFill>
                  <a:srgbClr val="CC0000"/>
                </a:solidFill>
                <a:latin typeface="Calibri" panose="020F0502020204030204"/>
                <a:ea typeface="Arial" panose="020B0604020202020204" pitchFamily="34" charset="0"/>
              </a:rPr>
              <a:t>Average:</a:t>
            </a:r>
            <a:r>
              <a:rPr lang="en-US" altLang="en-US" sz="2800" dirty="0">
                <a:solidFill>
                  <a:prstClr val="black"/>
                </a:solidFill>
                <a:latin typeface="Calibri" panose="020F0502020204030204"/>
                <a:ea typeface="Arial" panose="020B0604020202020204" pitchFamily="34" charset="0"/>
              </a:rPr>
              <a:t> rate over longer period of time</a:t>
            </a:r>
          </a:p>
        </p:txBody>
      </p:sp>
      <p:sp>
        <p:nvSpPr>
          <p:cNvPr id="7" name="Title 1">
            <a:extLst>
              <a:ext uri="{FF2B5EF4-FFF2-40B4-BE49-F238E27FC236}">
                <a16:creationId xmlns:a16="http://schemas.microsoft.com/office/drawing/2014/main" id="{9AA4FEA3-3306-8949-2DBC-1AE678DDA09B}"/>
              </a:ext>
            </a:extLst>
          </p:cNvPr>
          <p:cNvSpPr txBox="1">
            <a:spLocks/>
          </p:cNvSpPr>
          <p:nvPr/>
        </p:nvSpPr>
        <p:spPr>
          <a:xfrm>
            <a:off x="838200" y="0"/>
            <a:ext cx="10515600" cy="859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Network Performance: Throughput</a:t>
            </a:r>
            <a:endParaRPr lang="en-US" sz="4000" dirty="0"/>
          </a:p>
        </p:txBody>
      </p:sp>
    </p:spTree>
    <p:extLst>
      <p:ext uri="{BB962C8B-B14F-4D97-AF65-F5344CB8AC3E}">
        <p14:creationId xmlns:p14="http://schemas.microsoft.com/office/powerpoint/2010/main" val="17038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dissolve">
                                      <p:cBhvr>
                                        <p:cTn id="7" dur="500"/>
                                        <p:tgtEl>
                                          <p:spTgt spid="30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BA56A-F9D5-BC1C-F9AD-8FF6FA39824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9FED01C-5F6D-3722-92D9-BEFB3EE5D496}"/>
              </a:ext>
            </a:extLst>
          </p:cNvPr>
          <p:cNvSpPr>
            <a:spLocks noGrp="1"/>
          </p:cNvSpPr>
          <p:nvPr>
            <p:ph type="title"/>
          </p:nvPr>
        </p:nvSpPr>
        <p:spPr>
          <a:xfrm>
            <a:off x="838200" y="0"/>
            <a:ext cx="10515600" cy="859518"/>
          </a:xfrm>
        </p:spPr>
        <p:txBody>
          <a:bodyPr>
            <a:normAutofit/>
          </a:bodyPr>
          <a:lstStyle/>
          <a:p>
            <a:r>
              <a:rPr lang="en-US" sz="4000" dirty="0"/>
              <a:t>Network Performance: Throughput</a:t>
            </a:r>
          </a:p>
        </p:txBody>
      </p:sp>
      <p:sp>
        <p:nvSpPr>
          <p:cNvPr id="12" name="Rectangle 3">
            <a:extLst>
              <a:ext uri="{FF2B5EF4-FFF2-40B4-BE49-F238E27FC236}">
                <a16:creationId xmlns:a16="http://schemas.microsoft.com/office/drawing/2014/main" id="{D3292BBF-D815-CC4C-E675-320C1D07EE5A}"/>
              </a:ext>
            </a:extLst>
          </p:cNvPr>
          <p:cNvSpPr txBox="1">
            <a:spLocks noChangeArrowheads="1"/>
          </p:cNvSpPr>
          <p:nvPr/>
        </p:nvSpPr>
        <p:spPr>
          <a:xfrm>
            <a:off x="975618" y="1391460"/>
            <a:ext cx="10214897" cy="71934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 name="Group 347">
            <a:extLst>
              <a:ext uri="{FF2B5EF4-FFF2-40B4-BE49-F238E27FC236}">
                <a16:creationId xmlns:a16="http://schemas.microsoft.com/office/drawing/2014/main" id="{BFFBF35D-A2E1-733F-5A21-D1221E92E81F}"/>
              </a:ext>
            </a:extLst>
          </p:cNvPr>
          <p:cNvGrpSpPr>
            <a:grpSpLocks/>
          </p:cNvGrpSpPr>
          <p:nvPr/>
        </p:nvGrpSpPr>
        <p:grpSpPr bwMode="auto">
          <a:xfrm>
            <a:off x="4983726" y="4245735"/>
            <a:ext cx="912813" cy="415925"/>
            <a:chOff x="1871277" y="1576300"/>
            <a:chExt cx="1128371" cy="437861"/>
          </a:xfrm>
        </p:grpSpPr>
        <p:sp>
          <p:nvSpPr>
            <p:cNvPr id="4" name="Oval 3">
              <a:extLst>
                <a:ext uri="{FF2B5EF4-FFF2-40B4-BE49-F238E27FC236}">
                  <a16:creationId xmlns:a16="http://schemas.microsoft.com/office/drawing/2014/main" id="{1D15824D-9436-D20D-B4AE-559343054F9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solidFill>
                    <a:srgbClr val="000000"/>
                  </a:solidFill>
                </a:ln>
                <a:solidFill>
                  <a:srgbClr val="FFFFFF"/>
                </a:solidFill>
                <a:effectLst/>
                <a:uLnTx/>
                <a:uFillTx/>
                <a:latin typeface="Calibri" panose="020F0502020204030204"/>
                <a:ea typeface="ＭＳ Ｐゴシック" panose="020B0600070205080204" pitchFamily="34" charset="-128"/>
                <a:cs typeface="Arial"/>
              </a:endParaRPr>
            </a:p>
          </p:txBody>
        </p:sp>
        <p:sp>
          <p:nvSpPr>
            <p:cNvPr id="5" name="Rectangle 4">
              <a:extLst>
                <a:ext uri="{FF2B5EF4-FFF2-40B4-BE49-F238E27FC236}">
                  <a16:creationId xmlns:a16="http://schemas.microsoft.com/office/drawing/2014/main" id="{3796B244-D992-6BFD-DC5D-690343FBD70E}"/>
                </a:ext>
              </a:extLst>
            </p:cNvPr>
            <p:cNvSpPr/>
            <p:nvPr/>
          </p:nvSpPr>
          <p:spPr bwMode="auto">
            <a:xfrm>
              <a:off x="1871277" y="1740080"/>
              <a:ext cx="1128371" cy="11531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sp>
          <p:nvSpPr>
            <p:cNvPr id="6" name="Oval 5">
              <a:extLst>
                <a:ext uri="{FF2B5EF4-FFF2-40B4-BE49-F238E27FC236}">
                  <a16:creationId xmlns:a16="http://schemas.microsoft.com/office/drawing/2014/main" id="{726405E3-D4B1-F785-CE1A-E81075B94FF0}"/>
                </a:ext>
              </a:extLst>
            </p:cNvPr>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solidFill>
                    <a:srgbClr val="000000"/>
                  </a:solidFill>
                </a:ln>
                <a:solidFill>
                  <a:srgbClr val="FFFFFF"/>
                </a:solidFill>
                <a:effectLst/>
                <a:uLnTx/>
                <a:uFillTx/>
                <a:latin typeface="Calibri" panose="020F0502020204030204"/>
                <a:ea typeface="ＭＳ Ｐゴシック" panose="020B0600070205080204" pitchFamily="34" charset="-128"/>
                <a:cs typeface="Arial"/>
              </a:endParaRPr>
            </a:p>
          </p:txBody>
        </p:sp>
        <p:sp>
          <p:nvSpPr>
            <p:cNvPr id="7" name="Freeform 432">
              <a:extLst>
                <a:ext uri="{FF2B5EF4-FFF2-40B4-BE49-F238E27FC236}">
                  <a16:creationId xmlns:a16="http://schemas.microsoft.com/office/drawing/2014/main" id="{A20BC38A-ACF7-CD4A-B5E4-67E6C3E2D964}"/>
                </a:ext>
              </a:extLst>
            </p:cNvPr>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sp>
          <p:nvSpPr>
            <p:cNvPr id="8" name="Freeform 433">
              <a:extLst>
                <a:ext uri="{FF2B5EF4-FFF2-40B4-BE49-F238E27FC236}">
                  <a16:creationId xmlns:a16="http://schemas.microsoft.com/office/drawing/2014/main" id="{728F8872-46C4-E45D-E73A-43094F3AD2A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9" name="Freeform 434">
              <a:extLst>
                <a:ext uri="{FF2B5EF4-FFF2-40B4-BE49-F238E27FC236}">
                  <a16:creationId xmlns:a16="http://schemas.microsoft.com/office/drawing/2014/main" id="{FA66919B-FF9B-8B6F-2B8F-C401FF7DFF8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0" name="Freeform 435">
              <a:extLst>
                <a:ext uri="{FF2B5EF4-FFF2-40B4-BE49-F238E27FC236}">
                  <a16:creationId xmlns:a16="http://schemas.microsoft.com/office/drawing/2014/main" id="{5A88D07D-64E0-BC28-80B4-355D14C3DCE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cxnSp>
          <p:nvCxnSpPr>
            <p:cNvPr id="11" name="Straight Connector 10">
              <a:extLst>
                <a:ext uri="{FF2B5EF4-FFF2-40B4-BE49-F238E27FC236}">
                  <a16:creationId xmlns:a16="http://schemas.microsoft.com/office/drawing/2014/main" id="{9696901C-C6D8-35FE-A6E6-0199B611ECE7}"/>
                </a:ext>
              </a:extLst>
            </p:cNvPr>
            <p:cNvCxnSpPr>
              <a:cxnSpLocks noChangeShapeType="1"/>
              <a:endCxn id="6" idx="2"/>
            </p:cNvCxnSpPr>
            <p:nvPr/>
          </p:nvCxnSpPr>
          <p:spPr bwMode="auto">
            <a:xfrm flipH="1" flipV="1">
              <a:off x="1871277" y="1737243"/>
              <a:ext cx="3169"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id="{87A1C1B8-B33A-3849-0FFB-156BA7558180}"/>
                </a:ext>
              </a:extLst>
            </p:cNvPr>
            <p:cNvCxnSpPr>
              <a:cxnSpLocks noChangeShapeType="1"/>
            </p:cNvCxnSpPr>
            <p:nvPr/>
          </p:nvCxnSpPr>
          <p:spPr bwMode="auto">
            <a:xfrm flipH="1" flipV="1">
              <a:off x="2996477" y="1734877"/>
              <a:ext cx="3171"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4" name="Group 347">
            <a:extLst>
              <a:ext uri="{FF2B5EF4-FFF2-40B4-BE49-F238E27FC236}">
                <a16:creationId xmlns:a16="http://schemas.microsoft.com/office/drawing/2014/main" id="{11FA6601-CAB4-AFA9-6EAB-B51A3E9003BB}"/>
              </a:ext>
            </a:extLst>
          </p:cNvPr>
          <p:cNvGrpSpPr>
            <a:grpSpLocks/>
          </p:cNvGrpSpPr>
          <p:nvPr/>
        </p:nvGrpSpPr>
        <p:grpSpPr bwMode="auto">
          <a:xfrm>
            <a:off x="4937689" y="2318255"/>
            <a:ext cx="911225" cy="415925"/>
            <a:chOff x="1871277" y="1576300"/>
            <a:chExt cx="1128371" cy="437861"/>
          </a:xfrm>
        </p:grpSpPr>
        <p:sp>
          <p:nvSpPr>
            <p:cNvPr id="15" name="Oval 14">
              <a:extLst>
                <a:ext uri="{FF2B5EF4-FFF2-40B4-BE49-F238E27FC236}">
                  <a16:creationId xmlns:a16="http://schemas.microsoft.com/office/drawing/2014/main" id="{6342470E-3A29-53E4-5C23-D3BE5FDF7E3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solidFill>
                    <a:srgbClr val="000000"/>
                  </a:solidFill>
                </a:ln>
                <a:solidFill>
                  <a:srgbClr val="FFFFFF"/>
                </a:solidFill>
                <a:effectLst/>
                <a:uLnTx/>
                <a:uFillTx/>
                <a:latin typeface="Calibri" panose="020F0502020204030204"/>
                <a:ea typeface="ＭＳ Ｐゴシック" panose="020B0600070205080204" pitchFamily="34" charset="-128"/>
                <a:cs typeface="Arial"/>
              </a:endParaRPr>
            </a:p>
          </p:txBody>
        </p:sp>
        <p:sp>
          <p:nvSpPr>
            <p:cNvPr id="16" name="Rectangle 15">
              <a:extLst>
                <a:ext uri="{FF2B5EF4-FFF2-40B4-BE49-F238E27FC236}">
                  <a16:creationId xmlns:a16="http://schemas.microsoft.com/office/drawing/2014/main" id="{A88C7C74-5746-9DA4-1CE7-4F4F9005C487}"/>
                </a:ext>
              </a:extLst>
            </p:cNvPr>
            <p:cNvSpPr/>
            <p:nvPr/>
          </p:nvSpPr>
          <p:spPr bwMode="auto">
            <a:xfrm>
              <a:off x="1871277" y="1740080"/>
              <a:ext cx="1128371" cy="11531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sp>
          <p:nvSpPr>
            <p:cNvPr id="17" name="Oval 16">
              <a:extLst>
                <a:ext uri="{FF2B5EF4-FFF2-40B4-BE49-F238E27FC236}">
                  <a16:creationId xmlns:a16="http://schemas.microsoft.com/office/drawing/2014/main" id="{4683E985-AF82-1C60-6714-69E207E4E7C6}"/>
                </a:ext>
              </a:extLst>
            </p:cNvPr>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solidFill>
                    <a:srgbClr val="000000"/>
                  </a:solidFill>
                </a:ln>
                <a:solidFill>
                  <a:srgbClr val="FFFFFF"/>
                </a:solidFill>
                <a:effectLst/>
                <a:uLnTx/>
                <a:uFillTx/>
                <a:latin typeface="Calibri" panose="020F0502020204030204"/>
                <a:ea typeface="ＭＳ Ｐゴシック" panose="020B0600070205080204" pitchFamily="34" charset="-128"/>
                <a:cs typeface="Arial"/>
              </a:endParaRPr>
            </a:p>
          </p:txBody>
        </p:sp>
        <p:sp>
          <p:nvSpPr>
            <p:cNvPr id="18" name="Freeform 442">
              <a:extLst>
                <a:ext uri="{FF2B5EF4-FFF2-40B4-BE49-F238E27FC236}">
                  <a16:creationId xmlns:a16="http://schemas.microsoft.com/office/drawing/2014/main" id="{F827A538-8B4F-B181-AD98-CB1E6A56D4F7}"/>
                </a:ext>
              </a:extLst>
            </p:cNvPr>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sp>
          <p:nvSpPr>
            <p:cNvPr id="19" name="Freeform 443">
              <a:extLst>
                <a:ext uri="{FF2B5EF4-FFF2-40B4-BE49-F238E27FC236}">
                  <a16:creationId xmlns:a16="http://schemas.microsoft.com/office/drawing/2014/main" id="{3AC520C5-AC44-46B1-39B3-92F0FD73D7D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0" name="Freeform 444">
              <a:extLst>
                <a:ext uri="{FF2B5EF4-FFF2-40B4-BE49-F238E27FC236}">
                  <a16:creationId xmlns:a16="http://schemas.microsoft.com/office/drawing/2014/main" id="{997DBC1A-5C58-4EA9-18E1-BD5B10ECF6F5}"/>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1" name="Freeform 445">
              <a:extLst>
                <a:ext uri="{FF2B5EF4-FFF2-40B4-BE49-F238E27FC236}">
                  <a16:creationId xmlns:a16="http://schemas.microsoft.com/office/drawing/2014/main" id="{E65F5189-A8E3-648C-5ADA-4A7048AD6DF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cxnSp>
          <p:nvCxnSpPr>
            <p:cNvPr id="22" name="Straight Connector 21">
              <a:extLst>
                <a:ext uri="{FF2B5EF4-FFF2-40B4-BE49-F238E27FC236}">
                  <a16:creationId xmlns:a16="http://schemas.microsoft.com/office/drawing/2014/main" id="{0F927C90-0534-24CC-BB32-4DB8DB5DBA87}"/>
                </a:ext>
              </a:extLst>
            </p:cNvPr>
            <p:cNvCxnSpPr>
              <a:cxnSpLocks noChangeShapeType="1"/>
              <a:endCxn id="17" idx="2"/>
            </p:cNvCxnSpPr>
            <p:nvPr/>
          </p:nvCxnSpPr>
          <p:spPr bwMode="auto">
            <a:xfrm flipH="1" flipV="1">
              <a:off x="1871277" y="1737243"/>
              <a:ext cx="3169"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Connector 22">
              <a:extLst>
                <a:ext uri="{FF2B5EF4-FFF2-40B4-BE49-F238E27FC236}">
                  <a16:creationId xmlns:a16="http://schemas.microsoft.com/office/drawing/2014/main" id="{FF3E7B02-E264-9784-57ED-98D68E1A943B}"/>
                </a:ext>
              </a:extLst>
            </p:cNvPr>
            <p:cNvCxnSpPr>
              <a:cxnSpLocks noChangeShapeType="1"/>
            </p:cNvCxnSpPr>
            <p:nvPr/>
          </p:nvCxnSpPr>
          <p:spPr bwMode="auto">
            <a:xfrm flipH="1" flipV="1">
              <a:off x="2996477" y="1734877"/>
              <a:ext cx="3171"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 name="Group 140">
            <a:extLst>
              <a:ext uri="{FF2B5EF4-FFF2-40B4-BE49-F238E27FC236}">
                <a16:creationId xmlns:a16="http://schemas.microsoft.com/office/drawing/2014/main" id="{9C0B507C-3342-3AF7-D598-795291A461D1}"/>
              </a:ext>
            </a:extLst>
          </p:cNvPr>
          <p:cNvGrpSpPr>
            <a:grpSpLocks/>
          </p:cNvGrpSpPr>
          <p:nvPr/>
        </p:nvGrpSpPr>
        <p:grpSpPr bwMode="auto">
          <a:xfrm>
            <a:off x="2292914" y="1991230"/>
            <a:ext cx="352425" cy="876300"/>
            <a:chOff x="4140" y="429"/>
            <a:chExt cx="1425" cy="2396"/>
          </a:xfrm>
        </p:grpSpPr>
        <p:sp>
          <p:nvSpPr>
            <p:cNvPr id="25" name="Freeform 141">
              <a:extLst>
                <a:ext uri="{FF2B5EF4-FFF2-40B4-BE49-F238E27FC236}">
                  <a16:creationId xmlns:a16="http://schemas.microsoft.com/office/drawing/2014/main" id="{2116B4E3-16A1-FDC7-9086-B310A63371D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6" name="Rectangle 142">
              <a:extLst>
                <a:ext uri="{FF2B5EF4-FFF2-40B4-BE49-F238E27FC236}">
                  <a16:creationId xmlns:a16="http://schemas.microsoft.com/office/drawing/2014/main" id="{FE7635DF-1BF8-F344-57E8-7DEA1E194DE7}"/>
                </a:ext>
              </a:extLst>
            </p:cNvPr>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7" name="Freeform 143">
              <a:extLst>
                <a:ext uri="{FF2B5EF4-FFF2-40B4-BE49-F238E27FC236}">
                  <a16:creationId xmlns:a16="http://schemas.microsoft.com/office/drawing/2014/main" id="{D8E80407-F6D2-624F-0DF8-E7B0FA340FB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 name="Freeform 144">
              <a:extLst>
                <a:ext uri="{FF2B5EF4-FFF2-40B4-BE49-F238E27FC236}">
                  <a16:creationId xmlns:a16="http://schemas.microsoft.com/office/drawing/2014/main" id="{D5076F4E-C7AE-4B19-7F94-8FF8B54859E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 name="Rectangle 145">
              <a:extLst>
                <a:ext uri="{FF2B5EF4-FFF2-40B4-BE49-F238E27FC236}">
                  <a16:creationId xmlns:a16="http://schemas.microsoft.com/office/drawing/2014/main" id="{C4620564-BED5-ABA6-F40B-18D0C2453EFC}"/>
                </a:ext>
              </a:extLst>
            </p:cNvPr>
            <p:cNvSpPr>
              <a:spLocks noChangeArrowheads="1"/>
            </p:cNvSpPr>
            <p:nvPr/>
          </p:nvSpPr>
          <p:spPr bwMode="auto">
            <a:xfrm>
              <a:off x="4211" y="694"/>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30" name="Group 146">
              <a:extLst>
                <a:ext uri="{FF2B5EF4-FFF2-40B4-BE49-F238E27FC236}">
                  <a16:creationId xmlns:a16="http://schemas.microsoft.com/office/drawing/2014/main" id="{75E2659E-CBEC-43ED-AE0B-F45DEFF02367}"/>
                </a:ext>
              </a:extLst>
            </p:cNvPr>
            <p:cNvGrpSpPr>
              <a:grpSpLocks/>
            </p:cNvGrpSpPr>
            <p:nvPr/>
          </p:nvGrpSpPr>
          <p:grpSpPr bwMode="auto">
            <a:xfrm>
              <a:off x="4749" y="668"/>
              <a:ext cx="581" cy="145"/>
              <a:chOff x="614" y="2568"/>
              <a:chExt cx="725" cy="139"/>
            </a:xfrm>
          </p:grpSpPr>
          <p:sp>
            <p:nvSpPr>
              <p:cNvPr id="56" name="AutoShape 147">
                <a:extLst>
                  <a:ext uri="{FF2B5EF4-FFF2-40B4-BE49-F238E27FC236}">
                    <a16:creationId xmlns:a16="http://schemas.microsoft.com/office/drawing/2014/main" id="{F23C99F8-6015-C402-BFFC-237466E7D4F9}"/>
                  </a:ext>
                </a:extLst>
              </p:cNvPr>
              <p:cNvSpPr>
                <a:spLocks noChangeArrowheads="1"/>
              </p:cNvSpPr>
              <p:nvPr/>
            </p:nvSpPr>
            <p:spPr bwMode="auto">
              <a:xfrm>
                <a:off x="615" y="2568"/>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7" name="AutoShape 148">
                <a:extLst>
                  <a:ext uri="{FF2B5EF4-FFF2-40B4-BE49-F238E27FC236}">
                    <a16:creationId xmlns:a16="http://schemas.microsoft.com/office/drawing/2014/main" id="{5C9DED61-F713-8376-7FC8-C99F297FEDC7}"/>
                  </a:ext>
                </a:extLst>
              </p:cNvPr>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31" name="Rectangle 149">
              <a:extLst>
                <a:ext uri="{FF2B5EF4-FFF2-40B4-BE49-F238E27FC236}">
                  <a16:creationId xmlns:a16="http://schemas.microsoft.com/office/drawing/2014/main" id="{F3A01586-B980-02C2-CEF8-3E6BB039091C}"/>
                </a:ext>
              </a:extLst>
            </p:cNvPr>
            <p:cNvSpPr>
              <a:spLocks noChangeArrowheads="1"/>
            </p:cNvSpPr>
            <p:nvPr/>
          </p:nvSpPr>
          <p:spPr bwMode="auto">
            <a:xfrm>
              <a:off x="4223" y="1019"/>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32" name="Group 150">
              <a:extLst>
                <a:ext uri="{FF2B5EF4-FFF2-40B4-BE49-F238E27FC236}">
                  <a16:creationId xmlns:a16="http://schemas.microsoft.com/office/drawing/2014/main" id="{443C78B5-F8CD-7880-4C73-B7C4EAC3F7B3}"/>
                </a:ext>
              </a:extLst>
            </p:cNvPr>
            <p:cNvGrpSpPr>
              <a:grpSpLocks/>
            </p:cNvGrpSpPr>
            <p:nvPr/>
          </p:nvGrpSpPr>
          <p:grpSpPr bwMode="auto">
            <a:xfrm>
              <a:off x="4747" y="994"/>
              <a:ext cx="581" cy="134"/>
              <a:chOff x="614" y="2568"/>
              <a:chExt cx="725" cy="139"/>
            </a:xfrm>
          </p:grpSpPr>
          <p:sp>
            <p:nvSpPr>
              <p:cNvPr id="54" name="AutoShape 151">
                <a:extLst>
                  <a:ext uri="{FF2B5EF4-FFF2-40B4-BE49-F238E27FC236}">
                    <a16:creationId xmlns:a16="http://schemas.microsoft.com/office/drawing/2014/main" id="{AA0CDBAB-2B0F-B931-044C-F55B60656D2D}"/>
                  </a:ext>
                </a:extLst>
              </p:cNvPr>
              <p:cNvSpPr>
                <a:spLocks noChangeArrowheads="1"/>
              </p:cNvSpPr>
              <p:nvPr/>
            </p:nvSpPr>
            <p:spPr bwMode="auto">
              <a:xfrm>
                <a:off x="617" y="2567"/>
                <a:ext cx="72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5" name="AutoShape 152">
                <a:extLst>
                  <a:ext uri="{FF2B5EF4-FFF2-40B4-BE49-F238E27FC236}">
                    <a16:creationId xmlns:a16="http://schemas.microsoft.com/office/drawing/2014/main" id="{E183D7FD-39CF-9340-709B-C5ACD960985E}"/>
                  </a:ext>
                </a:extLst>
              </p:cNvPr>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33" name="Rectangle 153">
              <a:extLst>
                <a:ext uri="{FF2B5EF4-FFF2-40B4-BE49-F238E27FC236}">
                  <a16:creationId xmlns:a16="http://schemas.microsoft.com/office/drawing/2014/main" id="{779B61BC-DB01-5F53-6870-E6EB771EBFC0}"/>
                </a:ext>
              </a:extLst>
            </p:cNvPr>
            <p:cNvSpPr>
              <a:spLocks noChangeArrowheads="1"/>
            </p:cNvSpPr>
            <p:nvPr/>
          </p:nvSpPr>
          <p:spPr bwMode="auto">
            <a:xfrm>
              <a:off x="4217" y="1358"/>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4" name="Rectangle 154">
              <a:extLst>
                <a:ext uri="{FF2B5EF4-FFF2-40B4-BE49-F238E27FC236}">
                  <a16:creationId xmlns:a16="http://schemas.microsoft.com/office/drawing/2014/main" id="{2A82C55C-40D8-BEC6-6247-5C6220F0BC14}"/>
                </a:ext>
              </a:extLst>
            </p:cNvPr>
            <p:cNvSpPr>
              <a:spLocks noChangeArrowheads="1"/>
            </p:cNvSpPr>
            <p:nvPr/>
          </p:nvSpPr>
          <p:spPr bwMode="auto">
            <a:xfrm>
              <a:off x="4230" y="1653"/>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35" name="Group 155">
              <a:extLst>
                <a:ext uri="{FF2B5EF4-FFF2-40B4-BE49-F238E27FC236}">
                  <a16:creationId xmlns:a16="http://schemas.microsoft.com/office/drawing/2014/main" id="{AD3677B9-B557-2239-1D36-4D8724864D2B}"/>
                </a:ext>
              </a:extLst>
            </p:cNvPr>
            <p:cNvGrpSpPr>
              <a:grpSpLocks/>
            </p:cNvGrpSpPr>
            <p:nvPr/>
          </p:nvGrpSpPr>
          <p:grpSpPr bwMode="auto">
            <a:xfrm>
              <a:off x="4735" y="1627"/>
              <a:ext cx="582" cy="151"/>
              <a:chOff x="614" y="2568"/>
              <a:chExt cx="725" cy="139"/>
            </a:xfrm>
          </p:grpSpPr>
          <p:sp>
            <p:nvSpPr>
              <p:cNvPr id="52" name="AutoShape 156">
                <a:extLst>
                  <a:ext uri="{FF2B5EF4-FFF2-40B4-BE49-F238E27FC236}">
                    <a16:creationId xmlns:a16="http://schemas.microsoft.com/office/drawing/2014/main" id="{47D93E91-A761-4995-F68D-107BB7890367}"/>
                  </a:ext>
                </a:extLst>
              </p:cNvPr>
              <p:cNvSpPr>
                <a:spLocks noChangeArrowheads="1"/>
              </p:cNvSpPr>
              <p:nvPr/>
            </p:nvSpPr>
            <p:spPr bwMode="auto">
              <a:xfrm>
                <a:off x="616" y="2568"/>
                <a:ext cx="720"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3" name="AutoShape 157">
                <a:extLst>
                  <a:ext uri="{FF2B5EF4-FFF2-40B4-BE49-F238E27FC236}">
                    <a16:creationId xmlns:a16="http://schemas.microsoft.com/office/drawing/2014/main" id="{61D22DB6-A94C-F812-BB36-7C6555587C39}"/>
                  </a:ext>
                </a:extLst>
              </p:cNvPr>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36" name="Freeform 158">
              <a:extLst>
                <a:ext uri="{FF2B5EF4-FFF2-40B4-BE49-F238E27FC236}">
                  <a16:creationId xmlns:a16="http://schemas.microsoft.com/office/drawing/2014/main" id="{C9D3E3DA-8D69-ED04-3C24-1F3A6DB8487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37" name="Group 159">
              <a:extLst>
                <a:ext uri="{FF2B5EF4-FFF2-40B4-BE49-F238E27FC236}">
                  <a16:creationId xmlns:a16="http://schemas.microsoft.com/office/drawing/2014/main" id="{11FF5098-F4C1-4913-D226-4AFD88767583}"/>
                </a:ext>
              </a:extLst>
            </p:cNvPr>
            <p:cNvGrpSpPr>
              <a:grpSpLocks/>
            </p:cNvGrpSpPr>
            <p:nvPr/>
          </p:nvGrpSpPr>
          <p:grpSpPr bwMode="auto">
            <a:xfrm>
              <a:off x="4739" y="1327"/>
              <a:ext cx="582" cy="139"/>
              <a:chOff x="614" y="2568"/>
              <a:chExt cx="725" cy="139"/>
            </a:xfrm>
          </p:grpSpPr>
          <p:sp>
            <p:nvSpPr>
              <p:cNvPr id="50" name="AutoShape 160">
                <a:extLst>
                  <a:ext uri="{FF2B5EF4-FFF2-40B4-BE49-F238E27FC236}">
                    <a16:creationId xmlns:a16="http://schemas.microsoft.com/office/drawing/2014/main" id="{4B279FBF-1F48-F9E9-3D0E-E9586717A5D4}"/>
                  </a:ext>
                </a:extLst>
              </p:cNvPr>
              <p:cNvSpPr>
                <a:spLocks noChangeArrowheads="1"/>
              </p:cNvSpPr>
              <p:nvPr/>
            </p:nvSpPr>
            <p:spPr bwMode="auto">
              <a:xfrm>
                <a:off x="611" y="2569"/>
                <a:ext cx="728"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1" name="AutoShape 161">
                <a:extLst>
                  <a:ext uri="{FF2B5EF4-FFF2-40B4-BE49-F238E27FC236}">
                    <a16:creationId xmlns:a16="http://schemas.microsoft.com/office/drawing/2014/main" id="{953D3C34-4257-37B7-EB03-023E5C1A9FE1}"/>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38" name="Rectangle 162">
              <a:extLst>
                <a:ext uri="{FF2B5EF4-FFF2-40B4-BE49-F238E27FC236}">
                  <a16:creationId xmlns:a16="http://schemas.microsoft.com/office/drawing/2014/main" id="{ECC8D313-7CEB-0F7C-CB3A-723B50FA5542}"/>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9" name="Freeform 163">
              <a:extLst>
                <a:ext uri="{FF2B5EF4-FFF2-40B4-BE49-F238E27FC236}">
                  <a16:creationId xmlns:a16="http://schemas.microsoft.com/office/drawing/2014/main" id="{BCEBCEC6-3230-92CF-BA0D-83E247AA0FE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1" name="Freeform 164">
              <a:extLst>
                <a:ext uri="{FF2B5EF4-FFF2-40B4-BE49-F238E27FC236}">
                  <a16:creationId xmlns:a16="http://schemas.microsoft.com/office/drawing/2014/main" id="{F52A6BB0-22DA-03EC-7675-156146CF51A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2" name="Oval 165">
              <a:extLst>
                <a:ext uri="{FF2B5EF4-FFF2-40B4-BE49-F238E27FC236}">
                  <a16:creationId xmlns:a16="http://schemas.microsoft.com/office/drawing/2014/main" id="{E2037852-6B96-B88F-72C7-B363C8891454}"/>
                </a:ext>
              </a:extLst>
            </p:cNvPr>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3" name="Freeform 166">
              <a:extLst>
                <a:ext uri="{FF2B5EF4-FFF2-40B4-BE49-F238E27FC236}">
                  <a16:creationId xmlns:a16="http://schemas.microsoft.com/office/drawing/2014/main" id="{83F5022A-80C9-7F70-415F-11CD3F53463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4" name="AutoShape 167">
              <a:extLst>
                <a:ext uri="{FF2B5EF4-FFF2-40B4-BE49-F238E27FC236}">
                  <a16:creationId xmlns:a16="http://schemas.microsoft.com/office/drawing/2014/main" id="{DDB416ED-2F30-0972-D6A5-466FA6810593}"/>
                </a:ext>
              </a:extLst>
            </p:cNvPr>
            <p:cNvSpPr>
              <a:spLocks noChangeArrowheads="1"/>
            </p:cNvSpPr>
            <p:nvPr/>
          </p:nvSpPr>
          <p:spPr bwMode="auto">
            <a:xfrm>
              <a:off x="4140" y="2677"/>
              <a:ext cx="1200" cy="148"/>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5" name="AutoShape 168">
              <a:extLst>
                <a:ext uri="{FF2B5EF4-FFF2-40B4-BE49-F238E27FC236}">
                  <a16:creationId xmlns:a16="http://schemas.microsoft.com/office/drawing/2014/main" id="{80F31F31-CB08-A23C-8F22-2EBAC27E2CEE}"/>
                </a:ext>
              </a:extLst>
            </p:cNvPr>
            <p:cNvSpPr>
              <a:spLocks noChangeArrowheads="1"/>
            </p:cNvSpPr>
            <p:nvPr/>
          </p:nvSpPr>
          <p:spPr bwMode="auto">
            <a:xfrm>
              <a:off x="4204" y="2712"/>
              <a:ext cx="1072"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6" name="Oval 169">
              <a:extLst>
                <a:ext uri="{FF2B5EF4-FFF2-40B4-BE49-F238E27FC236}">
                  <a16:creationId xmlns:a16="http://schemas.microsoft.com/office/drawing/2014/main" id="{8656C5DB-9E0A-6174-C7C7-40C8808F208A}"/>
                </a:ext>
              </a:extLst>
            </p:cNvPr>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7" name="Oval 170">
              <a:extLst>
                <a:ext uri="{FF2B5EF4-FFF2-40B4-BE49-F238E27FC236}">
                  <a16:creationId xmlns:a16="http://schemas.microsoft.com/office/drawing/2014/main" id="{DD9137AB-2C20-8CCE-B80C-BF073EEB378C}"/>
                </a:ext>
              </a:extLst>
            </p:cNvPr>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Arial"/>
              </a:endParaRPr>
            </a:p>
          </p:txBody>
        </p:sp>
        <p:sp>
          <p:nvSpPr>
            <p:cNvPr id="48" name="Oval 171">
              <a:extLst>
                <a:ext uri="{FF2B5EF4-FFF2-40B4-BE49-F238E27FC236}">
                  <a16:creationId xmlns:a16="http://schemas.microsoft.com/office/drawing/2014/main" id="{571F2DE8-BB60-A286-2321-C53E9F4D9AFA}"/>
                </a:ext>
              </a:extLst>
            </p:cNvPr>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9" name="Rectangle 172">
              <a:extLst>
                <a:ext uri="{FF2B5EF4-FFF2-40B4-BE49-F238E27FC236}">
                  <a16:creationId xmlns:a16="http://schemas.microsoft.com/office/drawing/2014/main" id="{73341EFD-751E-8595-A63E-204E8BD534B9}"/>
                </a:ext>
              </a:extLst>
            </p:cNvPr>
            <p:cNvSpPr>
              <a:spLocks noChangeArrowheads="1"/>
            </p:cNvSpPr>
            <p:nvPr/>
          </p:nvSpPr>
          <p:spPr bwMode="auto">
            <a:xfrm>
              <a:off x="5064" y="1835"/>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58" name="Rectangle 4">
            <a:extLst>
              <a:ext uri="{FF2B5EF4-FFF2-40B4-BE49-F238E27FC236}">
                <a16:creationId xmlns:a16="http://schemas.microsoft.com/office/drawing/2014/main" id="{6BA39946-0E5A-EFC1-8DD3-33C2CD34B658}"/>
              </a:ext>
            </a:extLst>
          </p:cNvPr>
          <p:cNvSpPr txBox="1">
            <a:spLocks noChangeArrowheads="1"/>
          </p:cNvSpPr>
          <p:nvPr/>
        </p:nvSpPr>
        <p:spPr bwMode="auto">
          <a:xfrm>
            <a:off x="1197539" y="1361756"/>
            <a:ext cx="81502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0"/>
              </a:buClr>
              <a:buSzPct val="100000"/>
              <a:buFont typeface="Wingdings" pitchFamily="2" charset="2"/>
              <a:buChar char="§"/>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marR="0" lvl="0" indent="0" algn="l" defTabSz="914400" rtl="0" eaLnBrk="1" fontAlgn="base" latinLnBrk="0" hangingPunct="1">
              <a:lnSpc>
                <a:spcPct val="85000"/>
              </a:lnSpc>
              <a:spcBef>
                <a:spcPct val="20000"/>
              </a:spcBef>
              <a:spcAft>
                <a:spcPct val="0"/>
              </a:spcAft>
              <a:buClr>
                <a:srgbClr val="000090"/>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a:t>
            </a:r>
            <a:r>
              <a:rPr kumimoji="0" lang="en-US" altLang="en-US" sz="2800" b="0" i="1" u="none" strike="noStrike" kern="0" cap="none" spc="0" normalizeH="0" baseline="-25000" noProof="0" dirty="0">
                <a:ln>
                  <a:noFill/>
                </a:ln>
                <a:solidFill>
                  <a:srgbClr val="CC0000"/>
                </a:solidFill>
                <a:effectLst/>
                <a:uLnTx/>
                <a:uFillTx/>
                <a:latin typeface="Calibri" panose="020F0502020204030204"/>
                <a:ea typeface="ＭＳ Ｐゴシック" panose="020B0600070205080204" pitchFamily="34" charset="-128"/>
                <a:cs typeface="+mn-cs"/>
              </a:rPr>
              <a:t>s</a:t>
            </a: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&lt; R</a:t>
            </a:r>
            <a:r>
              <a:rPr kumimoji="0" lang="en-US" altLang="en-US" sz="2800" b="0" i="1" u="none" strike="noStrike" kern="0" cap="none" spc="0" normalizeH="0" baseline="-25000" noProof="0" dirty="0">
                <a:ln>
                  <a:noFill/>
                </a:ln>
                <a:solidFill>
                  <a:srgbClr val="CC0000"/>
                </a:solidFill>
                <a:effectLst/>
                <a:uLnTx/>
                <a:uFillTx/>
                <a:latin typeface="Calibri" panose="020F0502020204030204"/>
                <a:ea typeface="ＭＳ Ｐゴシック" panose="020B0600070205080204" pitchFamily="34" charset="-128"/>
                <a:cs typeface="+mn-cs"/>
              </a:rPr>
              <a:t>c</a:t>
            </a:r>
            <a:r>
              <a:rPr kumimoji="0" lang="en-US" altLang="en-US" sz="2800" b="0" i="1" u="none" strike="noStrike" kern="0" cap="none" spc="0" normalizeH="0" baseline="0" noProof="0" dirty="0">
                <a:ln>
                  <a:noFill/>
                </a:ln>
                <a:solidFill>
                  <a:srgbClr val="FF33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What is average end-end throughput?</a:t>
            </a:r>
          </a:p>
        </p:txBody>
      </p:sp>
      <p:grpSp>
        <p:nvGrpSpPr>
          <p:cNvPr id="59" name="Group 34">
            <a:extLst>
              <a:ext uri="{FF2B5EF4-FFF2-40B4-BE49-F238E27FC236}">
                <a16:creationId xmlns:a16="http://schemas.microsoft.com/office/drawing/2014/main" id="{681F884D-8138-10AE-F2A8-24DCC90A9510}"/>
              </a:ext>
            </a:extLst>
          </p:cNvPr>
          <p:cNvGrpSpPr>
            <a:grpSpLocks/>
          </p:cNvGrpSpPr>
          <p:nvPr/>
        </p:nvGrpSpPr>
        <p:grpSpPr bwMode="auto">
          <a:xfrm>
            <a:off x="2745351" y="2343655"/>
            <a:ext cx="2136775" cy="307975"/>
            <a:chOff x="2249" y="3430"/>
            <a:chExt cx="1389" cy="256"/>
          </a:xfrm>
        </p:grpSpPr>
        <p:sp>
          <p:nvSpPr>
            <p:cNvPr id="60" name="Oval 35">
              <a:extLst>
                <a:ext uri="{FF2B5EF4-FFF2-40B4-BE49-F238E27FC236}">
                  <a16:creationId xmlns:a16="http://schemas.microsoft.com/office/drawing/2014/main" id="{2F43B428-E901-21C6-1C0F-DF7CA914A7F3}"/>
                </a:ext>
              </a:extLst>
            </p:cNvPr>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 name="Rectangle 36">
              <a:extLst>
                <a:ext uri="{FF2B5EF4-FFF2-40B4-BE49-F238E27FC236}">
                  <a16:creationId xmlns:a16="http://schemas.microsoft.com/office/drawing/2014/main" id="{D6CC9308-2A3B-B4AE-A816-324ABCA2D673}"/>
                </a:ext>
              </a:extLst>
            </p:cNvPr>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 name="Oval 37">
              <a:extLst>
                <a:ext uri="{FF2B5EF4-FFF2-40B4-BE49-F238E27FC236}">
                  <a16:creationId xmlns:a16="http://schemas.microsoft.com/office/drawing/2014/main" id="{78DF14A8-4F56-86EA-66F6-140418C4CA71}"/>
                </a:ext>
              </a:extLst>
            </p:cNvPr>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3" name="Rectangle 38">
              <a:extLst>
                <a:ext uri="{FF2B5EF4-FFF2-40B4-BE49-F238E27FC236}">
                  <a16:creationId xmlns:a16="http://schemas.microsoft.com/office/drawing/2014/main" id="{18C9E062-5086-B295-45EA-F10B7B40C06E}"/>
                </a:ext>
              </a:extLst>
            </p:cNvPr>
            <p:cNvSpPr>
              <a:spLocks noChangeArrowheads="1"/>
            </p:cNvSpPr>
            <p:nvPr/>
          </p:nvSpPr>
          <p:spPr bwMode="auto">
            <a:xfrm>
              <a:off x="3562" y="3438"/>
              <a:ext cx="44" cy="245"/>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grpSp>
      <p:sp>
        <p:nvSpPr>
          <p:cNvPr id="64" name="Text Box 39">
            <a:extLst>
              <a:ext uri="{FF2B5EF4-FFF2-40B4-BE49-F238E27FC236}">
                <a16:creationId xmlns:a16="http://schemas.microsoft.com/office/drawing/2014/main" id="{E51C0333-E155-D408-4CE5-E40262E67ED9}"/>
              </a:ext>
            </a:extLst>
          </p:cNvPr>
          <p:cNvSpPr txBox="1">
            <a:spLocks noChangeArrowheads="1"/>
          </p:cNvSpPr>
          <p:nvPr/>
        </p:nvSpPr>
        <p:spPr bwMode="auto">
          <a:xfrm>
            <a:off x="2534214" y="2270741"/>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R</a:t>
            </a:r>
            <a:r>
              <a:rPr kumimoji="0" lang="en-US" altLang="en-US" sz="28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r>
              <a:rPr kumimoji="0" lang="en-US" altLang="en-US" sz="20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sp>
        <p:nvSpPr>
          <p:cNvPr id="65" name="AutoShape 42">
            <a:extLst>
              <a:ext uri="{FF2B5EF4-FFF2-40B4-BE49-F238E27FC236}">
                <a16:creationId xmlns:a16="http://schemas.microsoft.com/office/drawing/2014/main" id="{E8319401-1BDA-0C6F-759D-9A83FC2705A0}"/>
              </a:ext>
            </a:extLst>
          </p:cNvPr>
          <p:cNvSpPr>
            <a:spLocks noChangeArrowheads="1"/>
          </p:cNvSpPr>
          <p:nvPr/>
        </p:nvSpPr>
        <p:spPr bwMode="auto">
          <a:xfrm flipV="1">
            <a:off x="1934139" y="211188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 name="AutoShape 43">
            <a:extLst>
              <a:ext uri="{FF2B5EF4-FFF2-40B4-BE49-F238E27FC236}">
                <a16:creationId xmlns:a16="http://schemas.microsoft.com/office/drawing/2014/main" id="{C387D33A-1BCB-9774-8AD6-6FAA159CC774}"/>
              </a:ext>
            </a:extLst>
          </p:cNvPr>
          <p:cNvSpPr>
            <a:spLocks noChangeArrowheads="1"/>
          </p:cNvSpPr>
          <p:nvPr/>
        </p:nvSpPr>
        <p:spPr bwMode="auto">
          <a:xfrm>
            <a:off x="8168251" y="2318255"/>
            <a:ext cx="941624"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7" name="Group 54">
            <a:extLst>
              <a:ext uri="{FF2B5EF4-FFF2-40B4-BE49-F238E27FC236}">
                <a16:creationId xmlns:a16="http://schemas.microsoft.com/office/drawing/2014/main" id="{4A7BBF69-65BA-DD0A-BAA2-C1EED99EB1DA}"/>
              </a:ext>
            </a:extLst>
          </p:cNvPr>
          <p:cNvGrpSpPr>
            <a:grpSpLocks/>
          </p:cNvGrpSpPr>
          <p:nvPr/>
        </p:nvGrpSpPr>
        <p:grpSpPr bwMode="auto">
          <a:xfrm>
            <a:off x="6118790" y="2210305"/>
            <a:ext cx="2577607" cy="569913"/>
            <a:chOff x="3130" y="3069"/>
            <a:chExt cx="1765" cy="366"/>
          </a:xfrm>
        </p:grpSpPr>
        <p:grpSp>
          <p:nvGrpSpPr>
            <p:cNvPr id="68" name="Group 45">
              <a:extLst>
                <a:ext uri="{FF2B5EF4-FFF2-40B4-BE49-F238E27FC236}">
                  <a16:creationId xmlns:a16="http://schemas.microsoft.com/office/drawing/2014/main" id="{E8A158DB-0830-DE32-874C-7DBFCB94E866}"/>
                </a:ext>
              </a:extLst>
            </p:cNvPr>
            <p:cNvGrpSpPr>
              <a:grpSpLocks/>
            </p:cNvGrpSpPr>
            <p:nvPr/>
          </p:nvGrpSpPr>
          <p:grpSpPr bwMode="auto">
            <a:xfrm>
              <a:off x="3130" y="3069"/>
              <a:ext cx="1765" cy="366"/>
              <a:chOff x="2249" y="3430"/>
              <a:chExt cx="1389" cy="256"/>
            </a:xfrm>
          </p:grpSpPr>
          <p:sp>
            <p:nvSpPr>
              <p:cNvPr id="70" name="Oval 46">
                <a:extLst>
                  <a:ext uri="{FF2B5EF4-FFF2-40B4-BE49-F238E27FC236}">
                    <a16:creationId xmlns:a16="http://schemas.microsoft.com/office/drawing/2014/main" id="{9D48B688-E219-0652-CF24-29AD682CCC8F}"/>
                  </a:ext>
                </a:extLst>
              </p:cNvPr>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71" name="Rectangle 47">
                <a:extLst>
                  <a:ext uri="{FF2B5EF4-FFF2-40B4-BE49-F238E27FC236}">
                    <a16:creationId xmlns:a16="http://schemas.microsoft.com/office/drawing/2014/main" id="{9D3A1A23-BDF5-061E-259E-D1B63ABD5D50}"/>
                  </a:ext>
                </a:extLst>
              </p:cNvPr>
              <p:cNvSpPr>
                <a:spLocks noChangeArrowheads="1"/>
              </p:cNvSpPr>
              <p:nvPr/>
            </p:nvSpPr>
            <p:spPr bwMode="auto">
              <a:xfrm>
                <a:off x="2275" y="3433"/>
                <a:ext cx="1329"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72" name="Oval 48">
                <a:extLst>
                  <a:ext uri="{FF2B5EF4-FFF2-40B4-BE49-F238E27FC236}">
                    <a16:creationId xmlns:a16="http://schemas.microsoft.com/office/drawing/2014/main" id="{AACFEC86-11CC-8F89-5E47-B85B35D3E4C0}"/>
                  </a:ext>
                </a:extLst>
              </p:cNvPr>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 name="Rectangle 49">
                <a:extLst>
                  <a:ext uri="{FF2B5EF4-FFF2-40B4-BE49-F238E27FC236}">
                    <a16:creationId xmlns:a16="http://schemas.microsoft.com/office/drawing/2014/main" id="{1D86D21D-4AA6-7802-111B-C01BA5CA6626}"/>
                  </a:ext>
                </a:extLst>
              </p:cNvPr>
              <p:cNvSpPr>
                <a:spLocks noChangeArrowheads="1"/>
              </p:cNvSpPr>
              <p:nvPr/>
            </p:nvSpPr>
            <p:spPr bwMode="auto">
              <a:xfrm>
                <a:off x="3562" y="3438"/>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grpSp>
        <p:sp>
          <p:nvSpPr>
            <p:cNvPr id="69" name="Text Box 50">
              <a:extLst>
                <a:ext uri="{FF2B5EF4-FFF2-40B4-BE49-F238E27FC236}">
                  <a16:creationId xmlns:a16="http://schemas.microsoft.com/office/drawing/2014/main" id="{CF72C564-F863-2093-72E3-9868E4D37F8A}"/>
                </a:ext>
              </a:extLst>
            </p:cNvPr>
            <p:cNvSpPr txBox="1">
              <a:spLocks noChangeArrowheads="1"/>
            </p:cNvSpPr>
            <p:nvPr/>
          </p:nvSpPr>
          <p:spPr bwMode="auto">
            <a:xfrm>
              <a:off x="3181" y="3135"/>
              <a:ext cx="170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8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r>
                <a:rPr kumimoji="0" lang="en-US" altLang="en-US" sz="20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grpSp>
      <p:sp>
        <p:nvSpPr>
          <p:cNvPr id="74" name="Rectangle 56">
            <a:extLst>
              <a:ext uri="{FF2B5EF4-FFF2-40B4-BE49-F238E27FC236}">
                <a16:creationId xmlns:a16="http://schemas.microsoft.com/office/drawing/2014/main" id="{CD05D36D-4A56-49F9-97DD-544A9AF5B5B5}"/>
              </a:ext>
            </a:extLst>
          </p:cNvPr>
          <p:cNvSpPr>
            <a:spLocks noChangeArrowheads="1"/>
          </p:cNvSpPr>
          <p:nvPr/>
        </p:nvSpPr>
        <p:spPr bwMode="auto">
          <a:xfrm>
            <a:off x="1234051" y="3170791"/>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000099"/>
              </a:buClr>
              <a:buSzPct val="100000"/>
              <a:buFontTx/>
              <a:buNone/>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Arial"/>
              </a:rPr>
              <a:t>R</a:t>
            </a:r>
            <a:r>
              <a:rPr kumimoji="0" lang="en-US" altLang="en-US" sz="2800" b="0" i="1" u="none" strike="noStrike" kern="1200" cap="none" spc="0" normalizeH="0" baseline="-25000" noProof="0" dirty="0">
                <a:ln>
                  <a:noFill/>
                </a:ln>
                <a:solidFill>
                  <a:srgbClr val="CC0000"/>
                </a:solidFill>
                <a:effectLst/>
                <a:uLnTx/>
                <a:uFillTx/>
                <a:latin typeface="Calibri" panose="020F0502020204030204"/>
                <a:ea typeface="ＭＳ Ｐゴシック" panose="020B0600070205080204" pitchFamily="34" charset="-128"/>
                <a:cs typeface="Arial"/>
              </a:rPr>
              <a:t>s</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Arial"/>
              </a:rPr>
              <a:t> &gt; R</a:t>
            </a:r>
            <a:r>
              <a:rPr kumimoji="0" lang="en-US" altLang="en-US" sz="2800" b="0" i="1" u="none" strike="noStrike" kern="1200" cap="none" spc="0" normalizeH="0" baseline="-25000" noProof="0" dirty="0">
                <a:ln>
                  <a:noFill/>
                </a:ln>
                <a:solidFill>
                  <a:srgbClr val="CC0000"/>
                </a:solidFill>
                <a:effectLst/>
                <a:uLnTx/>
                <a:uFillTx/>
                <a:latin typeface="Calibri" panose="020F0502020204030204"/>
                <a:ea typeface="ＭＳ Ｐゴシック" panose="020B0600070205080204" pitchFamily="34" charset="-128"/>
                <a:cs typeface="Arial"/>
              </a:rPr>
              <a:t>c</a:t>
            </a:r>
            <a:r>
              <a:rPr kumimoji="0" lang="en-US" altLang="en-US" sz="2800" b="0" i="1" u="none" strike="noStrike" kern="1200" cap="none" spc="0" normalizeH="0" baseline="0" noProof="0" dirty="0">
                <a:ln>
                  <a:noFill/>
                </a:ln>
                <a:solidFill>
                  <a:srgbClr val="FF3300"/>
                </a:solidFill>
                <a:effectLst/>
                <a:uLnTx/>
                <a:uFillTx/>
                <a:latin typeface="Calibri" panose="020F0502020204030204"/>
                <a:ea typeface="ＭＳ Ｐゴシック" panose="020B0600070205080204" pitchFamily="34" charset="-128"/>
                <a:cs typeface="Arial"/>
              </a:rPr>
              <a:t>  </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What is average end-end throughput?</a:t>
            </a:r>
          </a:p>
        </p:txBody>
      </p:sp>
      <p:grpSp>
        <p:nvGrpSpPr>
          <p:cNvPr id="75" name="Group 209">
            <a:extLst>
              <a:ext uri="{FF2B5EF4-FFF2-40B4-BE49-F238E27FC236}">
                <a16:creationId xmlns:a16="http://schemas.microsoft.com/office/drawing/2014/main" id="{0ABE5FEA-782D-1761-917A-C371D9D5BECD}"/>
              </a:ext>
            </a:extLst>
          </p:cNvPr>
          <p:cNvGrpSpPr>
            <a:grpSpLocks/>
          </p:cNvGrpSpPr>
          <p:nvPr/>
        </p:nvGrpSpPr>
        <p:grpSpPr bwMode="auto">
          <a:xfrm>
            <a:off x="1327659" y="5111236"/>
            <a:ext cx="8847138" cy="1282702"/>
            <a:chOff x="186" y="3246"/>
            <a:chExt cx="5573" cy="808"/>
          </a:xfrm>
        </p:grpSpPr>
        <p:sp>
          <p:nvSpPr>
            <p:cNvPr id="76" name="Rectangle 102">
              <a:extLst>
                <a:ext uri="{FF2B5EF4-FFF2-40B4-BE49-F238E27FC236}">
                  <a16:creationId xmlns:a16="http://schemas.microsoft.com/office/drawing/2014/main" id="{ACBA9263-2E4A-598B-2028-95D6EA555035}"/>
                </a:ext>
              </a:extLst>
            </p:cNvPr>
            <p:cNvSpPr>
              <a:spLocks noChangeArrowheads="1"/>
            </p:cNvSpPr>
            <p:nvPr/>
          </p:nvSpPr>
          <p:spPr bwMode="auto">
            <a:xfrm>
              <a:off x="186" y="3414"/>
              <a:ext cx="5521" cy="640"/>
            </a:xfrm>
            <a:prstGeom prst="rect">
              <a:avLst/>
            </a:prstGeom>
            <a:solidFill>
              <a:srgbClr val="FFFFFF"/>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7" name="Text Box 101">
              <a:extLst>
                <a:ext uri="{FF2B5EF4-FFF2-40B4-BE49-F238E27FC236}">
                  <a16:creationId xmlns:a16="http://schemas.microsoft.com/office/drawing/2014/main" id="{5FDD93ED-CE79-A5C3-D561-82B54E05D953}"/>
                </a:ext>
              </a:extLst>
            </p:cNvPr>
            <p:cNvSpPr txBox="1">
              <a:spLocks noChangeArrowheads="1"/>
            </p:cNvSpPr>
            <p:nvPr/>
          </p:nvSpPr>
          <p:spPr bwMode="auto">
            <a:xfrm>
              <a:off x="238" y="3585"/>
              <a:ext cx="552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link on end-end path that constrains  end-end throughput</a:t>
              </a:r>
            </a:p>
          </p:txBody>
        </p:sp>
        <p:sp>
          <p:nvSpPr>
            <p:cNvPr id="78" name="Text Box 104">
              <a:extLst>
                <a:ext uri="{FF2B5EF4-FFF2-40B4-BE49-F238E27FC236}">
                  <a16:creationId xmlns:a16="http://schemas.microsoft.com/office/drawing/2014/main" id="{CC04CE9B-A2DB-D29B-A7FA-A1F1A41F3366}"/>
                </a:ext>
              </a:extLst>
            </p:cNvPr>
            <p:cNvSpPr txBox="1">
              <a:spLocks noChangeArrowheads="1"/>
            </p:cNvSpPr>
            <p:nvPr/>
          </p:nvSpPr>
          <p:spPr bwMode="auto">
            <a:xfrm>
              <a:off x="375" y="3246"/>
              <a:ext cx="1629"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Arial"/>
                </a:rPr>
                <a:t>bottleneck link</a:t>
              </a:r>
            </a:p>
          </p:txBody>
        </p:sp>
      </p:grpSp>
      <p:sp>
        <p:nvSpPr>
          <p:cNvPr id="79" name="AutoShape 51">
            <a:extLst>
              <a:ext uri="{FF2B5EF4-FFF2-40B4-BE49-F238E27FC236}">
                <a16:creationId xmlns:a16="http://schemas.microsoft.com/office/drawing/2014/main" id="{90E7A98B-79F1-B8F4-FA72-686B0DA1F976}"/>
              </a:ext>
            </a:extLst>
          </p:cNvPr>
          <p:cNvSpPr>
            <a:spLocks noChangeArrowheads="1"/>
          </p:cNvSpPr>
          <p:nvPr/>
        </p:nvSpPr>
        <p:spPr bwMode="auto">
          <a:xfrm>
            <a:off x="4883714" y="231190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80" name="Group 132">
            <a:extLst>
              <a:ext uri="{FF2B5EF4-FFF2-40B4-BE49-F238E27FC236}">
                <a16:creationId xmlns:a16="http://schemas.microsoft.com/office/drawing/2014/main" id="{0C505A86-4C73-4D36-E59B-4ECF0F67FC31}"/>
              </a:ext>
            </a:extLst>
          </p:cNvPr>
          <p:cNvGrpSpPr>
            <a:grpSpLocks/>
          </p:cNvGrpSpPr>
          <p:nvPr/>
        </p:nvGrpSpPr>
        <p:grpSpPr bwMode="auto">
          <a:xfrm flipH="1">
            <a:off x="9058681" y="2157918"/>
            <a:ext cx="871538" cy="885825"/>
            <a:chOff x="-44" y="1473"/>
            <a:chExt cx="981" cy="1105"/>
          </a:xfrm>
        </p:grpSpPr>
        <p:pic>
          <p:nvPicPr>
            <p:cNvPr id="81" name="Picture 133" descr="desktop_computer_stylized_medium">
              <a:extLst>
                <a:ext uri="{FF2B5EF4-FFF2-40B4-BE49-F238E27FC236}">
                  <a16:creationId xmlns:a16="http://schemas.microsoft.com/office/drawing/2014/main" id="{FCE65CF1-9829-4A25-1578-F8923EBF4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134">
              <a:extLst>
                <a:ext uri="{FF2B5EF4-FFF2-40B4-BE49-F238E27FC236}">
                  <a16:creationId xmlns:a16="http://schemas.microsoft.com/office/drawing/2014/main" id="{A20380B1-1CF1-CE58-BD47-1A1345F732F2}"/>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83" name="AutoShape 327">
            <a:extLst>
              <a:ext uri="{FF2B5EF4-FFF2-40B4-BE49-F238E27FC236}">
                <a16:creationId xmlns:a16="http://schemas.microsoft.com/office/drawing/2014/main" id="{40E6E815-0DCC-C7E1-E049-44687C3ABC56}"/>
              </a:ext>
            </a:extLst>
          </p:cNvPr>
          <p:cNvSpPr>
            <a:spLocks noChangeArrowheads="1"/>
          </p:cNvSpPr>
          <p:nvPr/>
        </p:nvSpPr>
        <p:spPr bwMode="auto">
          <a:xfrm>
            <a:off x="1846826" y="1854705"/>
            <a:ext cx="407988" cy="431800"/>
          </a:xfrm>
          <a:prstGeom prst="can">
            <a:avLst>
              <a:gd name="adj" fmla="val 2139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84" name="Group 206">
            <a:extLst>
              <a:ext uri="{FF2B5EF4-FFF2-40B4-BE49-F238E27FC236}">
                <a16:creationId xmlns:a16="http://schemas.microsoft.com/office/drawing/2014/main" id="{D0F9B36F-1193-4A6B-C994-A24B207ECF76}"/>
              </a:ext>
            </a:extLst>
          </p:cNvPr>
          <p:cNvGrpSpPr>
            <a:grpSpLocks/>
          </p:cNvGrpSpPr>
          <p:nvPr/>
        </p:nvGrpSpPr>
        <p:grpSpPr bwMode="auto">
          <a:xfrm>
            <a:off x="1908739" y="3723447"/>
            <a:ext cx="8126412" cy="1166813"/>
            <a:chOff x="775" y="2474"/>
            <a:chExt cx="5119" cy="735"/>
          </a:xfrm>
        </p:grpSpPr>
        <p:grpSp>
          <p:nvGrpSpPr>
            <p:cNvPr id="85" name="Group 173">
              <a:extLst>
                <a:ext uri="{FF2B5EF4-FFF2-40B4-BE49-F238E27FC236}">
                  <a16:creationId xmlns:a16="http://schemas.microsoft.com/office/drawing/2014/main" id="{C005C243-9FD0-4576-5585-955E4BC49617}"/>
                </a:ext>
              </a:extLst>
            </p:cNvPr>
            <p:cNvGrpSpPr>
              <a:grpSpLocks/>
            </p:cNvGrpSpPr>
            <p:nvPr/>
          </p:nvGrpSpPr>
          <p:grpSpPr bwMode="auto">
            <a:xfrm>
              <a:off x="1056" y="2589"/>
              <a:ext cx="222" cy="552"/>
              <a:chOff x="4140" y="429"/>
              <a:chExt cx="1425" cy="2396"/>
            </a:xfrm>
          </p:grpSpPr>
          <p:sp>
            <p:nvSpPr>
              <p:cNvPr id="187" name="Freeform 174">
                <a:extLst>
                  <a:ext uri="{FF2B5EF4-FFF2-40B4-BE49-F238E27FC236}">
                    <a16:creationId xmlns:a16="http://schemas.microsoft.com/office/drawing/2014/main" id="{835931FA-02E2-3A24-E372-250F9D2F73B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88" name="Rectangle 175">
                <a:extLst>
                  <a:ext uri="{FF2B5EF4-FFF2-40B4-BE49-F238E27FC236}">
                    <a16:creationId xmlns:a16="http://schemas.microsoft.com/office/drawing/2014/main" id="{B3035594-4037-F2AB-A4F5-496E6ED636C1}"/>
                  </a:ext>
                </a:extLst>
              </p:cNvPr>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89" name="Freeform 176">
                <a:extLst>
                  <a:ext uri="{FF2B5EF4-FFF2-40B4-BE49-F238E27FC236}">
                    <a16:creationId xmlns:a16="http://schemas.microsoft.com/office/drawing/2014/main" id="{D40D6E01-3F34-A812-1E62-9E42EB605DD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90" name="Freeform 177">
                <a:extLst>
                  <a:ext uri="{FF2B5EF4-FFF2-40B4-BE49-F238E27FC236}">
                    <a16:creationId xmlns:a16="http://schemas.microsoft.com/office/drawing/2014/main" id="{A87FA131-F46D-4BE7-BD3C-F191C92B4A9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91" name="Rectangle 178">
                <a:extLst>
                  <a:ext uri="{FF2B5EF4-FFF2-40B4-BE49-F238E27FC236}">
                    <a16:creationId xmlns:a16="http://schemas.microsoft.com/office/drawing/2014/main" id="{E0D5618E-8E88-046D-61BE-22957E3AF94D}"/>
                  </a:ext>
                </a:extLst>
              </p:cNvPr>
              <p:cNvSpPr>
                <a:spLocks noChangeArrowheads="1"/>
              </p:cNvSpPr>
              <p:nvPr/>
            </p:nvSpPr>
            <p:spPr bwMode="auto">
              <a:xfrm>
                <a:off x="4211" y="694"/>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192" name="Group 179">
                <a:extLst>
                  <a:ext uri="{FF2B5EF4-FFF2-40B4-BE49-F238E27FC236}">
                    <a16:creationId xmlns:a16="http://schemas.microsoft.com/office/drawing/2014/main" id="{398F9B86-5769-960D-3664-572EDFDE24E8}"/>
                  </a:ext>
                </a:extLst>
              </p:cNvPr>
              <p:cNvGrpSpPr>
                <a:grpSpLocks/>
              </p:cNvGrpSpPr>
              <p:nvPr/>
            </p:nvGrpSpPr>
            <p:grpSpPr bwMode="auto">
              <a:xfrm>
                <a:off x="4749" y="668"/>
                <a:ext cx="581" cy="145"/>
                <a:chOff x="614" y="2568"/>
                <a:chExt cx="725" cy="139"/>
              </a:xfrm>
            </p:grpSpPr>
            <p:sp>
              <p:nvSpPr>
                <p:cNvPr id="217" name="AutoShape 180">
                  <a:extLst>
                    <a:ext uri="{FF2B5EF4-FFF2-40B4-BE49-F238E27FC236}">
                      <a16:creationId xmlns:a16="http://schemas.microsoft.com/office/drawing/2014/main" id="{16D97FBA-F95B-D5B0-ED05-D3C8484EDD9A}"/>
                    </a:ext>
                  </a:extLst>
                </p:cNvPr>
                <p:cNvSpPr>
                  <a:spLocks noChangeArrowheads="1"/>
                </p:cNvSpPr>
                <p:nvPr/>
              </p:nvSpPr>
              <p:spPr bwMode="auto">
                <a:xfrm>
                  <a:off x="615" y="2568"/>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18" name="AutoShape 181">
                  <a:extLst>
                    <a:ext uri="{FF2B5EF4-FFF2-40B4-BE49-F238E27FC236}">
                      <a16:creationId xmlns:a16="http://schemas.microsoft.com/office/drawing/2014/main" id="{4BB34034-C918-FE3C-3367-EEA7D4AD1A2B}"/>
                    </a:ext>
                  </a:extLst>
                </p:cNvPr>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193" name="Rectangle 182">
                <a:extLst>
                  <a:ext uri="{FF2B5EF4-FFF2-40B4-BE49-F238E27FC236}">
                    <a16:creationId xmlns:a16="http://schemas.microsoft.com/office/drawing/2014/main" id="{8F6C7744-5A16-B15A-F853-D1F055A7F302}"/>
                  </a:ext>
                </a:extLst>
              </p:cNvPr>
              <p:cNvSpPr>
                <a:spLocks noChangeArrowheads="1"/>
              </p:cNvSpPr>
              <p:nvPr/>
            </p:nvSpPr>
            <p:spPr bwMode="auto">
              <a:xfrm>
                <a:off x="4223" y="1019"/>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194" name="Group 183">
                <a:extLst>
                  <a:ext uri="{FF2B5EF4-FFF2-40B4-BE49-F238E27FC236}">
                    <a16:creationId xmlns:a16="http://schemas.microsoft.com/office/drawing/2014/main" id="{AE490CDD-0F9A-35B6-78FE-DA975048B560}"/>
                  </a:ext>
                </a:extLst>
              </p:cNvPr>
              <p:cNvGrpSpPr>
                <a:grpSpLocks/>
              </p:cNvGrpSpPr>
              <p:nvPr/>
            </p:nvGrpSpPr>
            <p:grpSpPr bwMode="auto">
              <a:xfrm>
                <a:off x="4747" y="994"/>
                <a:ext cx="581" cy="134"/>
                <a:chOff x="614" y="2568"/>
                <a:chExt cx="725" cy="139"/>
              </a:xfrm>
            </p:grpSpPr>
            <p:sp>
              <p:nvSpPr>
                <p:cNvPr id="215" name="AutoShape 184">
                  <a:extLst>
                    <a:ext uri="{FF2B5EF4-FFF2-40B4-BE49-F238E27FC236}">
                      <a16:creationId xmlns:a16="http://schemas.microsoft.com/office/drawing/2014/main" id="{C40612A7-DA92-6D10-6905-3333FA5A588B}"/>
                    </a:ext>
                  </a:extLst>
                </p:cNvPr>
                <p:cNvSpPr>
                  <a:spLocks noChangeArrowheads="1"/>
                </p:cNvSpPr>
                <p:nvPr/>
              </p:nvSpPr>
              <p:spPr bwMode="auto">
                <a:xfrm>
                  <a:off x="617" y="2567"/>
                  <a:ext cx="72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16" name="AutoShape 185">
                  <a:extLst>
                    <a:ext uri="{FF2B5EF4-FFF2-40B4-BE49-F238E27FC236}">
                      <a16:creationId xmlns:a16="http://schemas.microsoft.com/office/drawing/2014/main" id="{B2968261-34DF-B751-1C72-430D81D5D852}"/>
                    </a:ext>
                  </a:extLst>
                </p:cNvPr>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195" name="Rectangle 186">
                <a:extLst>
                  <a:ext uri="{FF2B5EF4-FFF2-40B4-BE49-F238E27FC236}">
                    <a16:creationId xmlns:a16="http://schemas.microsoft.com/office/drawing/2014/main" id="{379C9E09-604A-2C9C-07A9-B4CC4F8CCFD1}"/>
                  </a:ext>
                </a:extLst>
              </p:cNvPr>
              <p:cNvSpPr>
                <a:spLocks noChangeArrowheads="1"/>
              </p:cNvSpPr>
              <p:nvPr/>
            </p:nvSpPr>
            <p:spPr bwMode="auto">
              <a:xfrm>
                <a:off x="4217" y="1358"/>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96" name="Rectangle 187">
                <a:extLst>
                  <a:ext uri="{FF2B5EF4-FFF2-40B4-BE49-F238E27FC236}">
                    <a16:creationId xmlns:a16="http://schemas.microsoft.com/office/drawing/2014/main" id="{ABF4FA95-6C31-6F19-AB10-9DAD6B4AD973}"/>
                  </a:ext>
                </a:extLst>
              </p:cNvPr>
              <p:cNvSpPr>
                <a:spLocks noChangeArrowheads="1"/>
              </p:cNvSpPr>
              <p:nvPr/>
            </p:nvSpPr>
            <p:spPr bwMode="auto">
              <a:xfrm>
                <a:off x="4230" y="1653"/>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197" name="Group 188">
                <a:extLst>
                  <a:ext uri="{FF2B5EF4-FFF2-40B4-BE49-F238E27FC236}">
                    <a16:creationId xmlns:a16="http://schemas.microsoft.com/office/drawing/2014/main" id="{F157673A-C715-0674-DA98-669BB2817A43}"/>
                  </a:ext>
                </a:extLst>
              </p:cNvPr>
              <p:cNvGrpSpPr>
                <a:grpSpLocks/>
              </p:cNvGrpSpPr>
              <p:nvPr/>
            </p:nvGrpSpPr>
            <p:grpSpPr bwMode="auto">
              <a:xfrm>
                <a:off x="4735" y="1627"/>
                <a:ext cx="582" cy="151"/>
                <a:chOff x="614" y="2568"/>
                <a:chExt cx="725" cy="139"/>
              </a:xfrm>
            </p:grpSpPr>
            <p:sp>
              <p:nvSpPr>
                <p:cNvPr id="213" name="AutoShape 189">
                  <a:extLst>
                    <a:ext uri="{FF2B5EF4-FFF2-40B4-BE49-F238E27FC236}">
                      <a16:creationId xmlns:a16="http://schemas.microsoft.com/office/drawing/2014/main" id="{C3B17EEA-5AFF-0DD7-198E-E53AE6739685}"/>
                    </a:ext>
                  </a:extLst>
                </p:cNvPr>
                <p:cNvSpPr>
                  <a:spLocks noChangeArrowheads="1"/>
                </p:cNvSpPr>
                <p:nvPr/>
              </p:nvSpPr>
              <p:spPr bwMode="auto">
                <a:xfrm>
                  <a:off x="616" y="2568"/>
                  <a:ext cx="720"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14" name="AutoShape 190">
                  <a:extLst>
                    <a:ext uri="{FF2B5EF4-FFF2-40B4-BE49-F238E27FC236}">
                      <a16:creationId xmlns:a16="http://schemas.microsoft.com/office/drawing/2014/main" id="{0202D74B-5C97-51E1-540F-C3134F154D7C}"/>
                    </a:ext>
                  </a:extLst>
                </p:cNvPr>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198" name="Freeform 191">
                <a:extLst>
                  <a:ext uri="{FF2B5EF4-FFF2-40B4-BE49-F238E27FC236}">
                    <a16:creationId xmlns:a16="http://schemas.microsoft.com/office/drawing/2014/main" id="{38BF6F04-C30A-4AE5-F94E-B80E2DFCE01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199" name="Group 192">
                <a:extLst>
                  <a:ext uri="{FF2B5EF4-FFF2-40B4-BE49-F238E27FC236}">
                    <a16:creationId xmlns:a16="http://schemas.microsoft.com/office/drawing/2014/main" id="{1DE11571-46E7-69CC-4EFA-790A9E27F240}"/>
                  </a:ext>
                </a:extLst>
              </p:cNvPr>
              <p:cNvGrpSpPr>
                <a:grpSpLocks/>
              </p:cNvGrpSpPr>
              <p:nvPr/>
            </p:nvGrpSpPr>
            <p:grpSpPr bwMode="auto">
              <a:xfrm>
                <a:off x="4739" y="1327"/>
                <a:ext cx="582" cy="139"/>
                <a:chOff x="614" y="2568"/>
                <a:chExt cx="725" cy="139"/>
              </a:xfrm>
            </p:grpSpPr>
            <p:sp>
              <p:nvSpPr>
                <p:cNvPr id="211" name="AutoShape 193">
                  <a:extLst>
                    <a:ext uri="{FF2B5EF4-FFF2-40B4-BE49-F238E27FC236}">
                      <a16:creationId xmlns:a16="http://schemas.microsoft.com/office/drawing/2014/main" id="{3AA9CD19-8470-1C36-167B-E1BE986585D6}"/>
                    </a:ext>
                  </a:extLst>
                </p:cNvPr>
                <p:cNvSpPr>
                  <a:spLocks noChangeArrowheads="1"/>
                </p:cNvSpPr>
                <p:nvPr/>
              </p:nvSpPr>
              <p:spPr bwMode="auto">
                <a:xfrm>
                  <a:off x="611" y="2568"/>
                  <a:ext cx="728"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12" name="AutoShape 194">
                  <a:extLst>
                    <a:ext uri="{FF2B5EF4-FFF2-40B4-BE49-F238E27FC236}">
                      <a16:creationId xmlns:a16="http://schemas.microsoft.com/office/drawing/2014/main" id="{B7251BCF-09ED-BFFA-BB75-6BE1D47EEC48}"/>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200" name="Rectangle 195">
                <a:extLst>
                  <a:ext uri="{FF2B5EF4-FFF2-40B4-BE49-F238E27FC236}">
                    <a16:creationId xmlns:a16="http://schemas.microsoft.com/office/drawing/2014/main" id="{81AB0B1C-CCCE-1C90-1F36-A1CFACEBADEE}"/>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01" name="Freeform 196">
                <a:extLst>
                  <a:ext uri="{FF2B5EF4-FFF2-40B4-BE49-F238E27FC236}">
                    <a16:creationId xmlns:a16="http://schemas.microsoft.com/office/drawing/2014/main" id="{3A03C659-007D-95E3-6D80-38DD3A997C53}"/>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02" name="Freeform 197">
                <a:extLst>
                  <a:ext uri="{FF2B5EF4-FFF2-40B4-BE49-F238E27FC236}">
                    <a16:creationId xmlns:a16="http://schemas.microsoft.com/office/drawing/2014/main" id="{AE1B5619-3DC8-4713-34B9-CD2D13BA616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03" name="Oval 198">
                <a:extLst>
                  <a:ext uri="{FF2B5EF4-FFF2-40B4-BE49-F238E27FC236}">
                    <a16:creationId xmlns:a16="http://schemas.microsoft.com/office/drawing/2014/main" id="{E07C7522-87B5-6F49-9E7D-5CA01A50732F}"/>
                  </a:ext>
                </a:extLst>
              </p:cNvPr>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04" name="Freeform 199">
                <a:extLst>
                  <a:ext uri="{FF2B5EF4-FFF2-40B4-BE49-F238E27FC236}">
                    <a16:creationId xmlns:a16="http://schemas.microsoft.com/office/drawing/2014/main" id="{B281C72C-F609-C95A-9631-762500F5809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05" name="AutoShape 200">
                <a:extLst>
                  <a:ext uri="{FF2B5EF4-FFF2-40B4-BE49-F238E27FC236}">
                    <a16:creationId xmlns:a16="http://schemas.microsoft.com/office/drawing/2014/main" id="{4B8801E8-F69B-9866-6AA6-0F72DBE25F33}"/>
                  </a:ext>
                </a:extLst>
              </p:cNvPr>
              <p:cNvSpPr>
                <a:spLocks noChangeArrowheads="1"/>
              </p:cNvSpPr>
              <p:nvPr/>
            </p:nvSpPr>
            <p:spPr bwMode="auto">
              <a:xfrm>
                <a:off x="4140" y="2677"/>
                <a:ext cx="1200" cy="148"/>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06" name="AutoShape 201">
                <a:extLst>
                  <a:ext uri="{FF2B5EF4-FFF2-40B4-BE49-F238E27FC236}">
                    <a16:creationId xmlns:a16="http://schemas.microsoft.com/office/drawing/2014/main" id="{73BB5EEC-BB32-93A3-D903-FE00EC856C11}"/>
                  </a:ext>
                </a:extLst>
              </p:cNvPr>
              <p:cNvSpPr>
                <a:spLocks noChangeArrowheads="1"/>
              </p:cNvSpPr>
              <p:nvPr/>
            </p:nvSpPr>
            <p:spPr bwMode="auto">
              <a:xfrm>
                <a:off x="4204" y="2712"/>
                <a:ext cx="1072"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07" name="Oval 202">
                <a:extLst>
                  <a:ext uri="{FF2B5EF4-FFF2-40B4-BE49-F238E27FC236}">
                    <a16:creationId xmlns:a16="http://schemas.microsoft.com/office/drawing/2014/main" id="{FAB73976-2CFE-773A-485E-FCFB1A4E7C35}"/>
                  </a:ext>
                </a:extLst>
              </p:cNvPr>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08" name="Oval 203">
                <a:extLst>
                  <a:ext uri="{FF2B5EF4-FFF2-40B4-BE49-F238E27FC236}">
                    <a16:creationId xmlns:a16="http://schemas.microsoft.com/office/drawing/2014/main" id="{F1ECCA1F-2263-D896-8C94-E061DA884712}"/>
                  </a:ext>
                </a:extLst>
              </p:cNvPr>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Arial"/>
                </a:endParaRPr>
              </a:p>
            </p:txBody>
          </p:sp>
          <p:sp>
            <p:nvSpPr>
              <p:cNvPr id="209" name="Oval 204">
                <a:extLst>
                  <a:ext uri="{FF2B5EF4-FFF2-40B4-BE49-F238E27FC236}">
                    <a16:creationId xmlns:a16="http://schemas.microsoft.com/office/drawing/2014/main" id="{79F1ED5B-CB7A-0B49-D44D-BFAADF9E3703}"/>
                  </a:ext>
                </a:extLst>
              </p:cNvPr>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10" name="Rectangle 205">
                <a:extLst>
                  <a:ext uri="{FF2B5EF4-FFF2-40B4-BE49-F238E27FC236}">
                    <a16:creationId xmlns:a16="http://schemas.microsoft.com/office/drawing/2014/main" id="{3A42D2AE-FCF2-9AE2-A1DA-DD4BABBBF5C0}"/>
                  </a:ext>
                </a:extLst>
              </p:cNvPr>
              <p:cNvSpPr>
                <a:spLocks noChangeArrowheads="1"/>
              </p:cNvSpPr>
              <p:nvPr/>
            </p:nvSpPr>
            <p:spPr bwMode="auto">
              <a:xfrm>
                <a:off x="5064" y="1835"/>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86" name="Line 57">
              <a:extLst>
                <a:ext uri="{FF2B5EF4-FFF2-40B4-BE49-F238E27FC236}">
                  <a16:creationId xmlns:a16="http://schemas.microsoft.com/office/drawing/2014/main" id="{090DFA29-1FEE-EAC2-4D01-600B5AEDBD7A}"/>
                </a:ext>
              </a:extLst>
            </p:cNvPr>
            <p:cNvSpPr>
              <a:spLocks noChangeShapeType="1"/>
            </p:cNvSpPr>
            <p:nvPr/>
          </p:nvSpPr>
          <p:spPr bwMode="auto">
            <a:xfrm>
              <a:off x="1354" y="2913"/>
              <a:ext cx="36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87" name="Group 58">
              <a:extLst>
                <a:ext uri="{FF2B5EF4-FFF2-40B4-BE49-F238E27FC236}">
                  <a16:creationId xmlns:a16="http://schemas.microsoft.com/office/drawing/2014/main" id="{F4AA0272-961A-3B7B-770B-C5D6725D4146}"/>
                </a:ext>
              </a:extLst>
            </p:cNvPr>
            <p:cNvGrpSpPr>
              <a:grpSpLocks/>
            </p:cNvGrpSpPr>
            <p:nvPr/>
          </p:nvGrpSpPr>
          <p:grpSpPr bwMode="auto">
            <a:xfrm>
              <a:off x="2731" y="2870"/>
              <a:ext cx="607" cy="108"/>
              <a:chOff x="3603" y="243"/>
              <a:chExt cx="357" cy="106"/>
            </a:xfrm>
          </p:grpSpPr>
          <p:sp>
            <p:nvSpPr>
              <p:cNvPr id="107" name="Line 60">
                <a:extLst>
                  <a:ext uri="{FF2B5EF4-FFF2-40B4-BE49-F238E27FC236}">
                    <a16:creationId xmlns:a16="http://schemas.microsoft.com/office/drawing/2014/main" id="{BCC247A1-AE53-1C58-5A99-E4884C51B6BD}"/>
                  </a:ext>
                </a:extLst>
              </p:cNvPr>
              <p:cNvSpPr>
                <a:spLocks noChangeShapeType="1"/>
              </p:cNvSpPr>
              <p:nvPr/>
            </p:nvSpPr>
            <p:spPr bwMode="auto">
              <a:xfrm>
                <a:off x="3603"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08" name="Line 61">
                <a:extLst>
                  <a:ext uri="{FF2B5EF4-FFF2-40B4-BE49-F238E27FC236}">
                    <a16:creationId xmlns:a16="http://schemas.microsoft.com/office/drawing/2014/main" id="{A14E08D6-1AD2-D121-DDC9-F20C6441CB2A}"/>
                  </a:ext>
                </a:extLst>
              </p:cNvPr>
              <p:cNvSpPr>
                <a:spLocks noChangeShapeType="1"/>
              </p:cNvSpPr>
              <p:nvPr/>
            </p:nvSpPr>
            <p:spPr bwMode="auto">
              <a:xfrm>
                <a:off x="3960"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09" name="Rectangle 62">
                <a:extLst>
                  <a:ext uri="{FF2B5EF4-FFF2-40B4-BE49-F238E27FC236}">
                    <a16:creationId xmlns:a16="http://schemas.microsoft.com/office/drawing/2014/main" id="{EA39EACC-B884-A0D2-A4B9-7F00CE39BD77}"/>
                  </a:ext>
                </a:extLst>
              </p:cNvPr>
              <p:cNvSpPr>
                <a:spLocks noChangeArrowheads="1"/>
              </p:cNvSpPr>
              <p:nvPr/>
            </p:nvSpPr>
            <p:spPr bwMode="auto">
              <a:xfrm>
                <a:off x="3603" y="289"/>
                <a:ext cx="354" cy="5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181" name="Group 64">
                <a:extLst>
                  <a:ext uri="{FF2B5EF4-FFF2-40B4-BE49-F238E27FC236}">
                    <a16:creationId xmlns:a16="http://schemas.microsoft.com/office/drawing/2014/main" id="{79BB0CFA-C785-22F2-1A8E-80C84A38C63D}"/>
                  </a:ext>
                </a:extLst>
              </p:cNvPr>
              <p:cNvGrpSpPr>
                <a:grpSpLocks/>
              </p:cNvGrpSpPr>
              <p:nvPr/>
            </p:nvGrpSpPr>
            <p:grpSpPr bwMode="auto">
              <a:xfrm>
                <a:off x="3749" y="248"/>
                <a:ext cx="119" cy="65"/>
                <a:chOff x="2894" y="850"/>
                <a:chExt cx="94" cy="96"/>
              </a:xfrm>
            </p:grpSpPr>
            <p:sp>
              <p:nvSpPr>
                <p:cNvPr id="185" name="Line 66">
                  <a:extLst>
                    <a:ext uri="{FF2B5EF4-FFF2-40B4-BE49-F238E27FC236}">
                      <a16:creationId xmlns:a16="http://schemas.microsoft.com/office/drawing/2014/main" id="{20039D06-4D80-02B5-98B0-745C8E81AEB7}"/>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86" name="Line 67">
                  <a:extLst>
                    <a:ext uri="{FF2B5EF4-FFF2-40B4-BE49-F238E27FC236}">
                      <a16:creationId xmlns:a16="http://schemas.microsoft.com/office/drawing/2014/main" id="{F84E303E-C729-CCB1-D3AD-A525FA0C2432}"/>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182" name="Group 68">
                <a:extLst>
                  <a:ext uri="{FF2B5EF4-FFF2-40B4-BE49-F238E27FC236}">
                    <a16:creationId xmlns:a16="http://schemas.microsoft.com/office/drawing/2014/main" id="{08BDC522-384E-B657-4E93-EF83EA7D2E87}"/>
                  </a:ext>
                </a:extLst>
              </p:cNvPr>
              <p:cNvGrpSpPr>
                <a:grpSpLocks/>
              </p:cNvGrpSpPr>
              <p:nvPr/>
            </p:nvGrpSpPr>
            <p:grpSpPr bwMode="auto">
              <a:xfrm flipV="1">
                <a:off x="3689" y="243"/>
                <a:ext cx="124" cy="66"/>
                <a:chOff x="2848" y="848"/>
                <a:chExt cx="98" cy="98"/>
              </a:xfrm>
            </p:grpSpPr>
            <p:sp>
              <p:nvSpPr>
                <p:cNvPr id="183" name="Line 69">
                  <a:extLst>
                    <a:ext uri="{FF2B5EF4-FFF2-40B4-BE49-F238E27FC236}">
                      <a16:creationId xmlns:a16="http://schemas.microsoft.com/office/drawing/2014/main" id="{753F3265-C1D7-112F-A5BC-710768099D41}"/>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84" name="Line 71">
                  <a:extLst>
                    <a:ext uri="{FF2B5EF4-FFF2-40B4-BE49-F238E27FC236}">
                      <a16:creationId xmlns:a16="http://schemas.microsoft.com/office/drawing/2014/main" id="{2ADB3669-925B-7047-F86A-BFF7A78BE699}"/>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sp>
          <p:nvSpPr>
            <p:cNvPr id="88" name="AutoShape 90">
              <a:extLst>
                <a:ext uri="{FF2B5EF4-FFF2-40B4-BE49-F238E27FC236}">
                  <a16:creationId xmlns:a16="http://schemas.microsoft.com/office/drawing/2014/main" id="{649CA849-A0E8-4F96-74CB-18ADA3935371}"/>
                </a:ext>
              </a:extLst>
            </p:cNvPr>
            <p:cNvSpPr>
              <a:spLocks noChangeArrowheads="1"/>
            </p:cNvSpPr>
            <p:nvPr/>
          </p:nvSpPr>
          <p:spPr bwMode="auto">
            <a:xfrm>
              <a:off x="4741" y="2812"/>
              <a:ext cx="609"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89" name="Group 92">
              <a:extLst>
                <a:ext uri="{FF2B5EF4-FFF2-40B4-BE49-F238E27FC236}">
                  <a16:creationId xmlns:a16="http://schemas.microsoft.com/office/drawing/2014/main" id="{4C1F4DAB-31C8-178D-BA56-5D00787EFB4F}"/>
                </a:ext>
              </a:extLst>
            </p:cNvPr>
            <p:cNvGrpSpPr>
              <a:grpSpLocks/>
            </p:cNvGrpSpPr>
            <p:nvPr/>
          </p:nvGrpSpPr>
          <p:grpSpPr bwMode="auto">
            <a:xfrm>
              <a:off x="1328" y="2739"/>
              <a:ext cx="1347" cy="360"/>
              <a:chOff x="2249" y="3459"/>
              <a:chExt cx="1389" cy="257"/>
            </a:xfrm>
          </p:grpSpPr>
          <p:sp>
            <p:nvSpPr>
              <p:cNvPr id="103" name="Oval 93">
                <a:extLst>
                  <a:ext uri="{FF2B5EF4-FFF2-40B4-BE49-F238E27FC236}">
                    <a16:creationId xmlns:a16="http://schemas.microsoft.com/office/drawing/2014/main" id="{0FF8408E-5A7E-DD25-781D-9E4DE6907C09}"/>
                  </a:ext>
                </a:extLst>
              </p:cNvPr>
              <p:cNvSpPr>
                <a:spLocks noChangeArrowheads="1"/>
              </p:cNvSpPr>
              <p:nvPr/>
            </p:nvSpPr>
            <p:spPr bwMode="auto">
              <a:xfrm>
                <a:off x="3569" y="346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104" name="Rectangle 94">
                <a:extLst>
                  <a:ext uri="{FF2B5EF4-FFF2-40B4-BE49-F238E27FC236}">
                    <a16:creationId xmlns:a16="http://schemas.microsoft.com/office/drawing/2014/main" id="{8D13CC25-1554-FAFE-3550-9255CACF41F0}"/>
                  </a:ext>
                </a:extLst>
              </p:cNvPr>
              <p:cNvSpPr>
                <a:spLocks noChangeArrowheads="1"/>
              </p:cNvSpPr>
              <p:nvPr/>
            </p:nvSpPr>
            <p:spPr bwMode="auto">
              <a:xfrm>
                <a:off x="2275" y="3459"/>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105" name="Oval 95">
                <a:extLst>
                  <a:ext uri="{FF2B5EF4-FFF2-40B4-BE49-F238E27FC236}">
                    <a16:creationId xmlns:a16="http://schemas.microsoft.com/office/drawing/2014/main" id="{BEBC46B4-7F35-1986-030D-054C43B70040}"/>
                  </a:ext>
                </a:extLst>
              </p:cNvPr>
              <p:cNvSpPr>
                <a:spLocks noChangeArrowheads="1"/>
              </p:cNvSpPr>
              <p:nvPr/>
            </p:nvSpPr>
            <p:spPr bwMode="auto">
              <a:xfrm>
                <a:off x="2249" y="346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06" name="Rectangle 96">
                <a:extLst>
                  <a:ext uri="{FF2B5EF4-FFF2-40B4-BE49-F238E27FC236}">
                    <a16:creationId xmlns:a16="http://schemas.microsoft.com/office/drawing/2014/main" id="{9D7DFBF8-1892-01D9-F1F1-A03159C87A23}"/>
                  </a:ext>
                </a:extLst>
              </p:cNvPr>
              <p:cNvSpPr>
                <a:spLocks noChangeArrowheads="1"/>
              </p:cNvSpPr>
              <p:nvPr/>
            </p:nvSpPr>
            <p:spPr bwMode="auto">
              <a:xfrm>
                <a:off x="3562" y="3462"/>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grpSp>
        <p:sp>
          <p:nvSpPr>
            <p:cNvPr id="90" name="Text Box 97">
              <a:extLst>
                <a:ext uri="{FF2B5EF4-FFF2-40B4-BE49-F238E27FC236}">
                  <a16:creationId xmlns:a16="http://schemas.microsoft.com/office/drawing/2014/main" id="{A456EA0B-CF3A-49A6-4EA6-748B9BE4C3E0}"/>
                </a:ext>
              </a:extLst>
            </p:cNvPr>
            <p:cNvSpPr txBox="1">
              <a:spLocks noChangeArrowheads="1"/>
            </p:cNvSpPr>
            <p:nvPr/>
          </p:nvSpPr>
          <p:spPr bwMode="auto">
            <a:xfrm>
              <a:off x="1313" y="281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8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r>
                <a:rPr kumimoji="0" lang="en-US" altLang="en-US" sz="20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grpSp>
          <p:nvGrpSpPr>
            <p:cNvPr id="91" name="Group 83">
              <a:extLst>
                <a:ext uri="{FF2B5EF4-FFF2-40B4-BE49-F238E27FC236}">
                  <a16:creationId xmlns:a16="http://schemas.microsoft.com/office/drawing/2014/main" id="{3A1414E1-E54A-11D9-8438-796015029BD0}"/>
                </a:ext>
              </a:extLst>
            </p:cNvPr>
            <p:cNvGrpSpPr>
              <a:grpSpLocks/>
            </p:cNvGrpSpPr>
            <p:nvPr/>
          </p:nvGrpSpPr>
          <p:grpSpPr bwMode="auto">
            <a:xfrm>
              <a:off x="3419" y="2828"/>
              <a:ext cx="1621" cy="194"/>
              <a:chOff x="2249" y="3430"/>
              <a:chExt cx="1389" cy="256"/>
            </a:xfrm>
          </p:grpSpPr>
          <p:sp>
            <p:nvSpPr>
              <p:cNvPr id="99" name="Oval 84">
                <a:extLst>
                  <a:ext uri="{FF2B5EF4-FFF2-40B4-BE49-F238E27FC236}">
                    <a16:creationId xmlns:a16="http://schemas.microsoft.com/office/drawing/2014/main" id="{B47A510D-DF37-8D17-FCF4-3FA6DC3C921B}"/>
                  </a:ext>
                </a:extLst>
              </p:cNvPr>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100" name="Rectangle 85">
                <a:extLst>
                  <a:ext uri="{FF2B5EF4-FFF2-40B4-BE49-F238E27FC236}">
                    <a16:creationId xmlns:a16="http://schemas.microsoft.com/office/drawing/2014/main" id="{E1DA104F-ECBE-60DF-A608-985A39D491BD}"/>
                  </a:ext>
                </a:extLst>
              </p:cNvPr>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101" name="Oval 86">
                <a:extLst>
                  <a:ext uri="{FF2B5EF4-FFF2-40B4-BE49-F238E27FC236}">
                    <a16:creationId xmlns:a16="http://schemas.microsoft.com/office/drawing/2014/main" id="{DAA179B5-AAB2-9966-ED7C-5783C642C5FD}"/>
                  </a:ext>
                </a:extLst>
              </p:cNvPr>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102" name="Rectangle 87">
                <a:extLst>
                  <a:ext uri="{FF2B5EF4-FFF2-40B4-BE49-F238E27FC236}">
                    <a16:creationId xmlns:a16="http://schemas.microsoft.com/office/drawing/2014/main" id="{6BA82273-3A11-BF5F-4D00-E2D2F21D388C}"/>
                  </a:ext>
                </a:extLst>
              </p:cNvPr>
              <p:cNvSpPr>
                <a:spLocks noChangeArrowheads="1"/>
              </p:cNvSpPr>
              <p:nvPr/>
            </p:nvSpPr>
            <p:spPr bwMode="auto">
              <a:xfrm>
                <a:off x="3562" y="3438"/>
                <a:ext cx="45" cy="245"/>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grpSp>
        <p:sp>
          <p:nvSpPr>
            <p:cNvPr id="92" name="Text Box 88">
              <a:extLst>
                <a:ext uri="{FF2B5EF4-FFF2-40B4-BE49-F238E27FC236}">
                  <a16:creationId xmlns:a16="http://schemas.microsoft.com/office/drawing/2014/main" id="{E357A027-43EF-5998-0C15-EA8EAC0D9A63}"/>
                </a:ext>
              </a:extLst>
            </p:cNvPr>
            <p:cNvSpPr txBox="1">
              <a:spLocks noChangeArrowheads="1"/>
            </p:cNvSpPr>
            <p:nvPr/>
          </p:nvSpPr>
          <p:spPr bwMode="auto">
            <a:xfrm>
              <a:off x="3475" y="278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R</a:t>
              </a:r>
              <a:r>
                <a:rPr kumimoji="0" lang="en-US" altLang="en-US" sz="28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r>
                <a:rPr kumimoji="0" lang="en-US" altLang="en-US" sz="20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sp>
          <p:nvSpPr>
            <p:cNvPr id="93" name="AutoShape 98">
              <a:extLst>
                <a:ext uri="{FF2B5EF4-FFF2-40B4-BE49-F238E27FC236}">
                  <a16:creationId xmlns:a16="http://schemas.microsoft.com/office/drawing/2014/main" id="{7C7D6D94-C22A-1AF2-56AC-C5F6770F674A}"/>
                </a:ext>
              </a:extLst>
            </p:cNvPr>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94" name="AutoShape 89">
              <a:extLst>
                <a:ext uri="{FF2B5EF4-FFF2-40B4-BE49-F238E27FC236}">
                  <a16:creationId xmlns:a16="http://schemas.microsoft.com/office/drawing/2014/main" id="{C52AB863-E97C-19A2-18AF-A785DAD7D577}"/>
                </a:ext>
              </a:extLst>
            </p:cNvPr>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95" name="Group 135">
              <a:extLst>
                <a:ext uri="{FF2B5EF4-FFF2-40B4-BE49-F238E27FC236}">
                  <a16:creationId xmlns:a16="http://schemas.microsoft.com/office/drawing/2014/main" id="{1973F96D-AA13-0130-6FA0-41ECDA3145FE}"/>
                </a:ext>
              </a:extLst>
            </p:cNvPr>
            <p:cNvGrpSpPr>
              <a:grpSpLocks/>
            </p:cNvGrpSpPr>
            <p:nvPr/>
          </p:nvGrpSpPr>
          <p:grpSpPr bwMode="auto">
            <a:xfrm flipH="1">
              <a:off x="5345" y="2651"/>
              <a:ext cx="549" cy="558"/>
              <a:chOff x="-248" y="1473"/>
              <a:chExt cx="981" cy="1105"/>
            </a:xfrm>
          </p:grpSpPr>
          <p:pic>
            <p:nvPicPr>
              <p:cNvPr id="97" name="Picture 136" descr="desktop_computer_stylized_medium">
                <a:extLst>
                  <a:ext uri="{FF2B5EF4-FFF2-40B4-BE49-F238E27FC236}">
                    <a16:creationId xmlns:a16="http://schemas.microsoft.com/office/drawing/2014/main" id="{5E26F157-C93C-EAF5-B0AA-D8819C052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4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137">
                <a:extLst>
                  <a:ext uri="{FF2B5EF4-FFF2-40B4-BE49-F238E27FC236}">
                    <a16:creationId xmlns:a16="http://schemas.microsoft.com/office/drawing/2014/main" id="{987D6482-3228-D105-53F1-F0DFEC0FDD52}"/>
                  </a:ext>
                </a:extLst>
              </p:cNvPr>
              <p:cNvSpPr>
                <a:spLocks/>
              </p:cNvSpPr>
              <p:nvPr/>
            </p:nvSpPr>
            <p:spPr bwMode="auto">
              <a:xfrm flipH="1">
                <a:off x="20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96" name="AutoShape 327">
              <a:extLst>
                <a:ext uri="{FF2B5EF4-FFF2-40B4-BE49-F238E27FC236}">
                  <a16:creationId xmlns:a16="http://schemas.microsoft.com/office/drawing/2014/main" id="{A9995775-9AD6-8124-853A-C8E4FEE35E74}"/>
                </a:ext>
              </a:extLst>
            </p:cNvPr>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Tree>
    <p:extLst>
      <p:ext uri="{BB962C8B-B14F-4D97-AF65-F5344CB8AC3E}">
        <p14:creationId xmlns:p14="http://schemas.microsoft.com/office/powerpoint/2010/main" val="21909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1434-6FDB-1F16-301C-7F87B077967A}"/>
              </a:ext>
            </a:extLst>
          </p:cNvPr>
          <p:cNvSpPr>
            <a:spLocks noGrp="1"/>
          </p:cNvSpPr>
          <p:nvPr>
            <p:ph type="title"/>
          </p:nvPr>
        </p:nvSpPr>
        <p:spPr>
          <a:xfrm>
            <a:off x="821154" y="314822"/>
            <a:ext cx="10515600" cy="1041284"/>
          </a:xfrm>
        </p:spPr>
        <p:txBody>
          <a:bodyPr/>
          <a:lstStyle/>
          <a:p>
            <a:r>
              <a:rPr lang="en-US" dirty="0"/>
              <a:t>Application Layer: Overview</a:t>
            </a:r>
          </a:p>
        </p:txBody>
      </p:sp>
      <p:sp>
        <p:nvSpPr>
          <p:cNvPr id="4" name="Content Placeholder 3">
            <a:extLst>
              <a:ext uri="{FF2B5EF4-FFF2-40B4-BE49-F238E27FC236}">
                <a16:creationId xmlns:a16="http://schemas.microsoft.com/office/drawing/2014/main" id="{F0B91143-0AE8-DF1A-B0B3-C28DEA322545}"/>
              </a:ext>
            </a:extLst>
          </p:cNvPr>
          <p:cNvSpPr txBox="1">
            <a:spLocks/>
          </p:cNvSpPr>
          <p:nvPr/>
        </p:nvSpPr>
        <p:spPr>
          <a:xfrm>
            <a:off x="39623" y="1545020"/>
            <a:ext cx="5912290" cy="4872405"/>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0" algn="l" defTabSz="914400" rtl="0" eaLnBrk="1" fontAlgn="auto" latinLnBrk="0" hangingPunct="1">
              <a:lnSpc>
                <a:spcPct val="90000"/>
              </a:lnSpc>
              <a:spcBef>
                <a:spcPts val="1000"/>
              </a:spcBef>
              <a:spcAft>
                <a:spcPts val="0"/>
              </a:spcAft>
              <a:buClr>
                <a:schemeClr val="tx1"/>
              </a:buClr>
              <a:buSzTx/>
              <a:buNone/>
              <a:tabLst/>
              <a:defRPr/>
            </a:pPr>
            <a:r>
              <a:rPr lang="en-US" altLang="en-US" b="1" i="1" dirty="0">
                <a:solidFill>
                  <a:srgbClr val="C00000"/>
                </a:solidFill>
                <a:latin typeface="Calibri" panose="020F0502020204030204"/>
                <a:ea typeface="ＭＳ Ｐゴシック" panose="020B0600070205080204" pitchFamily="34" charset="-128"/>
              </a:rPr>
              <a:t>Our goals:</a:t>
            </a:r>
          </a:p>
          <a:p>
            <a:pPr marL="571500" marR="0" lvl="0" indent="-4572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a:pPr>
            <a:r>
              <a:rPr lang="en-US" altLang="en-US" sz="2400" dirty="0">
                <a:solidFill>
                  <a:prstClr val="black"/>
                </a:solidFill>
                <a:ea typeface="ＭＳ Ｐゴシック" panose="020B0600070205080204" pitchFamily="34" charset="-128"/>
              </a:rPr>
              <a:t>Conceptual</a:t>
            </a: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 </a:t>
            </a:r>
            <a:r>
              <a:rPr kumimoji="0" lang="en-US" altLang="en-US" sz="2400" b="0" i="1" u="none" strike="noStrike" kern="1200" cap="none" spc="0" normalizeH="0" baseline="0" noProof="0" dirty="0">
                <a:ln>
                  <a:noFill/>
                </a:ln>
                <a:solidFill>
                  <a:prstClr val="black"/>
                </a:solidFill>
                <a:effectLst/>
                <a:uLnTx/>
                <a:uFillTx/>
                <a:ea typeface="ＭＳ Ｐゴシック" panose="020B0600070205080204" pitchFamily="34" charset="-128"/>
              </a:rPr>
              <a:t>&amp;</a:t>
            </a: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rPr>
              <a:t> implementation aspects of application-layer protocols</a:t>
            </a:r>
            <a:endParaRPr lang="en-US" altLang="en-US" sz="2400" dirty="0">
              <a:solidFill>
                <a:prstClr val="black"/>
              </a:solidFill>
              <a:ea typeface="ＭＳ Ｐゴシック" panose="020B0600070205080204" pitchFamily="34" charset="-128"/>
            </a:endParaRPr>
          </a:p>
          <a:p>
            <a:pPr marL="571500" indent="-457200">
              <a:buClr>
                <a:schemeClr val="tx1"/>
              </a:buClr>
              <a:buFont typeface="Arial" panose="020B0604020202020204" pitchFamily="34" charset="0"/>
              <a:buChar char="•"/>
              <a:defRPr/>
            </a:pPr>
            <a:r>
              <a:rPr lang="en-US" altLang="en-US" sz="2400" dirty="0">
                <a:solidFill>
                  <a:prstClr val="black"/>
                </a:solidFill>
                <a:ea typeface="ＭＳ Ｐゴシック" panose="020B0600070205080204" pitchFamily="34" charset="-128"/>
              </a:rPr>
              <a:t>Learn about protocols by examining popular application-layer protocols and infrastructure</a:t>
            </a:r>
          </a:p>
          <a:p>
            <a:pPr marL="914400" lvl="1" indent="-457200">
              <a:buClr>
                <a:schemeClr val="tx1"/>
              </a:buClr>
              <a:defRPr/>
            </a:pPr>
            <a:r>
              <a:rPr lang="en-US" altLang="en-US" b="1" dirty="0">
                <a:solidFill>
                  <a:prstClr val="black"/>
                </a:solidFill>
                <a:ea typeface="ＭＳ Ｐゴシック" panose="020B0600070205080204" pitchFamily="34" charset="-128"/>
              </a:rPr>
              <a:t>HTTP</a:t>
            </a:r>
          </a:p>
          <a:p>
            <a:pPr marL="914400" lvl="1" indent="-457200">
              <a:buClr>
                <a:schemeClr val="tx1"/>
              </a:buClr>
              <a:defRPr/>
            </a:pPr>
            <a:r>
              <a:rPr lang="en-US" altLang="en-US" dirty="0">
                <a:solidFill>
                  <a:prstClr val="black"/>
                </a:solidFill>
                <a:ea typeface="ＭＳ Ｐゴシック" panose="020B0600070205080204" pitchFamily="34" charset="-128"/>
              </a:rPr>
              <a:t>SMTP, IMAP</a:t>
            </a:r>
          </a:p>
          <a:p>
            <a:pPr marL="914400" lvl="1" indent="-457200">
              <a:buClr>
                <a:schemeClr val="tx1"/>
              </a:buClr>
              <a:defRPr/>
            </a:pPr>
            <a:r>
              <a:rPr lang="en-US" altLang="en-US" b="1" dirty="0">
                <a:solidFill>
                  <a:prstClr val="black"/>
                </a:solidFill>
                <a:ea typeface="ＭＳ Ｐゴシック" panose="020B0600070205080204" pitchFamily="34" charset="-128"/>
              </a:rPr>
              <a:t>DNS</a:t>
            </a:r>
            <a:endParaRPr lang="en-US" altLang="en-US" sz="2800" b="1" dirty="0">
              <a:solidFill>
                <a:prstClr val="black"/>
              </a:solidFill>
              <a:ea typeface="ＭＳ Ｐゴシック" panose="020B0600070205080204" pitchFamily="34" charset="-128"/>
            </a:endParaRPr>
          </a:p>
          <a:p>
            <a:pPr marL="571500" indent="-457200">
              <a:buClr>
                <a:schemeClr val="tx1"/>
              </a:buClr>
              <a:buFont typeface="Arial" panose="020B0604020202020204" pitchFamily="34" charset="0"/>
              <a:buChar char="•"/>
              <a:defRPr/>
            </a:pPr>
            <a:r>
              <a:rPr lang="en-US" altLang="en-US" sz="2400" dirty="0">
                <a:solidFill>
                  <a:prstClr val="black"/>
                </a:solidFill>
                <a:ea typeface="ＭＳ Ｐゴシック" panose="020B0600070205080204" pitchFamily="34" charset="-128"/>
              </a:rPr>
              <a:t>Build network applications</a:t>
            </a:r>
          </a:p>
          <a:p>
            <a:pPr marL="692150" lvl="1" indent="-349250">
              <a:buClrTx/>
              <a:defRPr/>
            </a:pPr>
            <a:r>
              <a:rPr lang="en-US" altLang="en-US" b="1" dirty="0">
                <a:solidFill>
                  <a:prstClr val="black"/>
                </a:solidFill>
                <a:ea typeface="ＭＳ Ｐゴシック" panose="020B0600070205080204" pitchFamily="34" charset="-128"/>
              </a:rPr>
              <a:t>socket API</a:t>
            </a:r>
            <a:endParaRPr lang="en-US" altLang="en-US" b="1" dirty="0">
              <a:solidFill>
                <a:prstClr val="black"/>
              </a:solidFill>
            </a:endParaRPr>
          </a:p>
          <a:p>
            <a:pPr marL="571500" marR="0" lvl="0" indent="-4572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endParaRPr>
          </a:p>
        </p:txBody>
      </p:sp>
      <p:sp>
        <p:nvSpPr>
          <p:cNvPr id="5" name="Rectangle 4">
            <a:extLst>
              <a:ext uri="{FF2B5EF4-FFF2-40B4-BE49-F238E27FC236}">
                <a16:creationId xmlns:a16="http://schemas.microsoft.com/office/drawing/2014/main" id="{3A0B919B-A07A-6072-07B1-DFBAC8109F09}"/>
              </a:ext>
            </a:extLst>
          </p:cNvPr>
          <p:cNvSpPr txBox="1">
            <a:spLocks noChangeArrowheads="1"/>
          </p:cNvSpPr>
          <p:nvPr/>
        </p:nvSpPr>
        <p:spPr>
          <a:xfrm>
            <a:off x="6613441" y="1401984"/>
            <a:ext cx="5578559"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000" b="1"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6" name="Rectangle 5">
            <a:extLst>
              <a:ext uri="{FF2B5EF4-FFF2-40B4-BE49-F238E27FC236}">
                <a16:creationId xmlns:a16="http://schemas.microsoft.com/office/drawing/2014/main" id="{6944A938-16B6-698A-C6EC-C1E0107F1EB6}"/>
              </a:ext>
            </a:extLst>
          </p:cNvPr>
          <p:cNvSpPr/>
          <p:nvPr/>
        </p:nvSpPr>
        <p:spPr bwMode="auto">
          <a:xfrm>
            <a:off x="6078955" y="4177100"/>
            <a:ext cx="2411569" cy="365760"/>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3. Network</a:t>
            </a:r>
          </a:p>
        </p:txBody>
      </p:sp>
      <p:sp>
        <p:nvSpPr>
          <p:cNvPr id="7" name="Rectangle 6">
            <a:extLst>
              <a:ext uri="{FF2B5EF4-FFF2-40B4-BE49-F238E27FC236}">
                <a16:creationId xmlns:a16="http://schemas.microsoft.com/office/drawing/2014/main" id="{483F157A-A030-5591-E1AF-0BE88223E87D}"/>
              </a:ext>
            </a:extLst>
          </p:cNvPr>
          <p:cNvSpPr/>
          <p:nvPr/>
        </p:nvSpPr>
        <p:spPr bwMode="auto">
          <a:xfrm>
            <a:off x="6078954" y="3669901"/>
            <a:ext cx="2411569" cy="365760"/>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4. Transport</a:t>
            </a:r>
          </a:p>
        </p:txBody>
      </p:sp>
      <p:sp>
        <p:nvSpPr>
          <p:cNvPr id="9" name="Rectangle 8">
            <a:extLst>
              <a:ext uri="{FF2B5EF4-FFF2-40B4-BE49-F238E27FC236}">
                <a16:creationId xmlns:a16="http://schemas.microsoft.com/office/drawing/2014/main" id="{5531AD35-A8A2-8D33-18FD-BAD2176A0142}"/>
              </a:ext>
            </a:extLst>
          </p:cNvPr>
          <p:cNvSpPr/>
          <p:nvPr/>
        </p:nvSpPr>
        <p:spPr bwMode="auto">
          <a:xfrm>
            <a:off x="6078955" y="4684299"/>
            <a:ext cx="2411570" cy="365760"/>
          </a:xfrm>
          <a:prstGeom prst="rect">
            <a:avLst/>
          </a:prstGeom>
          <a:solidFill>
            <a:schemeClr val="tx2">
              <a:lumMod val="40000"/>
              <a:lumOff val="60000"/>
            </a:schemeClr>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2. Data Link</a:t>
            </a:r>
          </a:p>
        </p:txBody>
      </p:sp>
      <p:sp>
        <p:nvSpPr>
          <p:cNvPr id="10" name="Rectangle 9">
            <a:extLst>
              <a:ext uri="{FF2B5EF4-FFF2-40B4-BE49-F238E27FC236}">
                <a16:creationId xmlns:a16="http://schemas.microsoft.com/office/drawing/2014/main" id="{75955644-B143-B357-9A5B-79F4E124AE29}"/>
              </a:ext>
            </a:extLst>
          </p:cNvPr>
          <p:cNvSpPr/>
          <p:nvPr/>
        </p:nvSpPr>
        <p:spPr bwMode="auto">
          <a:xfrm>
            <a:off x="6078956" y="5191498"/>
            <a:ext cx="2411569" cy="365760"/>
          </a:xfrm>
          <a:prstGeom prst="rect">
            <a:avLst/>
          </a:prstGeom>
          <a:solidFill>
            <a:schemeClr val="tx2">
              <a:lumMod val="40000"/>
              <a:lumOff val="60000"/>
            </a:schemeClr>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1. Physical</a:t>
            </a:r>
          </a:p>
        </p:txBody>
      </p:sp>
      <p:sp>
        <p:nvSpPr>
          <p:cNvPr id="14" name="Rectangle 13">
            <a:extLst>
              <a:ext uri="{FF2B5EF4-FFF2-40B4-BE49-F238E27FC236}">
                <a16:creationId xmlns:a16="http://schemas.microsoft.com/office/drawing/2014/main" id="{A9149BDE-44DA-2DF3-0E8B-0344DB321C77}"/>
              </a:ext>
            </a:extLst>
          </p:cNvPr>
          <p:cNvSpPr/>
          <p:nvPr/>
        </p:nvSpPr>
        <p:spPr bwMode="auto">
          <a:xfrm>
            <a:off x="8956268" y="4177100"/>
            <a:ext cx="3193660" cy="365760"/>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IP, ICMP</a:t>
            </a:r>
          </a:p>
        </p:txBody>
      </p:sp>
      <p:sp>
        <p:nvSpPr>
          <p:cNvPr id="15" name="Rectangle 14">
            <a:extLst>
              <a:ext uri="{FF2B5EF4-FFF2-40B4-BE49-F238E27FC236}">
                <a16:creationId xmlns:a16="http://schemas.microsoft.com/office/drawing/2014/main" id="{9296377D-F36C-F161-63B7-018B0FCB00AE}"/>
              </a:ext>
            </a:extLst>
          </p:cNvPr>
          <p:cNvSpPr/>
          <p:nvPr/>
        </p:nvSpPr>
        <p:spPr bwMode="auto">
          <a:xfrm>
            <a:off x="8953818" y="3622426"/>
            <a:ext cx="3196110" cy="365760"/>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TCP, UDP</a:t>
            </a:r>
          </a:p>
        </p:txBody>
      </p:sp>
      <p:sp>
        <p:nvSpPr>
          <p:cNvPr id="16" name="Rectangle 15">
            <a:extLst>
              <a:ext uri="{FF2B5EF4-FFF2-40B4-BE49-F238E27FC236}">
                <a16:creationId xmlns:a16="http://schemas.microsoft.com/office/drawing/2014/main" id="{C031C96E-05BD-2FFE-BDEB-F8965C832C71}"/>
              </a:ext>
            </a:extLst>
          </p:cNvPr>
          <p:cNvSpPr/>
          <p:nvPr/>
        </p:nvSpPr>
        <p:spPr bwMode="auto">
          <a:xfrm>
            <a:off x="8956265" y="2148304"/>
            <a:ext cx="3196112" cy="1380158"/>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b="1" dirty="0">
                <a:latin typeface="Arial" charset="0"/>
              </a:rPr>
              <a:t>HTTP, FTP, SMTP, DNS</a:t>
            </a:r>
          </a:p>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SSL/TLS, JPEG, MPEG</a:t>
            </a:r>
          </a:p>
          <a:p>
            <a:pPr marL="0" marR="0" indent="0" algn="ctr" defTabSz="914400" rtl="0" eaLnBrk="1" fontAlgn="base" latinLnBrk="0" hangingPunct="1">
              <a:lnSpc>
                <a:spcPct val="100000"/>
              </a:lnSpc>
              <a:spcBef>
                <a:spcPct val="0"/>
              </a:spcBef>
              <a:spcAft>
                <a:spcPct val="0"/>
              </a:spcAft>
              <a:buClrTx/>
              <a:buSzTx/>
              <a:buFontTx/>
              <a:buNone/>
              <a:tabLst/>
            </a:pPr>
            <a:r>
              <a:rPr lang="en-US" b="1" dirty="0">
                <a:latin typeface="Arial" charset="0"/>
              </a:rPr>
              <a:t>RPC, NetBIOS</a:t>
            </a:r>
            <a:endParaRPr kumimoji="0" lang="en-US" b="1" i="0" u="none" strike="noStrike" cap="none" normalizeH="0" baseline="0" dirty="0">
              <a:ln>
                <a:noFill/>
              </a:ln>
              <a:solidFill>
                <a:schemeClr val="tx1"/>
              </a:solidFill>
              <a:effectLst/>
              <a:latin typeface="Arial" charset="0"/>
            </a:endParaRPr>
          </a:p>
        </p:txBody>
      </p:sp>
      <p:sp>
        <p:nvSpPr>
          <p:cNvPr id="17" name="Rectangle 16">
            <a:extLst>
              <a:ext uri="{FF2B5EF4-FFF2-40B4-BE49-F238E27FC236}">
                <a16:creationId xmlns:a16="http://schemas.microsoft.com/office/drawing/2014/main" id="{C74C9F52-C978-399D-B6A9-6AB0923ADA79}"/>
              </a:ext>
            </a:extLst>
          </p:cNvPr>
          <p:cNvSpPr/>
          <p:nvPr/>
        </p:nvSpPr>
        <p:spPr bwMode="auto">
          <a:xfrm>
            <a:off x="8956267" y="4684299"/>
            <a:ext cx="3193659" cy="365760"/>
          </a:xfrm>
          <a:prstGeom prst="rect">
            <a:avLst/>
          </a:prstGeom>
          <a:solidFill>
            <a:schemeClr val="tx2">
              <a:lumMod val="40000"/>
              <a:lumOff val="60000"/>
            </a:schemeClr>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Ethernet, Wi-Fi</a:t>
            </a:r>
          </a:p>
        </p:txBody>
      </p:sp>
      <p:sp>
        <p:nvSpPr>
          <p:cNvPr id="19" name="Rectangle 18">
            <a:extLst>
              <a:ext uri="{FF2B5EF4-FFF2-40B4-BE49-F238E27FC236}">
                <a16:creationId xmlns:a16="http://schemas.microsoft.com/office/drawing/2014/main" id="{C328329D-70E3-F9E2-FA8F-84D94927BC74}"/>
              </a:ext>
            </a:extLst>
          </p:cNvPr>
          <p:cNvSpPr/>
          <p:nvPr/>
        </p:nvSpPr>
        <p:spPr bwMode="auto">
          <a:xfrm>
            <a:off x="8953817" y="5191498"/>
            <a:ext cx="3193659" cy="365760"/>
          </a:xfrm>
          <a:prstGeom prst="rect">
            <a:avLst/>
          </a:prstGeom>
          <a:solidFill>
            <a:schemeClr val="tx2">
              <a:lumMod val="40000"/>
              <a:lumOff val="60000"/>
            </a:schemeClr>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Copper, Fiber, Radio</a:t>
            </a:r>
          </a:p>
        </p:txBody>
      </p:sp>
      <p:sp>
        <p:nvSpPr>
          <p:cNvPr id="13" name="Rectangle 12">
            <a:extLst>
              <a:ext uri="{FF2B5EF4-FFF2-40B4-BE49-F238E27FC236}">
                <a16:creationId xmlns:a16="http://schemas.microsoft.com/office/drawing/2014/main" id="{1F14F849-C4C3-1FC2-18DF-70A20C64C7A5}"/>
              </a:ext>
            </a:extLst>
          </p:cNvPr>
          <p:cNvSpPr/>
          <p:nvPr/>
        </p:nvSpPr>
        <p:spPr bwMode="auto">
          <a:xfrm>
            <a:off x="6078954" y="2148304"/>
            <a:ext cx="2411569" cy="1380158"/>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400" b="1" dirty="0">
                <a:latin typeface="Arial" charset="0"/>
              </a:rPr>
              <a:t>5</a:t>
            </a:r>
            <a:r>
              <a:rPr kumimoji="0" lang="en-US" altLang="zh-CN" sz="2400" b="1" i="0" u="none" strike="noStrike" cap="none" normalizeH="0" baseline="0" dirty="0">
                <a:ln>
                  <a:noFill/>
                </a:ln>
                <a:solidFill>
                  <a:schemeClr val="tx1"/>
                </a:solidFill>
                <a:effectLst/>
                <a:latin typeface="Arial" charset="0"/>
              </a:rPr>
              <a:t>. </a:t>
            </a:r>
            <a:r>
              <a:rPr kumimoji="0" lang="en-US" altLang="zh-CN" sz="2400" b="1" i="0" u="none" strike="noStrike" cap="none" normalizeH="0" baseline="0" dirty="0">
                <a:ln>
                  <a:noFill/>
                </a:ln>
                <a:solidFill>
                  <a:srgbClr val="C00000"/>
                </a:solidFill>
                <a:effectLst/>
                <a:latin typeface="Arial" charset="0"/>
              </a:rPr>
              <a:t>Application</a:t>
            </a:r>
            <a:endParaRPr kumimoji="0" lang="en-US" sz="2400" b="1"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414827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35254"/>
            <a:ext cx="10515600" cy="894622"/>
          </a:xfrm>
        </p:spPr>
        <p:txBody>
          <a:bodyPr>
            <a:normAutofit/>
          </a:bodyPr>
          <a:lstStyle/>
          <a:p>
            <a:r>
              <a:rPr lang="en-US" altLang="en-US" sz="4400" dirty="0">
                <a:ea typeface="ＭＳ Ｐゴシック" panose="020B0600070205080204" pitchFamily="34" charset="-128"/>
              </a:rPr>
              <a:t>Throughput: network scenario</a:t>
            </a:r>
            <a:endParaRPr lang="en-US" sz="4400" dirty="0"/>
          </a:p>
        </p:txBody>
      </p:sp>
      <p:grpSp>
        <p:nvGrpSpPr>
          <p:cNvPr id="3" name="Group 2">
            <a:extLst>
              <a:ext uri="{FF2B5EF4-FFF2-40B4-BE49-F238E27FC236}">
                <a16:creationId xmlns:a16="http://schemas.microsoft.com/office/drawing/2014/main" id="{30BDC7F4-E0CA-5441-8A92-F3458106F4EB}"/>
              </a:ext>
            </a:extLst>
          </p:cNvPr>
          <p:cNvGrpSpPr/>
          <p:nvPr/>
        </p:nvGrpSpPr>
        <p:grpSpPr>
          <a:xfrm>
            <a:off x="1066778" y="1303830"/>
            <a:ext cx="4754562" cy="5021997"/>
            <a:chOff x="6096000" y="1390614"/>
            <a:chExt cx="4754562" cy="5021997"/>
          </a:xfrm>
        </p:grpSpPr>
        <p:sp>
          <p:nvSpPr>
            <p:cNvPr id="602" name="Text Box 44">
              <a:extLst>
                <a:ext uri="{FF2B5EF4-FFF2-40B4-BE49-F238E27FC236}">
                  <a16:creationId xmlns:a16="http://schemas.microsoft.com/office/drawing/2014/main" id="{42F82D1E-8ED4-4F44-9C3C-BDFDC81291EA}"/>
                </a:ext>
              </a:extLst>
            </p:cNvPr>
            <p:cNvSpPr txBox="1">
              <a:spLocks noChangeArrowheads="1"/>
            </p:cNvSpPr>
            <p:nvPr/>
          </p:nvSpPr>
          <p:spPr bwMode="auto">
            <a:xfrm>
              <a:off x="6096000" y="5581614"/>
              <a:ext cx="4754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10 connections (fairly) share backbone bottleneck link </a:t>
              </a:r>
              <a:r>
                <a:rPr kumimoji="0" lang="en-US" altLang="en-US" sz="24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4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sp>
          <p:nvSpPr>
            <p:cNvPr id="603" name="Freeform 296">
              <a:extLst>
                <a:ext uri="{FF2B5EF4-FFF2-40B4-BE49-F238E27FC236}">
                  <a16:creationId xmlns:a16="http://schemas.microsoft.com/office/drawing/2014/main" id="{12223E81-DDE4-C440-BABA-D7BC48DB125E}"/>
                </a:ext>
              </a:extLst>
            </p:cNvPr>
            <p:cNvSpPr>
              <a:spLocks/>
            </p:cNvSpPr>
            <p:nvPr/>
          </p:nvSpPr>
          <p:spPr bwMode="auto">
            <a:xfrm>
              <a:off x="6742112" y="2666964"/>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04" name="Text Box 35">
              <a:extLst>
                <a:ext uri="{FF2B5EF4-FFF2-40B4-BE49-F238E27FC236}">
                  <a16:creationId xmlns:a16="http://schemas.microsoft.com/office/drawing/2014/main" id="{8E3A2589-33AD-0948-8AAD-49FBF5318781}"/>
                </a:ext>
              </a:extLst>
            </p:cNvPr>
            <p:cNvSpPr txBox="1">
              <a:spLocks noChangeArrowheads="1"/>
            </p:cNvSpPr>
            <p:nvPr/>
          </p:nvSpPr>
          <p:spPr bwMode="auto">
            <a:xfrm>
              <a:off x="6605587" y="2290727"/>
              <a:ext cx="676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05" name="Oval 40">
              <a:extLst>
                <a:ext uri="{FF2B5EF4-FFF2-40B4-BE49-F238E27FC236}">
                  <a16:creationId xmlns:a16="http://schemas.microsoft.com/office/drawing/2014/main" id="{8D4D9D6D-6FB5-AA4B-B509-A8973E6C8AC9}"/>
                </a:ext>
              </a:extLst>
            </p:cNvPr>
            <p:cNvSpPr>
              <a:spLocks noChangeArrowheads="1"/>
            </p:cNvSpPr>
            <p:nvPr/>
          </p:nvSpPr>
          <p:spPr bwMode="auto">
            <a:xfrm rot="5400000">
              <a:off x="8470106" y="3718683"/>
              <a:ext cx="50800" cy="525462"/>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06" name="Rectangle 41">
              <a:extLst>
                <a:ext uri="{FF2B5EF4-FFF2-40B4-BE49-F238E27FC236}">
                  <a16:creationId xmlns:a16="http://schemas.microsoft.com/office/drawing/2014/main" id="{557406FF-659D-D646-B73D-12838ED2BD49}"/>
                </a:ext>
              </a:extLst>
            </p:cNvPr>
            <p:cNvSpPr>
              <a:spLocks noChangeArrowheads="1"/>
            </p:cNvSpPr>
            <p:nvPr/>
          </p:nvSpPr>
          <p:spPr bwMode="auto">
            <a:xfrm rot="5400000">
              <a:off x="8003381" y="3224971"/>
              <a:ext cx="984250" cy="525462"/>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07" name="Oval 42">
              <a:extLst>
                <a:ext uri="{FF2B5EF4-FFF2-40B4-BE49-F238E27FC236}">
                  <a16:creationId xmlns:a16="http://schemas.microsoft.com/office/drawing/2014/main" id="{0A481A93-ECB7-E246-837A-F6BC6402D6BD}"/>
                </a:ext>
              </a:extLst>
            </p:cNvPr>
            <p:cNvSpPr>
              <a:spLocks noChangeArrowheads="1"/>
            </p:cNvSpPr>
            <p:nvPr/>
          </p:nvSpPr>
          <p:spPr bwMode="auto">
            <a:xfrm rot="5400000">
              <a:off x="8474075" y="2739989"/>
              <a:ext cx="52387" cy="52546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08" name="Rectangle 43">
              <a:extLst>
                <a:ext uri="{FF2B5EF4-FFF2-40B4-BE49-F238E27FC236}">
                  <a16:creationId xmlns:a16="http://schemas.microsoft.com/office/drawing/2014/main" id="{A6B95B4A-EADA-2646-8C69-44AD71FF2F13}"/>
                </a:ext>
              </a:extLst>
            </p:cNvPr>
            <p:cNvSpPr>
              <a:spLocks noChangeArrowheads="1"/>
            </p:cNvSpPr>
            <p:nvPr/>
          </p:nvSpPr>
          <p:spPr bwMode="auto">
            <a:xfrm rot="5400000">
              <a:off x="8474075" y="3711539"/>
              <a:ext cx="31750" cy="511175"/>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09" name="Oval 31">
              <a:extLst>
                <a:ext uri="{FF2B5EF4-FFF2-40B4-BE49-F238E27FC236}">
                  <a16:creationId xmlns:a16="http://schemas.microsoft.com/office/drawing/2014/main" id="{D34D4E69-9BEB-E84C-9C95-F587DC39C7FA}"/>
                </a:ext>
              </a:extLst>
            </p:cNvPr>
            <p:cNvSpPr>
              <a:spLocks noChangeArrowheads="1"/>
            </p:cNvSpPr>
            <p:nvPr/>
          </p:nvSpPr>
          <p:spPr bwMode="auto">
            <a:xfrm rot="1792560">
              <a:off x="7480300" y="2614577"/>
              <a:ext cx="38100" cy="158750"/>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0" name="Rectangle 32">
              <a:extLst>
                <a:ext uri="{FF2B5EF4-FFF2-40B4-BE49-F238E27FC236}">
                  <a16:creationId xmlns:a16="http://schemas.microsoft.com/office/drawing/2014/main" id="{AF4F01BC-E0BA-6145-9A94-C368A9DCD9FA}"/>
                </a:ext>
              </a:extLst>
            </p:cNvPr>
            <p:cNvSpPr>
              <a:spLocks noChangeArrowheads="1"/>
            </p:cNvSpPr>
            <p:nvPr/>
          </p:nvSpPr>
          <p:spPr bwMode="auto">
            <a:xfrm rot="1792560">
              <a:off x="6815137" y="2411377"/>
              <a:ext cx="730250" cy="158750"/>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1" name="Oval 33">
              <a:extLst>
                <a:ext uri="{FF2B5EF4-FFF2-40B4-BE49-F238E27FC236}">
                  <a16:creationId xmlns:a16="http://schemas.microsoft.com/office/drawing/2014/main" id="{0FB3506E-741A-1449-B57D-DCE4E8B681A0}"/>
                </a:ext>
              </a:extLst>
            </p:cNvPr>
            <p:cNvSpPr>
              <a:spLocks noChangeArrowheads="1"/>
            </p:cNvSpPr>
            <p:nvPr/>
          </p:nvSpPr>
          <p:spPr bwMode="auto">
            <a:xfrm rot="1792560">
              <a:off x="6850062" y="2211352"/>
              <a:ext cx="38100" cy="158750"/>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12" name="Rectangle 34">
              <a:extLst>
                <a:ext uri="{FF2B5EF4-FFF2-40B4-BE49-F238E27FC236}">
                  <a16:creationId xmlns:a16="http://schemas.microsoft.com/office/drawing/2014/main" id="{323C4318-B148-DC47-ABE2-1E709105E921}"/>
                </a:ext>
              </a:extLst>
            </p:cNvPr>
            <p:cNvSpPr>
              <a:spLocks noChangeArrowheads="1"/>
            </p:cNvSpPr>
            <p:nvPr/>
          </p:nvSpPr>
          <p:spPr bwMode="auto">
            <a:xfrm rot="1792560">
              <a:off x="7477125" y="2611402"/>
              <a:ext cx="23812" cy="153987"/>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3" name="Line 456">
              <a:extLst>
                <a:ext uri="{FF2B5EF4-FFF2-40B4-BE49-F238E27FC236}">
                  <a16:creationId xmlns:a16="http://schemas.microsoft.com/office/drawing/2014/main" id="{8173438F-0B9B-B64F-A181-BAB4D0B2F0C7}"/>
                </a:ext>
              </a:extLst>
            </p:cNvPr>
            <p:cNvSpPr>
              <a:spLocks noChangeShapeType="1"/>
            </p:cNvSpPr>
            <p:nvPr/>
          </p:nvSpPr>
          <p:spPr bwMode="auto">
            <a:xfrm rot="1792560">
              <a:off x="6686550" y="2482814"/>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14" name="Oval 469">
              <a:extLst>
                <a:ext uri="{FF2B5EF4-FFF2-40B4-BE49-F238E27FC236}">
                  <a16:creationId xmlns:a16="http://schemas.microsoft.com/office/drawing/2014/main" id="{7E85E8A1-86AF-324B-8460-F6A7D5EAC092}"/>
                </a:ext>
              </a:extLst>
            </p:cNvPr>
            <p:cNvSpPr>
              <a:spLocks noChangeArrowheads="1"/>
            </p:cNvSpPr>
            <p:nvPr/>
          </p:nvSpPr>
          <p:spPr bwMode="auto">
            <a:xfrm rot="2768172">
              <a:off x="7989887" y="2617752"/>
              <a:ext cx="47625" cy="142875"/>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5" name="Rectangle 470">
              <a:extLst>
                <a:ext uri="{FF2B5EF4-FFF2-40B4-BE49-F238E27FC236}">
                  <a16:creationId xmlns:a16="http://schemas.microsoft.com/office/drawing/2014/main" id="{55557922-2CFC-1B45-B737-1FBBBEAE269A}"/>
                </a:ext>
              </a:extLst>
            </p:cNvPr>
            <p:cNvSpPr>
              <a:spLocks noChangeArrowheads="1"/>
            </p:cNvSpPr>
            <p:nvPr/>
          </p:nvSpPr>
          <p:spPr bwMode="auto">
            <a:xfrm rot="2768172">
              <a:off x="7268369" y="2285170"/>
              <a:ext cx="915988" cy="142875"/>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6" name="Oval 471">
              <a:extLst>
                <a:ext uri="{FF2B5EF4-FFF2-40B4-BE49-F238E27FC236}">
                  <a16:creationId xmlns:a16="http://schemas.microsoft.com/office/drawing/2014/main" id="{5D3F57BE-8666-1D44-A006-F78419384E95}"/>
                </a:ext>
              </a:extLst>
            </p:cNvPr>
            <p:cNvSpPr>
              <a:spLocks noChangeArrowheads="1"/>
            </p:cNvSpPr>
            <p:nvPr/>
          </p:nvSpPr>
          <p:spPr bwMode="auto">
            <a:xfrm rot="2768172">
              <a:off x="7419975" y="1958939"/>
              <a:ext cx="47625" cy="142875"/>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17" name="Rectangle 472">
              <a:extLst>
                <a:ext uri="{FF2B5EF4-FFF2-40B4-BE49-F238E27FC236}">
                  <a16:creationId xmlns:a16="http://schemas.microsoft.com/office/drawing/2014/main" id="{64C792DE-6968-B34C-9D1B-D2467DCDD720}"/>
                </a:ext>
              </a:extLst>
            </p:cNvPr>
            <p:cNvSpPr>
              <a:spLocks noChangeArrowheads="1"/>
            </p:cNvSpPr>
            <p:nvPr/>
          </p:nvSpPr>
          <p:spPr bwMode="auto">
            <a:xfrm rot="2768172">
              <a:off x="7989887" y="2609814"/>
              <a:ext cx="30163" cy="138113"/>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8" name="Line 473">
              <a:extLst>
                <a:ext uri="{FF2B5EF4-FFF2-40B4-BE49-F238E27FC236}">
                  <a16:creationId xmlns:a16="http://schemas.microsoft.com/office/drawing/2014/main" id="{51F1769C-1A62-EC4E-B22E-FFF40B43E7CF}"/>
                </a:ext>
              </a:extLst>
            </p:cNvPr>
            <p:cNvSpPr>
              <a:spLocks noChangeShapeType="1"/>
            </p:cNvSpPr>
            <p:nvPr/>
          </p:nvSpPr>
          <p:spPr bwMode="auto">
            <a:xfrm rot="2768172">
              <a:off x="7111999" y="2341527"/>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19" name="Oval 476">
              <a:extLst>
                <a:ext uri="{FF2B5EF4-FFF2-40B4-BE49-F238E27FC236}">
                  <a16:creationId xmlns:a16="http://schemas.microsoft.com/office/drawing/2014/main" id="{551553F9-6760-6E44-947E-2E2826C45546}"/>
                </a:ext>
              </a:extLst>
            </p:cNvPr>
            <p:cNvSpPr>
              <a:spLocks noChangeArrowheads="1"/>
            </p:cNvSpPr>
            <p:nvPr/>
          </p:nvSpPr>
          <p:spPr bwMode="auto">
            <a:xfrm rot="19807440" flipH="1">
              <a:off x="6943725" y="4467189"/>
              <a:ext cx="38100" cy="158750"/>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0" name="Rectangle 477">
              <a:extLst>
                <a:ext uri="{FF2B5EF4-FFF2-40B4-BE49-F238E27FC236}">
                  <a16:creationId xmlns:a16="http://schemas.microsoft.com/office/drawing/2014/main" id="{424063E3-158A-984A-BFC8-01ECC771823D}"/>
                </a:ext>
              </a:extLst>
            </p:cNvPr>
            <p:cNvSpPr>
              <a:spLocks noChangeArrowheads="1"/>
            </p:cNvSpPr>
            <p:nvPr/>
          </p:nvSpPr>
          <p:spPr bwMode="auto">
            <a:xfrm rot="19807440" flipH="1">
              <a:off x="6916737" y="4263989"/>
              <a:ext cx="730250" cy="158750"/>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1" name="Oval 478">
              <a:extLst>
                <a:ext uri="{FF2B5EF4-FFF2-40B4-BE49-F238E27FC236}">
                  <a16:creationId xmlns:a16="http://schemas.microsoft.com/office/drawing/2014/main" id="{E5AD8F86-97E2-7648-BE88-A4ABC6A350D0}"/>
                </a:ext>
              </a:extLst>
            </p:cNvPr>
            <p:cNvSpPr>
              <a:spLocks noChangeArrowheads="1"/>
            </p:cNvSpPr>
            <p:nvPr/>
          </p:nvSpPr>
          <p:spPr bwMode="auto">
            <a:xfrm rot="19807440" flipH="1">
              <a:off x="7575550" y="4063964"/>
              <a:ext cx="36512" cy="158750"/>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22" name="Rectangle 479">
              <a:extLst>
                <a:ext uri="{FF2B5EF4-FFF2-40B4-BE49-F238E27FC236}">
                  <a16:creationId xmlns:a16="http://schemas.microsoft.com/office/drawing/2014/main" id="{598EC6E7-BD77-134B-A756-3D43B04CC7E1}"/>
                </a:ext>
              </a:extLst>
            </p:cNvPr>
            <p:cNvSpPr>
              <a:spLocks noChangeArrowheads="1"/>
            </p:cNvSpPr>
            <p:nvPr/>
          </p:nvSpPr>
          <p:spPr bwMode="auto">
            <a:xfrm rot="19807440" flipH="1">
              <a:off x="6959600" y="4464014"/>
              <a:ext cx="23812" cy="153988"/>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3" name="Line 480">
              <a:extLst>
                <a:ext uri="{FF2B5EF4-FFF2-40B4-BE49-F238E27FC236}">
                  <a16:creationId xmlns:a16="http://schemas.microsoft.com/office/drawing/2014/main" id="{AFDCBA44-8593-C94C-9FA7-FED9DC63A55B}"/>
                </a:ext>
              </a:extLst>
            </p:cNvPr>
            <p:cNvSpPr>
              <a:spLocks noChangeShapeType="1"/>
            </p:cNvSpPr>
            <p:nvPr/>
          </p:nvSpPr>
          <p:spPr bwMode="auto">
            <a:xfrm rot="19807440" flipH="1">
              <a:off x="6821487" y="4335427"/>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24" name="Oval 483">
              <a:extLst>
                <a:ext uri="{FF2B5EF4-FFF2-40B4-BE49-F238E27FC236}">
                  <a16:creationId xmlns:a16="http://schemas.microsoft.com/office/drawing/2014/main" id="{9B669AE7-0EE8-EC41-9DC1-37D185E64362}"/>
                </a:ext>
              </a:extLst>
            </p:cNvPr>
            <p:cNvSpPr>
              <a:spLocks noChangeArrowheads="1"/>
            </p:cNvSpPr>
            <p:nvPr/>
          </p:nvSpPr>
          <p:spPr bwMode="auto">
            <a:xfrm rot="18831828" flipV="1">
              <a:off x="8197850" y="4240177"/>
              <a:ext cx="47625" cy="142875"/>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5" name="Rectangle 484">
              <a:extLst>
                <a:ext uri="{FF2B5EF4-FFF2-40B4-BE49-F238E27FC236}">
                  <a16:creationId xmlns:a16="http://schemas.microsoft.com/office/drawing/2014/main" id="{C65A0801-59C0-0744-8000-2F197C940E78}"/>
                </a:ext>
              </a:extLst>
            </p:cNvPr>
            <p:cNvSpPr>
              <a:spLocks noChangeArrowheads="1"/>
            </p:cNvSpPr>
            <p:nvPr/>
          </p:nvSpPr>
          <p:spPr bwMode="auto">
            <a:xfrm rot="18831828" flipV="1">
              <a:off x="7475537" y="4571964"/>
              <a:ext cx="917575" cy="142875"/>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6" name="Oval 485">
              <a:extLst>
                <a:ext uri="{FF2B5EF4-FFF2-40B4-BE49-F238E27FC236}">
                  <a16:creationId xmlns:a16="http://schemas.microsoft.com/office/drawing/2014/main" id="{618A0B18-5A9F-C940-A80E-7B06B49B60F9}"/>
                </a:ext>
              </a:extLst>
            </p:cNvPr>
            <p:cNvSpPr>
              <a:spLocks noChangeArrowheads="1"/>
            </p:cNvSpPr>
            <p:nvPr/>
          </p:nvSpPr>
          <p:spPr bwMode="auto">
            <a:xfrm rot="18831828" flipV="1">
              <a:off x="7629525" y="4898989"/>
              <a:ext cx="47625" cy="142875"/>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27" name="Rectangle 486">
              <a:extLst>
                <a:ext uri="{FF2B5EF4-FFF2-40B4-BE49-F238E27FC236}">
                  <a16:creationId xmlns:a16="http://schemas.microsoft.com/office/drawing/2014/main" id="{0EC6AAEC-D5EF-0B44-AE75-B5161067D347}"/>
                </a:ext>
              </a:extLst>
            </p:cNvPr>
            <p:cNvSpPr>
              <a:spLocks noChangeArrowheads="1"/>
            </p:cNvSpPr>
            <p:nvPr/>
          </p:nvSpPr>
          <p:spPr bwMode="auto">
            <a:xfrm rot="18831828" flipV="1">
              <a:off x="8197850" y="4249702"/>
              <a:ext cx="30162" cy="138112"/>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8" name="Line 487">
              <a:extLst>
                <a:ext uri="{FF2B5EF4-FFF2-40B4-BE49-F238E27FC236}">
                  <a16:creationId xmlns:a16="http://schemas.microsoft.com/office/drawing/2014/main" id="{6C5A899D-7A45-874B-9EBC-4587CF6DE09E}"/>
                </a:ext>
              </a:extLst>
            </p:cNvPr>
            <p:cNvSpPr>
              <a:spLocks noChangeShapeType="1"/>
            </p:cNvSpPr>
            <p:nvPr/>
          </p:nvSpPr>
          <p:spPr bwMode="auto">
            <a:xfrm rot="18831828" flipV="1">
              <a:off x="7319962" y="4657690"/>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29" name="Oval 500">
              <a:extLst>
                <a:ext uri="{FF2B5EF4-FFF2-40B4-BE49-F238E27FC236}">
                  <a16:creationId xmlns:a16="http://schemas.microsoft.com/office/drawing/2014/main" id="{2C1CCE43-DB7D-AE44-BC92-2EC22940EC4F}"/>
                </a:ext>
              </a:extLst>
            </p:cNvPr>
            <p:cNvSpPr>
              <a:spLocks noChangeArrowheads="1"/>
            </p:cNvSpPr>
            <p:nvPr/>
          </p:nvSpPr>
          <p:spPr bwMode="auto">
            <a:xfrm rot="19807440" flipH="1">
              <a:off x="9150350" y="2586002"/>
              <a:ext cx="38100" cy="158750"/>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0" name="Rectangle 501">
              <a:extLst>
                <a:ext uri="{FF2B5EF4-FFF2-40B4-BE49-F238E27FC236}">
                  <a16:creationId xmlns:a16="http://schemas.microsoft.com/office/drawing/2014/main" id="{40D89921-5710-C74C-85E3-E00C000E60C7}"/>
                </a:ext>
              </a:extLst>
            </p:cNvPr>
            <p:cNvSpPr>
              <a:spLocks noChangeArrowheads="1"/>
            </p:cNvSpPr>
            <p:nvPr/>
          </p:nvSpPr>
          <p:spPr bwMode="auto">
            <a:xfrm rot="19807440" flipH="1">
              <a:off x="9123362" y="2382802"/>
              <a:ext cx="730250" cy="158750"/>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1" name="Oval 502">
              <a:extLst>
                <a:ext uri="{FF2B5EF4-FFF2-40B4-BE49-F238E27FC236}">
                  <a16:creationId xmlns:a16="http://schemas.microsoft.com/office/drawing/2014/main" id="{04ED2CB6-E629-0044-88FF-DD5D436E58BF}"/>
                </a:ext>
              </a:extLst>
            </p:cNvPr>
            <p:cNvSpPr>
              <a:spLocks noChangeArrowheads="1"/>
            </p:cNvSpPr>
            <p:nvPr/>
          </p:nvSpPr>
          <p:spPr bwMode="auto">
            <a:xfrm rot="19807440" flipH="1">
              <a:off x="9782175" y="2182777"/>
              <a:ext cx="36512" cy="158750"/>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32" name="Rectangle 503">
              <a:extLst>
                <a:ext uri="{FF2B5EF4-FFF2-40B4-BE49-F238E27FC236}">
                  <a16:creationId xmlns:a16="http://schemas.microsoft.com/office/drawing/2014/main" id="{0D6041B8-7217-4F4F-92D9-8F4D04231EDF}"/>
                </a:ext>
              </a:extLst>
            </p:cNvPr>
            <p:cNvSpPr>
              <a:spLocks noChangeArrowheads="1"/>
            </p:cNvSpPr>
            <p:nvPr/>
          </p:nvSpPr>
          <p:spPr bwMode="auto">
            <a:xfrm rot="19807440" flipH="1">
              <a:off x="9166225" y="2582827"/>
              <a:ext cx="25400" cy="153987"/>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3" name="Line 504">
              <a:extLst>
                <a:ext uri="{FF2B5EF4-FFF2-40B4-BE49-F238E27FC236}">
                  <a16:creationId xmlns:a16="http://schemas.microsoft.com/office/drawing/2014/main" id="{45C56574-1E78-FA49-9616-971A302E931F}"/>
                </a:ext>
              </a:extLst>
            </p:cNvPr>
            <p:cNvSpPr>
              <a:spLocks noChangeShapeType="1"/>
            </p:cNvSpPr>
            <p:nvPr/>
          </p:nvSpPr>
          <p:spPr bwMode="auto">
            <a:xfrm rot="19807440" flipH="1">
              <a:off x="9028112" y="2454239"/>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34" name="Oval 507">
              <a:extLst>
                <a:ext uri="{FF2B5EF4-FFF2-40B4-BE49-F238E27FC236}">
                  <a16:creationId xmlns:a16="http://schemas.microsoft.com/office/drawing/2014/main" id="{9F9B82D5-4B1D-6043-BBA5-D051EBBBCAD8}"/>
                </a:ext>
              </a:extLst>
            </p:cNvPr>
            <p:cNvSpPr>
              <a:spLocks noChangeArrowheads="1"/>
            </p:cNvSpPr>
            <p:nvPr/>
          </p:nvSpPr>
          <p:spPr bwMode="auto">
            <a:xfrm rot="1792560">
              <a:off x="9907587" y="4546564"/>
              <a:ext cx="38100" cy="158750"/>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5" name="Rectangle 508">
              <a:extLst>
                <a:ext uri="{FF2B5EF4-FFF2-40B4-BE49-F238E27FC236}">
                  <a16:creationId xmlns:a16="http://schemas.microsoft.com/office/drawing/2014/main" id="{0C717AD0-EA8E-2246-B4E3-6A0F4C1E9FA2}"/>
                </a:ext>
              </a:extLst>
            </p:cNvPr>
            <p:cNvSpPr>
              <a:spLocks noChangeArrowheads="1"/>
            </p:cNvSpPr>
            <p:nvPr/>
          </p:nvSpPr>
          <p:spPr bwMode="auto">
            <a:xfrm rot="1792560">
              <a:off x="9240837" y="4341777"/>
              <a:ext cx="731838" cy="158750"/>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6" name="Oval 509">
              <a:extLst>
                <a:ext uri="{FF2B5EF4-FFF2-40B4-BE49-F238E27FC236}">
                  <a16:creationId xmlns:a16="http://schemas.microsoft.com/office/drawing/2014/main" id="{EE3B1AF8-64A0-EC47-B91B-48B11E36D825}"/>
                </a:ext>
              </a:extLst>
            </p:cNvPr>
            <p:cNvSpPr>
              <a:spLocks noChangeArrowheads="1"/>
            </p:cNvSpPr>
            <p:nvPr/>
          </p:nvSpPr>
          <p:spPr bwMode="auto">
            <a:xfrm rot="1792560">
              <a:off x="9275762" y="4141752"/>
              <a:ext cx="38100" cy="158750"/>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37" name="Rectangle 510">
              <a:extLst>
                <a:ext uri="{FF2B5EF4-FFF2-40B4-BE49-F238E27FC236}">
                  <a16:creationId xmlns:a16="http://schemas.microsoft.com/office/drawing/2014/main" id="{860AFC74-9568-6A49-803C-0B2D793022B7}"/>
                </a:ext>
              </a:extLst>
            </p:cNvPr>
            <p:cNvSpPr>
              <a:spLocks noChangeArrowheads="1"/>
            </p:cNvSpPr>
            <p:nvPr/>
          </p:nvSpPr>
          <p:spPr bwMode="auto">
            <a:xfrm rot="1792560">
              <a:off x="9902825" y="4543389"/>
              <a:ext cx="25400" cy="152400"/>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8" name="Line 511">
              <a:extLst>
                <a:ext uri="{FF2B5EF4-FFF2-40B4-BE49-F238E27FC236}">
                  <a16:creationId xmlns:a16="http://schemas.microsoft.com/office/drawing/2014/main" id="{2B4EDB9F-73F1-C34D-96D9-5CDCB88B2124}"/>
                </a:ext>
              </a:extLst>
            </p:cNvPr>
            <p:cNvSpPr>
              <a:spLocks noChangeShapeType="1"/>
            </p:cNvSpPr>
            <p:nvPr/>
          </p:nvSpPr>
          <p:spPr bwMode="auto">
            <a:xfrm rot="1792560">
              <a:off x="9102725" y="4441789"/>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39" name="Text Box 513">
              <a:extLst>
                <a:ext uri="{FF2B5EF4-FFF2-40B4-BE49-F238E27FC236}">
                  <a16:creationId xmlns:a16="http://schemas.microsoft.com/office/drawing/2014/main" id="{4778714E-EE95-9947-8879-8B2FE318CB66}"/>
                </a:ext>
              </a:extLst>
            </p:cNvPr>
            <p:cNvSpPr txBox="1">
              <a:spLocks noChangeArrowheads="1"/>
            </p:cNvSpPr>
            <p:nvPr/>
          </p:nvSpPr>
          <p:spPr bwMode="auto">
            <a:xfrm>
              <a:off x="7575550" y="1849402"/>
              <a:ext cx="676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0" name="Text Box 514">
              <a:extLst>
                <a:ext uri="{FF2B5EF4-FFF2-40B4-BE49-F238E27FC236}">
                  <a16:creationId xmlns:a16="http://schemas.microsoft.com/office/drawing/2014/main" id="{60849EC9-A207-4C41-AD9D-A92DEE98BF4C}"/>
                </a:ext>
              </a:extLst>
            </p:cNvPr>
            <p:cNvSpPr txBox="1">
              <a:spLocks noChangeArrowheads="1"/>
            </p:cNvSpPr>
            <p:nvPr/>
          </p:nvSpPr>
          <p:spPr bwMode="auto">
            <a:xfrm>
              <a:off x="9402762" y="2357402"/>
              <a:ext cx="676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1" name="Freeform 515">
              <a:extLst>
                <a:ext uri="{FF2B5EF4-FFF2-40B4-BE49-F238E27FC236}">
                  <a16:creationId xmlns:a16="http://schemas.microsoft.com/office/drawing/2014/main" id="{F6112B49-DFF7-4442-8AE0-8CF8CFAA614D}"/>
                </a:ext>
              </a:extLst>
            </p:cNvPr>
            <p:cNvSpPr>
              <a:spLocks/>
            </p:cNvSpPr>
            <p:nvPr/>
          </p:nvSpPr>
          <p:spPr bwMode="auto">
            <a:xfrm>
              <a:off x="7569200" y="2717764"/>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2" name="Text Box 516">
              <a:extLst>
                <a:ext uri="{FF2B5EF4-FFF2-40B4-BE49-F238E27FC236}">
                  <a16:creationId xmlns:a16="http://schemas.microsoft.com/office/drawing/2014/main" id="{EFC98C88-858D-E34E-9C48-139358543E42}"/>
                </a:ext>
              </a:extLst>
            </p:cNvPr>
            <p:cNvSpPr txBox="1">
              <a:spLocks noChangeArrowheads="1"/>
            </p:cNvSpPr>
            <p:nvPr/>
          </p:nvSpPr>
          <p:spPr bwMode="auto">
            <a:xfrm>
              <a:off x="6583362" y="3833062"/>
              <a:ext cx="6746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3" name="Freeform 517">
              <a:extLst>
                <a:ext uri="{FF2B5EF4-FFF2-40B4-BE49-F238E27FC236}">
                  <a16:creationId xmlns:a16="http://schemas.microsoft.com/office/drawing/2014/main" id="{3FAF4BE0-D787-B34B-BA37-0770AC8BF2E1}"/>
                </a:ext>
              </a:extLst>
            </p:cNvPr>
            <p:cNvSpPr>
              <a:spLocks/>
            </p:cNvSpPr>
            <p:nvPr/>
          </p:nvSpPr>
          <p:spPr bwMode="auto">
            <a:xfrm>
              <a:off x="8032750" y="2695539"/>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4" name="Freeform 518">
              <a:extLst>
                <a:ext uri="{FF2B5EF4-FFF2-40B4-BE49-F238E27FC236}">
                  <a16:creationId xmlns:a16="http://schemas.microsoft.com/office/drawing/2014/main" id="{9EF6A7FC-B534-4346-A5DD-041A4F1C6C62}"/>
                </a:ext>
              </a:extLst>
            </p:cNvPr>
            <p:cNvSpPr>
              <a:spLocks/>
            </p:cNvSpPr>
            <p:nvPr/>
          </p:nvSpPr>
          <p:spPr bwMode="auto">
            <a:xfrm>
              <a:off x="8616950" y="2679664"/>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5" name="Text Box 519">
              <a:extLst>
                <a:ext uri="{FF2B5EF4-FFF2-40B4-BE49-F238E27FC236}">
                  <a16:creationId xmlns:a16="http://schemas.microsoft.com/office/drawing/2014/main" id="{1E5107AF-4847-B347-A6D3-3304434E8FD3}"/>
                </a:ext>
              </a:extLst>
            </p:cNvPr>
            <p:cNvSpPr txBox="1">
              <a:spLocks noChangeArrowheads="1"/>
            </p:cNvSpPr>
            <p:nvPr/>
          </p:nvSpPr>
          <p:spPr bwMode="auto">
            <a:xfrm>
              <a:off x="7842250" y="4444964"/>
              <a:ext cx="676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6" name="Text Box 520">
              <a:extLst>
                <a:ext uri="{FF2B5EF4-FFF2-40B4-BE49-F238E27FC236}">
                  <a16:creationId xmlns:a16="http://schemas.microsoft.com/office/drawing/2014/main" id="{7DD67220-8D5A-6E44-9C8F-8DC54227B25F}"/>
                </a:ext>
              </a:extLst>
            </p:cNvPr>
            <p:cNvSpPr txBox="1">
              <a:spLocks noChangeArrowheads="1"/>
            </p:cNvSpPr>
            <p:nvPr/>
          </p:nvSpPr>
          <p:spPr bwMode="auto">
            <a:xfrm>
              <a:off x="9529762" y="3932202"/>
              <a:ext cx="6746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7" name="Text Box 521">
              <a:extLst>
                <a:ext uri="{FF2B5EF4-FFF2-40B4-BE49-F238E27FC236}">
                  <a16:creationId xmlns:a16="http://schemas.microsoft.com/office/drawing/2014/main" id="{5252B1FF-D0A1-1D49-8AD4-E08822F2FA9A}"/>
                </a:ext>
              </a:extLst>
            </p:cNvPr>
            <p:cNvSpPr txBox="1">
              <a:spLocks noChangeArrowheads="1"/>
            </p:cNvSpPr>
            <p:nvPr/>
          </p:nvSpPr>
          <p:spPr bwMode="auto">
            <a:xfrm>
              <a:off x="8558212" y="3303552"/>
              <a:ext cx="676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p>
          </p:txBody>
        </p:sp>
        <p:grpSp>
          <p:nvGrpSpPr>
            <p:cNvPr id="649" name="Group 81">
              <a:extLst>
                <a:ext uri="{FF2B5EF4-FFF2-40B4-BE49-F238E27FC236}">
                  <a16:creationId xmlns:a16="http://schemas.microsoft.com/office/drawing/2014/main" id="{6FDBF652-A395-234F-BA73-32CC54B4720C}"/>
                </a:ext>
              </a:extLst>
            </p:cNvPr>
            <p:cNvGrpSpPr>
              <a:grpSpLocks/>
            </p:cNvGrpSpPr>
            <p:nvPr/>
          </p:nvGrpSpPr>
          <p:grpSpPr bwMode="auto">
            <a:xfrm>
              <a:off x="6435725" y="1730339"/>
              <a:ext cx="352425" cy="660400"/>
              <a:chOff x="4140" y="429"/>
              <a:chExt cx="1425" cy="2396"/>
            </a:xfrm>
          </p:grpSpPr>
          <p:sp>
            <p:nvSpPr>
              <p:cNvPr id="650" name="Freeform 82">
                <a:extLst>
                  <a:ext uri="{FF2B5EF4-FFF2-40B4-BE49-F238E27FC236}">
                    <a16:creationId xmlns:a16="http://schemas.microsoft.com/office/drawing/2014/main" id="{11ED42DE-3E1B-9B40-9A14-016018BA3CF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51" name="Rectangle 83">
                <a:extLst>
                  <a:ext uri="{FF2B5EF4-FFF2-40B4-BE49-F238E27FC236}">
                    <a16:creationId xmlns:a16="http://schemas.microsoft.com/office/drawing/2014/main" id="{69066424-99FF-0247-8B01-B3EC332AA481}"/>
                  </a:ext>
                </a:extLst>
              </p:cNvPr>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52" name="Freeform 84">
                <a:extLst>
                  <a:ext uri="{FF2B5EF4-FFF2-40B4-BE49-F238E27FC236}">
                    <a16:creationId xmlns:a16="http://schemas.microsoft.com/office/drawing/2014/main" id="{024DB4DC-EB26-FF42-8E20-FFB6C8EFBD9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53" name="Freeform 85">
                <a:extLst>
                  <a:ext uri="{FF2B5EF4-FFF2-40B4-BE49-F238E27FC236}">
                    <a16:creationId xmlns:a16="http://schemas.microsoft.com/office/drawing/2014/main" id="{E2B0F75E-1C81-FF41-A3F5-E7ADC8B671E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54" name="Rectangle 86">
                <a:extLst>
                  <a:ext uri="{FF2B5EF4-FFF2-40B4-BE49-F238E27FC236}">
                    <a16:creationId xmlns:a16="http://schemas.microsoft.com/office/drawing/2014/main" id="{223D30BF-8699-6A44-AEB2-35D0F31FABD6}"/>
                  </a:ext>
                </a:extLst>
              </p:cNvPr>
              <p:cNvSpPr>
                <a:spLocks noChangeArrowheads="1"/>
              </p:cNvSpPr>
              <p:nvPr/>
            </p:nvSpPr>
            <p:spPr bwMode="auto">
              <a:xfrm>
                <a:off x="4211" y="694"/>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55" name="Group 87">
                <a:extLst>
                  <a:ext uri="{FF2B5EF4-FFF2-40B4-BE49-F238E27FC236}">
                    <a16:creationId xmlns:a16="http://schemas.microsoft.com/office/drawing/2014/main" id="{2B7A3D5E-6156-0044-BF32-DFE6857F6F3A}"/>
                  </a:ext>
                </a:extLst>
              </p:cNvPr>
              <p:cNvGrpSpPr>
                <a:grpSpLocks/>
              </p:cNvGrpSpPr>
              <p:nvPr/>
            </p:nvGrpSpPr>
            <p:grpSpPr bwMode="auto">
              <a:xfrm>
                <a:off x="4749" y="668"/>
                <a:ext cx="581" cy="145"/>
                <a:chOff x="614" y="2568"/>
                <a:chExt cx="725" cy="139"/>
              </a:xfrm>
            </p:grpSpPr>
            <p:sp>
              <p:nvSpPr>
                <p:cNvPr id="680" name="AutoShape 88">
                  <a:extLst>
                    <a:ext uri="{FF2B5EF4-FFF2-40B4-BE49-F238E27FC236}">
                      <a16:creationId xmlns:a16="http://schemas.microsoft.com/office/drawing/2014/main" id="{CE04A0BE-092C-E54B-91D3-87501C8CF3DD}"/>
                    </a:ext>
                  </a:extLst>
                </p:cNvPr>
                <p:cNvSpPr>
                  <a:spLocks noChangeArrowheads="1"/>
                </p:cNvSpPr>
                <p:nvPr/>
              </p:nvSpPr>
              <p:spPr bwMode="auto">
                <a:xfrm>
                  <a:off x="615" y="2560"/>
                  <a:ext cx="721" cy="14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81" name="AutoShape 89">
                  <a:extLst>
                    <a:ext uri="{FF2B5EF4-FFF2-40B4-BE49-F238E27FC236}">
                      <a16:creationId xmlns:a16="http://schemas.microsoft.com/office/drawing/2014/main" id="{F5E55A3E-082B-F842-9E07-78A2A9954295}"/>
                    </a:ext>
                  </a:extLst>
                </p:cNvPr>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56" name="Rectangle 90">
                <a:extLst>
                  <a:ext uri="{FF2B5EF4-FFF2-40B4-BE49-F238E27FC236}">
                    <a16:creationId xmlns:a16="http://schemas.microsoft.com/office/drawing/2014/main" id="{3335A9A0-ABC5-1A45-A4DB-4B8E3B4F0D3E}"/>
                  </a:ext>
                </a:extLst>
              </p:cNvPr>
              <p:cNvSpPr>
                <a:spLocks noChangeArrowheads="1"/>
              </p:cNvSpPr>
              <p:nvPr/>
            </p:nvSpPr>
            <p:spPr bwMode="auto">
              <a:xfrm>
                <a:off x="4223" y="1016"/>
                <a:ext cx="597" cy="52"/>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57" name="Group 91">
                <a:extLst>
                  <a:ext uri="{FF2B5EF4-FFF2-40B4-BE49-F238E27FC236}">
                    <a16:creationId xmlns:a16="http://schemas.microsoft.com/office/drawing/2014/main" id="{6C288698-9C54-614A-9160-55F71D5AEC28}"/>
                  </a:ext>
                </a:extLst>
              </p:cNvPr>
              <p:cNvGrpSpPr>
                <a:grpSpLocks/>
              </p:cNvGrpSpPr>
              <p:nvPr/>
            </p:nvGrpSpPr>
            <p:grpSpPr bwMode="auto">
              <a:xfrm>
                <a:off x="4747" y="994"/>
                <a:ext cx="581" cy="134"/>
                <a:chOff x="614" y="2568"/>
                <a:chExt cx="725" cy="139"/>
              </a:xfrm>
            </p:grpSpPr>
            <p:sp>
              <p:nvSpPr>
                <p:cNvPr id="678" name="AutoShape 92">
                  <a:extLst>
                    <a:ext uri="{FF2B5EF4-FFF2-40B4-BE49-F238E27FC236}">
                      <a16:creationId xmlns:a16="http://schemas.microsoft.com/office/drawing/2014/main" id="{6A0C18A4-1291-7E43-9345-2A91D6A4B36D}"/>
                    </a:ext>
                  </a:extLst>
                </p:cNvPr>
                <p:cNvSpPr>
                  <a:spLocks noChangeArrowheads="1"/>
                </p:cNvSpPr>
                <p:nvPr/>
              </p:nvSpPr>
              <p:spPr bwMode="auto">
                <a:xfrm>
                  <a:off x="617" y="2567"/>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9" name="AutoShape 93">
                  <a:extLst>
                    <a:ext uri="{FF2B5EF4-FFF2-40B4-BE49-F238E27FC236}">
                      <a16:creationId xmlns:a16="http://schemas.microsoft.com/office/drawing/2014/main" id="{AC667623-4334-3148-A595-C268518DA618}"/>
                    </a:ext>
                  </a:extLst>
                </p:cNvPr>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58" name="Rectangle 94">
                <a:extLst>
                  <a:ext uri="{FF2B5EF4-FFF2-40B4-BE49-F238E27FC236}">
                    <a16:creationId xmlns:a16="http://schemas.microsoft.com/office/drawing/2014/main" id="{80DE7B80-C6BB-8A4D-BED5-F51D9888FD6E}"/>
                  </a:ext>
                </a:extLst>
              </p:cNvPr>
              <p:cNvSpPr>
                <a:spLocks noChangeArrowheads="1"/>
              </p:cNvSpPr>
              <p:nvPr/>
            </p:nvSpPr>
            <p:spPr bwMode="auto">
              <a:xfrm>
                <a:off x="4217" y="13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59" name="Rectangle 95">
                <a:extLst>
                  <a:ext uri="{FF2B5EF4-FFF2-40B4-BE49-F238E27FC236}">
                    <a16:creationId xmlns:a16="http://schemas.microsoft.com/office/drawing/2014/main" id="{53B39C8C-A4C0-E44F-A049-598F76D03ED1}"/>
                  </a:ext>
                </a:extLst>
              </p:cNvPr>
              <p:cNvSpPr>
                <a:spLocks noChangeArrowheads="1"/>
              </p:cNvSpPr>
              <p:nvPr/>
            </p:nvSpPr>
            <p:spPr bwMode="auto">
              <a:xfrm>
                <a:off x="4230" y="16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60" name="Group 96">
                <a:extLst>
                  <a:ext uri="{FF2B5EF4-FFF2-40B4-BE49-F238E27FC236}">
                    <a16:creationId xmlns:a16="http://schemas.microsoft.com/office/drawing/2014/main" id="{8FAE680F-D5F2-F141-AF0E-EFEDC93174C5}"/>
                  </a:ext>
                </a:extLst>
              </p:cNvPr>
              <p:cNvGrpSpPr>
                <a:grpSpLocks/>
              </p:cNvGrpSpPr>
              <p:nvPr/>
            </p:nvGrpSpPr>
            <p:grpSpPr bwMode="auto">
              <a:xfrm>
                <a:off x="4735" y="1627"/>
                <a:ext cx="582" cy="151"/>
                <a:chOff x="614" y="2568"/>
                <a:chExt cx="725" cy="139"/>
              </a:xfrm>
            </p:grpSpPr>
            <p:sp>
              <p:nvSpPr>
                <p:cNvPr id="676" name="AutoShape 97">
                  <a:extLst>
                    <a:ext uri="{FF2B5EF4-FFF2-40B4-BE49-F238E27FC236}">
                      <a16:creationId xmlns:a16="http://schemas.microsoft.com/office/drawing/2014/main" id="{F6E6D6FE-5487-4B45-9CD9-034725C3419B}"/>
                    </a:ext>
                  </a:extLst>
                </p:cNvPr>
                <p:cNvSpPr>
                  <a:spLocks noChangeArrowheads="1"/>
                </p:cNvSpPr>
                <p:nvPr/>
              </p:nvSpPr>
              <p:spPr bwMode="auto">
                <a:xfrm>
                  <a:off x="616" y="2568"/>
                  <a:ext cx="72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7" name="AutoShape 98">
                  <a:extLst>
                    <a:ext uri="{FF2B5EF4-FFF2-40B4-BE49-F238E27FC236}">
                      <a16:creationId xmlns:a16="http://schemas.microsoft.com/office/drawing/2014/main" id="{17E4B9CD-9942-AB49-9DCF-EA4C278CAD0C}"/>
                    </a:ext>
                  </a:extLst>
                </p:cNvPr>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61" name="Freeform 99">
                <a:extLst>
                  <a:ext uri="{FF2B5EF4-FFF2-40B4-BE49-F238E27FC236}">
                    <a16:creationId xmlns:a16="http://schemas.microsoft.com/office/drawing/2014/main" id="{66DBC1AB-D3D3-D54A-97DB-61ACDA49892E}"/>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62" name="Group 100">
                <a:extLst>
                  <a:ext uri="{FF2B5EF4-FFF2-40B4-BE49-F238E27FC236}">
                    <a16:creationId xmlns:a16="http://schemas.microsoft.com/office/drawing/2014/main" id="{0ACCF28A-C12F-C84F-B594-FD3A670B69E4}"/>
                  </a:ext>
                </a:extLst>
              </p:cNvPr>
              <p:cNvGrpSpPr>
                <a:grpSpLocks/>
              </p:cNvGrpSpPr>
              <p:nvPr/>
            </p:nvGrpSpPr>
            <p:grpSpPr bwMode="auto">
              <a:xfrm>
                <a:off x="4739" y="1327"/>
                <a:ext cx="582" cy="139"/>
                <a:chOff x="614" y="2568"/>
                <a:chExt cx="725" cy="139"/>
              </a:xfrm>
            </p:grpSpPr>
            <p:sp>
              <p:nvSpPr>
                <p:cNvPr id="674" name="AutoShape 101">
                  <a:extLst>
                    <a:ext uri="{FF2B5EF4-FFF2-40B4-BE49-F238E27FC236}">
                      <a16:creationId xmlns:a16="http://schemas.microsoft.com/office/drawing/2014/main" id="{279BBDF1-57E3-A241-8A44-3F0A3BA124F7}"/>
                    </a:ext>
                  </a:extLst>
                </p:cNvPr>
                <p:cNvSpPr>
                  <a:spLocks noChangeArrowheads="1"/>
                </p:cNvSpPr>
                <p:nvPr/>
              </p:nvSpPr>
              <p:spPr bwMode="auto">
                <a:xfrm>
                  <a:off x="611" y="2569"/>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5" name="AutoShape 102">
                  <a:extLst>
                    <a:ext uri="{FF2B5EF4-FFF2-40B4-BE49-F238E27FC236}">
                      <a16:creationId xmlns:a16="http://schemas.microsoft.com/office/drawing/2014/main" id="{0D4E61D6-1AA1-2940-BBA5-24DFE246E503}"/>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63" name="Rectangle 103">
                <a:extLst>
                  <a:ext uri="{FF2B5EF4-FFF2-40B4-BE49-F238E27FC236}">
                    <a16:creationId xmlns:a16="http://schemas.microsoft.com/office/drawing/2014/main" id="{564FBD96-ADF5-5342-92F4-3395008B5746}"/>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4" name="Freeform 104">
                <a:extLst>
                  <a:ext uri="{FF2B5EF4-FFF2-40B4-BE49-F238E27FC236}">
                    <a16:creationId xmlns:a16="http://schemas.microsoft.com/office/drawing/2014/main" id="{F15B27D1-B45C-7141-AB8B-599571DEF3A7}"/>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5" name="Freeform 105">
                <a:extLst>
                  <a:ext uri="{FF2B5EF4-FFF2-40B4-BE49-F238E27FC236}">
                    <a16:creationId xmlns:a16="http://schemas.microsoft.com/office/drawing/2014/main" id="{4DC70B30-DD3F-2740-89CC-C75EDB999D47}"/>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6" name="Oval 106">
                <a:extLst>
                  <a:ext uri="{FF2B5EF4-FFF2-40B4-BE49-F238E27FC236}">
                    <a16:creationId xmlns:a16="http://schemas.microsoft.com/office/drawing/2014/main" id="{A0C40071-87FF-864A-81D4-E4F739BF5378}"/>
                  </a:ext>
                </a:extLst>
              </p:cNvPr>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7" name="Freeform 107">
                <a:extLst>
                  <a:ext uri="{FF2B5EF4-FFF2-40B4-BE49-F238E27FC236}">
                    <a16:creationId xmlns:a16="http://schemas.microsoft.com/office/drawing/2014/main" id="{2F33C2FE-86C4-B34F-945A-3F9BDF777E58}"/>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8" name="AutoShape 108">
                <a:extLst>
                  <a:ext uri="{FF2B5EF4-FFF2-40B4-BE49-F238E27FC236}">
                    <a16:creationId xmlns:a16="http://schemas.microsoft.com/office/drawing/2014/main" id="{A771515B-1A0A-B646-9681-C95CE2F6663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9" name="AutoShape 109">
                <a:extLst>
                  <a:ext uri="{FF2B5EF4-FFF2-40B4-BE49-F238E27FC236}">
                    <a16:creationId xmlns:a16="http://schemas.microsoft.com/office/drawing/2014/main" id="{8DE21308-0063-2D44-A69A-52DF4BDDDF36}"/>
                  </a:ext>
                </a:extLst>
              </p:cNvPr>
              <p:cNvSpPr>
                <a:spLocks noChangeArrowheads="1"/>
              </p:cNvSpPr>
              <p:nvPr/>
            </p:nvSpPr>
            <p:spPr bwMode="auto">
              <a:xfrm>
                <a:off x="4204" y="2710"/>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0" name="Oval 110">
                <a:extLst>
                  <a:ext uri="{FF2B5EF4-FFF2-40B4-BE49-F238E27FC236}">
                    <a16:creationId xmlns:a16="http://schemas.microsoft.com/office/drawing/2014/main" id="{4B5FBC97-4AE7-1140-B25E-7DBB15568DA9}"/>
                  </a:ext>
                </a:extLst>
              </p:cNvPr>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1" name="Oval 111">
                <a:extLst>
                  <a:ext uri="{FF2B5EF4-FFF2-40B4-BE49-F238E27FC236}">
                    <a16:creationId xmlns:a16="http://schemas.microsoft.com/office/drawing/2014/main" id="{E22768CA-2A7E-3243-8775-0A66ECEBDAE1}"/>
                  </a:ext>
                </a:extLst>
              </p:cNvPr>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Arial"/>
                </a:endParaRPr>
              </a:p>
            </p:txBody>
          </p:sp>
          <p:sp>
            <p:nvSpPr>
              <p:cNvPr id="672" name="Oval 112">
                <a:extLst>
                  <a:ext uri="{FF2B5EF4-FFF2-40B4-BE49-F238E27FC236}">
                    <a16:creationId xmlns:a16="http://schemas.microsoft.com/office/drawing/2014/main" id="{D28018C4-A680-2845-A99A-8AA0A8E021CE}"/>
                  </a:ext>
                </a:extLst>
              </p:cNvPr>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3" name="Rectangle 113">
                <a:extLst>
                  <a:ext uri="{FF2B5EF4-FFF2-40B4-BE49-F238E27FC236}">
                    <a16:creationId xmlns:a16="http://schemas.microsoft.com/office/drawing/2014/main" id="{8FC5897C-9D21-3A46-90EF-445C7839A9DA}"/>
                  </a:ext>
                </a:extLst>
              </p:cNvPr>
              <p:cNvSpPr>
                <a:spLocks noChangeArrowheads="1"/>
              </p:cNvSpPr>
              <p:nvPr/>
            </p:nvSpPr>
            <p:spPr bwMode="auto">
              <a:xfrm>
                <a:off x="5064" y="1834"/>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682" name="Group 114">
              <a:extLst>
                <a:ext uri="{FF2B5EF4-FFF2-40B4-BE49-F238E27FC236}">
                  <a16:creationId xmlns:a16="http://schemas.microsoft.com/office/drawing/2014/main" id="{B83A96A8-659A-C14A-81F1-36FF3203AFE6}"/>
                </a:ext>
              </a:extLst>
            </p:cNvPr>
            <p:cNvGrpSpPr>
              <a:grpSpLocks/>
            </p:cNvGrpSpPr>
            <p:nvPr/>
          </p:nvGrpSpPr>
          <p:grpSpPr bwMode="auto">
            <a:xfrm>
              <a:off x="7010400" y="1390614"/>
              <a:ext cx="352425" cy="660400"/>
              <a:chOff x="4140" y="429"/>
              <a:chExt cx="1425" cy="2396"/>
            </a:xfrm>
          </p:grpSpPr>
          <p:sp>
            <p:nvSpPr>
              <p:cNvPr id="683" name="Freeform 115">
                <a:extLst>
                  <a:ext uri="{FF2B5EF4-FFF2-40B4-BE49-F238E27FC236}">
                    <a16:creationId xmlns:a16="http://schemas.microsoft.com/office/drawing/2014/main" id="{51E7F745-188F-2049-8F3D-A9F1E48EAE63}"/>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84" name="Rectangle 116">
                <a:extLst>
                  <a:ext uri="{FF2B5EF4-FFF2-40B4-BE49-F238E27FC236}">
                    <a16:creationId xmlns:a16="http://schemas.microsoft.com/office/drawing/2014/main" id="{3330E9B6-9A70-F341-BB07-3C7E5FBB6536}"/>
                  </a:ext>
                </a:extLst>
              </p:cNvPr>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85" name="Freeform 117">
                <a:extLst>
                  <a:ext uri="{FF2B5EF4-FFF2-40B4-BE49-F238E27FC236}">
                    <a16:creationId xmlns:a16="http://schemas.microsoft.com/office/drawing/2014/main" id="{10DD9A9D-A76F-3641-9CE7-9F73150FB95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86" name="Freeform 118">
                <a:extLst>
                  <a:ext uri="{FF2B5EF4-FFF2-40B4-BE49-F238E27FC236}">
                    <a16:creationId xmlns:a16="http://schemas.microsoft.com/office/drawing/2014/main" id="{1D744195-71CA-F84A-A0EC-B41BAA550BE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87" name="Rectangle 119">
                <a:extLst>
                  <a:ext uri="{FF2B5EF4-FFF2-40B4-BE49-F238E27FC236}">
                    <a16:creationId xmlns:a16="http://schemas.microsoft.com/office/drawing/2014/main" id="{08B258E9-429B-A04E-9B31-61FC9C0C9034}"/>
                  </a:ext>
                </a:extLst>
              </p:cNvPr>
              <p:cNvSpPr>
                <a:spLocks noChangeArrowheads="1"/>
              </p:cNvSpPr>
              <p:nvPr/>
            </p:nvSpPr>
            <p:spPr bwMode="auto">
              <a:xfrm>
                <a:off x="4211" y="694"/>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88" name="Group 120">
                <a:extLst>
                  <a:ext uri="{FF2B5EF4-FFF2-40B4-BE49-F238E27FC236}">
                    <a16:creationId xmlns:a16="http://schemas.microsoft.com/office/drawing/2014/main" id="{052466FA-382D-B34A-B153-D2714C4495BA}"/>
                  </a:ext>
                </a:extLst>
              </p:cNvPr>
              <p:cNvGrpSpPr>
                <a:grpSpLocks/>
              </p:cNvGrpSpPr>
              <p:nvPr/>
            </p:nvGrpSpPr>
            <p:grpSpPr bwMode="auto">
              <a:xfrm>
                <a:off x="4749" y="668"/>
                <a:ext cx="581" cy="145"/>
                <a:chOff x="614" y="2568"/>
                <a:chExt cx="725" cy="139"/>
              </a:xfrm>
            </p:grpSpPr>
            <p:sp>
              <p:nvSpPr>
                <p:cNvPr id="713" name="AutoShape 121">
                  <a:extLst>
                    <a:ext uri="{FF2B5EF4-FFF2-40B4-BE49-F238E27FC236}">
                      <a16:creationId xmlns:a16="http://schemas.microsoft.com/office/drawing/2014/main" id="{A21CDD7A-2555-5B47-9078-A436ACA9B20D}"/>
                    </a:ext>
                  </a:extLst>
                </p:cNvPr>
                <p:cNvSpPr>
                  <a:spLocks noChangeArrowheads="1"/>
                </p:cNvSpPr>
                <p:nvPr/>
              </p:nvSpPr>
              <p:spPr bwMode="auto">
                <a:xfrm>
                  <a:off x="615" y="2560"/>
                  <a:ext cx="721" cy="14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4" name="AutoShape 122">
                  <a:extLst>
                    <a:ext uri="{FF2B5EF4-FFF2-40B4-BE49-F238E27FC236}">
                      <a16:creationId xmlns:a16="http://schemas.microsoft.com/office/drawing/2014/main" id="{CBF9610B-13CA-D841-A288-8379AC7B45D4}"/>
                    </a:ext>
                  </a:extLst>
                </p:cNvPr>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89" name="Rectangle 123">
                <a:extLst>
                  <a:ext uri="{FF2B5EF4-FFF2-40B4-BE49-F238E27FC236}">
                    <a16:creationId xmlns:a16="http://schemas.microsoft.com/office/drawing/2014/main" id="{CBC048D4-7B3A-6F41-A02E-503359CF5C92}"/>
                  </a:ext>
                </a:extLst>
              </p:cNvPr>
              <p:cNvSpPr>
                <a:spLocks noChangeArrowheads="1"/>
              </p:cNvSpPr>
              <p:nvPr/>
            </p:nvSpPr>
            <p:spPr bwMode="auto">
              <a:xfrm>
                <a:off x="4223" y="1016"/>
                <a:ext cx="597" cy="52"/>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90" name="Group 124">
                <a:extLst>
                  <a:ext uri="{FF2B5EF4-FFF2-40B4-BE49-F238E27FC236}">
                    <a16:creationId xmlns:a16="http://schemas.microsoft.com/office/drawing/2014/main" id="{4D7B123C-FEF1-E041-894F-F31DD588C361}"/>
                  </a:ext>
                </a:extLst>
              </p:cNvPr>
              <p:cNvGrpSpPr>
                <a:grpSpLocks/>
              </p:cNvGrpSpPr>
              <p:nvPr/>
            </p:nvGrpSpPr>
            <p:grpSpPr bwMode="auto">
              <a:xfrm>
                <a:off x="4747" y="994"/>
                <a:ext cx="581" cy="134"/>
                <a:chOff x="614" y="2568"/>
                <a:chExt cx="725" cy="139"/>
              </a:xfrm>
            </p:grpSpPr>
            <p:sp>
              <p:nvSpPr>
                <p:cNvPr id="711" name="AutoShape 125">
                  <a:extLst>
                    <a:ext uri="{FF2B5EF4-FFF2-40B4-BE49-F238E27FC236}">
                      <a16:creationId xmlns:a16="http://schemas.microsoft.com/office/drawing/2014/main" id="{DAEC4BE7-B702-0848-BF3B-82C6FCF0AE7A}"/>
                    </a:ext>
                  </a:extLst>
                </p:cNvPr>
                <p:cNvSpPr>
                  <a:spLocks noChangeArrowheads="1"/>
                </p:cNvSpPr>
                <p:nvPr/>
              </p:nvSpPr>
              <p:spPr bwMode="auto">
                <a:xfrm>
                  <a:off x="617" y="2567"/>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2" name="AutoShape 126">
                  <a:extLst>
                    <a:ext uri="{FF2B5EF4-FFF2-40B4-BE49-F238E27FC236}">
                      <a16:creationId xmlns:a16="http://schemas.microsoft.com/office/drawing/2014/main" id="{FBEAEEDC-D373-2043-9097-A4F8AEA4ED4B}"/>
                    </a:ext>
                  </a:extLst>
                </p:cNvPr>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91" name="Rectangle 127">
                <a:extLst>
                  <a:ext uri="{FF2B5EF4-FFF2-40B4-BE49-F238E27FC236}">
                    <a16:creationId xmlns:a16="http://schemas.microsoft.com/office/drawing/2014/main" id="{4DD8CBA3-5EC3-7B48-9BE0-6003CD8A0AA3}"/>
                  </a:ext>
                </a:extLst>
              </p:cNvPr>
              <p:cNvSpPr>
                <a:spLocks noChangeArrowheads="1"/>
              </p:cNvSpPr>
              <p:nvPr/>
            </p:nvSpPr>
            <p:spPr bwMode="auto">
              <a:xfrm>
                <a:off x="4217" y="13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92" name="Rectangle 128">
                <a:extLst>
                  <a:ext uri="{FF2B5EF4-FFF2-40B4-BE49-F238E27FC236}">
                    <a16:creationId xmlns:a16="http://schemas.microsoft.com/office/drawing/2014/main" id="{BA5E53EA-3ECC-A847-B148-B8ED1636EA9D}"/>
                  </a:ext>
                </a:extLst>
              </p:cNvPr>
              <p:cNvSpPr>
                <a:spLocks noChangeArrowheads="1"/>
              </p:cNvSpPr>
              <p:nvPr/>
            </p:nvSpPr>
            <p:spPr bwMode="auto">
              <a:xfrm>
                <a:off x="4230" y="16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93" name="Group 129">
                <a:extLst>
                  <a:ext uri="{FF2B5EF4-FFF2-40B4-BE49-F238E27FC236}">
                    <a16:creationId xmlns:a16="http://schemas.microsoft.com/office/drawing/2014/main" id="{C816273C-68D1-2045-8CE5-F2A266739EB5}"/>
                  </a:ext>
                </a:extLst>
              </p:cNvPr>
              <p:cNvGrpSpPr>
                <a:grpSpLocks/>
              </p:cNvGrpSpPr>
              <p:nvPr/>
            </p:nvGrpSpPr>
            <p:grpSpPr bwMode="auto">
              <a:xfrm>
                <a:off x="4735" y="1627"/>
                <a:ext cx="582" cy="151"/>
                <a:chOff x="614" y="2568"/>
                <a:chExt cx="725" cy="139"/>
              </a:xfrm>
            </p:grpSpPr>
            <p:sp>
              <p:nvSpPr>
                <p:cNvPr id="709" name="AutoShape 130">
                  <a:extLst>
                    <a:ext uri="{FF2B5EF4-FFF2-40B4-BE49-F238E27FC236}">
                      <a16:creationId xmlns:a16="http://schemas.microsoft.com/office/drawing/2014/main" id="{AE043AC3-A076-4449-9CD3-8DA37B0F0905}"/>
                    </a:ext>
                  </a:extLst>
                </p:cNvPr>
                <p:cNvSpPr>
                  <a:spLocks noChangeArrowheads="1"/>
                </p:cNvSpPr>
                <p:nvPr/>
              </p:nvSpPr>
              <p:spPr bwMode="auto">
                <a:xfrm>
                  <a:off x="616" y="2568"/>
                  <a:ext cx="72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0" name="AutoShape 131">
                  <a:extLst>
                    <a:ext uri="{FF2B5EF4-FFF2-40B4-BE49-F238E27FC236}">
                      <a16:creationId xmlns:a16="http://schemas.microsoft.com/office/drawing/2014/main" id="{E346A75D-7CBE-8A47-B07E-5D39EAB4BEA6}"/>
                    </a:ext>
                  </a:extLst>
                </p:cNvPr>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94" name="Freeform 132">
                <a:extLst>
                  <a:ext uri="{FF2B5EF4-FFF2-40B4-BE49-F238E27FC236}">
                    <a16:creationId xmlns:a16="http://schemas.microsoft.com/office/drawing/2014/main" id="{F00AFCE9-BD33-D444-BA2F-95E3560637A7}"/>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95" name="Group 133">
                <a:extLst>
                  <a:ext uri="{FF2B5EF4-FFF2-40B4-BE49-F238E27FC236}">
                    <a16:creationId xmlns:a16="http://schemas.microsoft.com/office/drawing/2014/main" id="{DF061EE0-DC00-D341-ACD4-2D438E4D7331}"/>
                  </a:ext>
                </a:extLst>
              </p:cNvPr>
              <p:cNvGrpSpPr>
                <a:grpSpLocks/>
              </p:cNvGrpSpPr>
              <p:nvPr/>
            </p:nvGrpSpPr>
            <p:grpSpPr bwMode="auto">
              <a:xfrm>
                <a:off x="4739" y="1327"/>
                <a:ext cx="582" cy="139"/>
                <a:chOff x="614" y="2568"/>
                <a:chExt cx="725" cy="139"/>
              </a:xfrm>
            </p:grpSpPr>
            <p:sp>
              <p:nvSpPr>
                <p:cNvPr id="707" name="AutoShape 134">
                  <a:extLst>
                    <a:ext uri="{FF2B5EF4-FFF2-40B4-BE49-F238E27FC236}">
                      <a16:creationId xmlns:a16="http://schemas.microsoft.com/office/drawing/2014/main" id="{8A5DEFF2-82FF-9C4B-B30F-DD02A99BAB51}"/>
                    </a:ext>
                  </a:extLst>
                </p:cNvPr>
                <p:cNvSpPr>
                  <a:spLocks noChangeArrowheads="1"/>
                </p:cNvSpPr>
                <p:nvPr/>
              </p:nvSpPr>
              <p:spPr bwMode="auto">
                <a:xfrm>
                  <a:off x="611" y="2569"/>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8" name="AutoShape 135">
                  <a:extLst>
                    <a:ext uri="{FF2B5EF4-FFF2-40B4-BE49-F238E27FC236}">
                      <a16:creationId xmlns:a16="http://schemas.microsoft.com/office/drawing/2014/main" id="{9E0A6440-9A0A-834A-BE6A-CB243F8A046A}"/>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96" name="Rectangle 136">
                <a:extLst>
                  <a:ext uri="{FF2B5EF4-FFF2-40B4-BE49-F238E27FC236}">
                    <a16:creationId xmlns:a16="http://schemas.microsoft.com/office/drawing/2014/main" id="{C3E6428A-F3CA-6646-8504-7A4B80873016}"/>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97" name="Freeform 137">
                <a:extLst>
                  <a:ext uri="{FF2B5EF4-FFF2-40B4-BE49-F238E27FC236}">
                    <a16:creationId xmlns:a16="http://schemas.microsoft.com/office/drawing/2014/main" id="{36A1B92D-73B3-1E48-9DF6-56C52B1C0EF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98" name="Freeform 138">
                <a:extLst>
                  <a:ext uri="{FF2B5EF4-FFF2-40B4-BE49-F238E27FC236}">
                    <a16:creationId xmlns:a16="http://schemas.microsoft.com/office/drawing/2014/main" id="{BBCC47D2-9636-8645-A30A-A9FB9FEB7049}"/>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99" name="Oval 139">
                <a:extLst>
                  <a:ext uri="{FF2B5EF4-FFF2-40B4-BE49-F238E27FC236}">
                    <a16:creationId xmlns:a16="http://schemas.microsoft.com/office/drawing/2014/main" id="{538F95FE-99F4-114C-88F1-20DC65C7D98C}"/>
                  </a:ext>
                </a:extLst>
              </p:cNvPr>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0" name="Freeform 140">
                <a:extLst>
                  <a:ext uri="{FF2B5EF4-FFF2-40B4-BE49-F238E27FC236}">
                    <a16:creationId xmlns:a16="http://schemas.microsoft.com/office/drawing/2014/main" id="{3A2D7A8F-740E-E44C-8A64-6BF5A90E8E2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1" name="AutoShape 141">
                <a:extLst>
                  <a:ext uri="{FF2B5EF4-FFF2-40B4-BE49-F238E27FC236}">
                    <a16:creationId xmlns:a16="http://schemas.microsoft.com/office/drawing/2014/main" id="{E95BA8FE-A8C5-0F4B-802A-0FFE3E9344D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2" name="AutoShape 142">
                <a:extLst>
                  <a:ext uri="{FF2B5EF4-FFF2-40B4-BE49-F238E27FC236}">
                    <a16:creationId xmlns:a16="http://schemas.microsoft.com/office/drawing/2014/main" id="{05E6F7D8-B8C8-534A-8606-ED15889043B6}"/>
                  </a:ext>
                </a:extLst>
              </p:cNvPr>
              <p:cNvSpPr>
                <a:spLocks noChangeArrowheads="1"/>
              </p:cNvSpPr>
              <p:nvPr/>
            </p:nvSpPr>
            <p:spPr bwMode="auto">
              <a:xfrm>
                <a:off x="4204" y="2710"/>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3" name="Oval 143">
                <a:extLst>
                  <a:ext uri="{FF2B5EF4-FFF2-40B4-BE49-F238E27FC236}">
                    <a16:creationId xmlns:a16="http://schemas.microsoft.com/office/drawing/2014/main" id="{D7668313-20A1-7840-BCF9-D2778D9E79AE}"/>
                  </a:ext>
                </a:extLst>
              </p:cNvPr>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4" name="Oval 144">
                <a:extLst>
                  <a:ext uri="{FF2B5EF4-FFF2-40B4-BE49-F238E27FC236}">
                    <a16:creationId xmlns:a16="http://schemas.microsoft.com/office/drawing/2014/main" id="{3152B3AD-E2B7-A045-8DF7-86DF2FE62ACB}"/>
                  </a:ext>
                </a:extLst>
              </p:cNvPr>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Arial"/>
                </a:endParaRPr>
              </a:p>
            </p:txBody>
          </p:sp>
          <p:sp>
            <p:nvSpPr>
              <p:cNvPr id="705" name="Oval 145">
                <a:extLst>
                  <a:ext uri="{FF2B5EF4-FFF2-40B4-BE49-F238E27FC236}">
                    <a16:creationId xmlns:a16="http://schemas.microsoft.com/office/drawing/2014/main" id="{7A3BC98F-1F3C-794E-BD03-4960366B4C92}"/>
                  </a:ext>
                </a:extLst>
              </p:cNvPr>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6" name="Rectangle 146">
                <a:extLst>
                  <a:ext uri="{FF2B5EF4-FFF2-40B4-BE49-F238E27FC236}">
                    <a16:creationId xmlns:a16="http://schemas.microsoft.com/office/drawing/2014/main" id="{FD2E8B12-7E5B-534C-992F-CC974F01D2BD}"/>
                  </a:ext>
                </a:extLst>
              </p:cNvPr>
              <p:cNvSpPr>
                <a:spLocks noChangeArrowheads="1"/>
              </p:cNvSpPr>
              <p:nvPr/>
            </p:nvSpPr>
            <p:spPr bwMode="auto">
              <a:xfrm>
                <a:off x="5064" y="1834"/>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715" name="Group 147">
              <a:extLst>
                <a:ext uri="{FF2B5EF4-FFF2-40B4-BE49-F238E27FC236}">
                  <a16:creationId xmlns:a16="http://schemas.microsoft.com/office/drawing/2014/main" id="{4942FA46-AAAE-D947-BF1A-4481A3448211}"/>
                </a:ext>
              </a:extLst>
            </p:cNvPr>
            <p:cNvGrpSpPr>
              <a:grpSpLocks/>
            </p:cNvGrpSpPr>
            <p:nvPr/>
          </p:nvGrpSpPr>
          <p:grpSpPr bwMode="auto">
            <a:xfrm>
              <a:off x="9861550" y="1646202"/>
              <a:ext cx="352425" cy="660400"/>
              <a:chOff x="4140" y="429"/>
              <a:chExt cx="1425" cy="2396"/>
            </a:xfrm>
          </p:grpSpPr>
          <p:sp>
            <p:nvSpPr>
              <p:cNvPr id="716" name="Freeform 148">
                <a:extLst>
                  <a:ext uri="{FF2B5EF4-FFF2-40B4-BE49-F238E27FC236}">
                    <a16:creationId xmlns:a16="http://schemas.microsoft.com/office/drawing/2014/main" id="{CC23ABEE-8791-714B-8A1A-4F7AD8EF3BF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7" name="Rectangle 149">
                <a:extLst>
                  <a:ext uri="{FF2B5EF4-FFF2-40B4-BE49-F238E27FC236}">
                    <a16:creationId xmlns:a16="http://schemas.microsoft.com/office/drawing/2014/main" id="{2B86FF99-00DB-934B-8BA7-48C64B644A45}"/>
                  </a:ext>
                </a:extLst>
              </p:cNvPr>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8" name="Freeform 150">
                <a:extLst>
                  <a:ext uri="{FF2B5EF4-FFF2-40B4-BE49-F238E27FC236}">
                    <a16:creationId xmlns:a16="http://schemas.microsoft.com/office/drawing/2014/main" id="{956FBF0C-5170-794A-B33B-82657D57164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9" name="Freeform 151">
                <a:extLst>
                  <a:ext uri="{FF2B5EF4-FFF2-40B4-BE49-F238E27FC236}">
                    <a16:creationId xmlns:a16="http://schemas.microsoft.com/office/drawing/2014/main" id="{445CE280-0D0A-6B4F-84F6-532AE192658F}"/>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20" name="Rectangle 152">
                <a:extLst>
                  <a:ext uri="{FF2B5EF4-FFF2-40B4-BE49-F238E27FC236}">
                    <a16:creationId xmlns:a16="http://schemas.microsoft.com/office/drawing/2014/main" id="{0D6EBFB3-4B17-8B4D-84D1-393E2919BF54}"/>
                  </a:ext>
                </a:extLst>
              </p:cNvPr>
              <p:cNvSpPr>
                <a:spLocks noChangeArrowheads="1"/>
              </p:cNvSpPr>
              <p:nvPr/>
            </p:nvSpPr>
            <p:spPr bwMode="auto">
              <a:xfrm>
                <a:off x="4211" y="694"/>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721" name="Group 153">
                <a:extLst>
                  <a:ext uri="{FF2B5EF4-FFF2-40B4-BE49-F238E27FC236}">
                    <a16:creationId xmlns:a16="http://schemas.microsoft.com/office/drawing/2014/main" id="{68337FBF-F76C-C544-8BA6-563723BD11B9}"/>
                  </a:ext>
                </a:extLst>
              </p:cNvPr>
              <p:cNvGrpSpPr>
                <a:grpSpLocks/>
              </p:cNvGrpSpPr>
              <p:nvPr/>
            </p:nvGrpSpPr>
            <p:grpSpPr bwMode="auto">
              <a:xfrm>
                <a:off x="4749" y="668"/>
                <a:ext cx="581" cy="145"/>
                <a:chOff x="614" y="2568"/>
                <a:chExt cx="725" cy="139"/>
              </a:xfrm>
            </p:grpSpPr>
            <p:sp>
              <p:nvSpPr>
                <p:cNvPr id="746" name="AutoShape 154">
                  <a:extLst>
                    <a:ext uri="{FF2B5EF4-FFF2-40B4-BE49-F238E27FC236}">
                      <a16:creationId xmlns:a16="http://schemas.microsoft.com/office/drawing/2014/main" id="{7983AE2B-9F40-7446-964A-C0D1EC25521C}"/>
                    </a:ext>
                  </a:extLst>
                </p:cNvPr>
                <p:cNvSpPr>
                  <a:spLocks noChangeArrowheads="1"/>
                </p:cNvSpPr>
                <p:nvPr/>
              </p:nvSpPr>
              <p:spPr bwMode="auto">
                <a:xfrm>
                  <a:off x="615" y="2560"/>
                  <a:ext cx="721" cy="14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47" name="AutoShape 155">
                  <a:extLst>
                    <a:ext uri="{FF2B5EF4-FFF2-40B4-BE49-F238E27FC236}">
                      <a16:creationId xmlns:a16="http://schemas.microsoft.com/office/drawing/2014/main" id="{ADC46602-CC63-8141-8BF1-5EC8D1824C61}"/>
                    </a:ext>
                  </a:extLst>
                </p:cNvPr>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722" name="Rectangle 156">
                <a:extLst>
                  <a:ext uri="{FF2B5EF4-FFF2-40B4-BE49-F238E27FC236}">
                    <a16:creationId xmlns:a16="http://schemas.microsoft.com/office/drawing/2014/main" id="{0B0E3BE7-5708-A949-85C0-8553CB933EFE}"/>
                  </a:ext>
                </a:extLst>
              </p:cNvPr>
              <p:cNvSpPr>
                <a:spLocks noChangeArrowheads="1"/>
              </p:cNvSpPr>
              <p:nvPr/>
            </p:nvSpPr>
            <p:spPr bwMode="auto">
              <a:xfrm>
                <a:off x="4223" y="1016"/>
                <a:ext cx="597" cy="52"/>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723" name="Group 157">
                <a:extLst>
                  <a:ext uri="{FF2B5EF4-FFF2-40B4-BE49-F238E27FC236}">
                    <a16:creationId xmlns:a16="http://schemas.microsoft.com/office/drawing/2014/main" id="{59EFAC4A-A3D4-9E4D-84E2-5BD8A5D33E2C}"/>
                  </a:ext>
                </a:extLst>
              </p:cNvPr>
              <p:cNvGrpSpPr>
                <a:grpSpLocks/>
              </p:cNvGrpSpPr>
              <p:nvPr/>
            </p:nvGrpSpPr>
            <p:grpSpPr bwMode="auto">
              <a:xfrm>
                <a:off x="4747" y="994"/>
                <a:ext cx="581" cy="134"/>
                <a:chOff x="614" y="2568"/>
                <a:chExt cx="725" cy="139"/>
              </a:xfrm>
            </p:grpSpPr>
            <p:sp>
              <p:nvSpPr>
                <p:cNvPr id="744" name="AutoShape 158">
                  <a:extLst>
                    <a:ext uri="{FF2B5EF4-FFF2-40B4-BE49-F238E27FC236}">
                      <a16:creationId xmlns:a16="http://schemas.microsoft.com/office/drawing/2014/main" id="{B68D7D2F-A4EC-6343-AAA2-E27A5BE91747}"/>
                    </a:ext>
                  </a:extLst>
                </p:cNvPr>
                <p:cNvSpPr>
                  <a:spLocks noChangeArrowheads="1"/>
                </p:cNvSpPr>
                <p:nvPr/>
              </p:nvSpPr>
              <p:spPr bwMode="auto">
                <a:xfrm>
                  <a:off x="617" y="2567"/>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45" name="AutoShape 159">
                  <a:extLst>
                    <a:ext uri="{FF2B5EF4-FFF2-40B4-BE49-F238E27FC236}">
                      <a16:creationId xmlns:a16="http://schemas.microsoft.com/office/drawing/2014/main" id="{5C8BE6BD-0D6C-BE4F-A7C1-CFA5A3A723F5}"/>
                    </a:ext>
                  </a:extLst>
                </p:cNvPr>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724" name="Rectangle 160">
                <a:extLst>
                  <a:ext uri="{FF2B5EF4-FFF2-40B4-BE49-F238E27FC236}">
                    <a16:creationId xmlns:a16="http://schemas.microsoft.com/office/drawing/2014/main" id="{584E618E-4A1F-8343-97FD-62858B78F5C6}"/>
                  </a:ext>
                </a:extLst>
              </p:cNvPr>
              <p:cNvSpPr>
                <a:spLocks noChangeArrowheads="1"/>
              </p:cNvSpPr>
              <p:nvPr/>
            </p:nvSpPr>
            <p:spPr bwMode="auto">
              <a:xfrm>
                <a:off x="4217" y="13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25" name="Rectangle 161">
                <a:extLst>
                  <a:ext uri="{FF2B5EF4-FFF2-40B4-BE49-F238E27FC236}">
                    <a16:creationId xmlns:a16="http://schemas.microsoft.com/office/drawing/2014/main" id="{12F0293A-C413-F449-BF89-9E1C83526B5A}"/>
                  </a:ext>
                </a:extLst>
              </p:cNvPr>
              <p:cNvSpPr>
                <a:spLocks noChangeArrowheads="1"/>
              </p:cNvSpPr>
              <p:nvPr/>
            </p:nvSpPr>
            <p:spPr bwMode="auto">
              <a:xfrm>
                <a:off x="4230" y="16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726" name="Group 162">
                <a:extLst>
                  <a:ext uri="{FF2B5EF4-FFF2-40B4-BE49-F238E27FC236}">
                    <a16:creationId xmlns:a16="http://schemas.microsoft.com/office/drawing/2014/main" id="{1A6200EB-5E59-2B47-9B1A-EF30A5EAD25B}"/>
                  </a:ext>
                </a:extLst>
              </p:cNvPr>
              <p:cNvGrpSpPr>
                <a:grpSpLocks/>
              </p:cNvGrpSpPr>
              <p:nvPr/>
            </p:nvGrpSpPr>
            <p:grpSpPr bwMode="auto">
              <a:xfrm>
                <a:off x="4735" y="1627"/>
                <a:ext cx="582" cy="151"/>
                <a:chOff x="614" y="2568"/>
                <a:chExt cx="725" cy="139"/>
              </a:xfrm>
            </p:grpSpPr>
            <p:sp>
              <p:nvSpPr>
                <p:cNvPr id="742" name="AutoShape 163">
                  <a:extLst>
                    <a:ext uri="{FF2B5EF4-FFF2-40B4-BE49-F238E27FC236}">
                      <a16:creationId xmlns:a16="http://schemas.microsoft.com/office/drawing/2014/main" id="{B97E9310-11F5-E248-A0DF-E45AE8F9B84B}"/>
                    </a:ext>
                  </a:extLst>
                </p:cNvPr>
                <p:cNvSpPr>
                  <a:spLocks noChangeArrowheads="1"/>
                </p:cNvSpPr>
                <p:nvPr/>
              </p:nvSpPr>
              <p:spPr bwMode="auto">
                <a:xfrm>
                  <a:off x="616" y="2568"/>
                  <a:ext cx="72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43" name="AutoShape 164">
                  <a:extLst>
                    <a:ext uri="{FF2B5EF4-FFF2-40B4-BE49-F238E27FC236}">
                      <a16:creationId xmlns:a16="http://schemas.microsoft.com/office/drawing/2014/main" id="{968E1571-41AC-434C-B887-D8EBC7A3B079}"/>
                    </a:ext>
                  </a:extLst>
                </p:cNvPr>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727" name="Freeform 165">
                <a:extLst>
                  <a:ext uri="{FF2B5EF4-FFF2-40B4-BE49-F238E27FC236}">
                    <a16:creationId xmlns:a16="http://schemas.microsoft.com/office/drawing/2014/main" id="{BE30363C-DD3A-B943-9269-1BAD5BA3698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728" name="Group 166">
                <a:extLst>
                  <a:ext uri="{FF2B5EF4-FFF2-40B4-BE49-F238E27FC236}">
                    <a16:creationId xmlns:a16="http://schemas.microsoft.com/office/drawing/2014/main" id="{38788B69-339D-7F4E-B301-8175DEA9DEDF}"/>
                  </a:ext>
                </a:extLst>
              </p:cNvPr>
              <p:cNvGrpSpPr>
                <a:grpSpLocks/>
              </p:cNvGrpSpPr>
              <p:nvPr/>
            </p:nvGrpSpPr>
            <p:grpSpPr bwMode="auto">
              <a:xfrm>
                <a:off x="4739" y="1327"/>
                <a:ext cx="582" cy="139"/>
                <a:chOff x="614" y="2568"/>
                <a:chExt cx="725" cy="139"/>
              </a:xfrm>
            </p:grpSpPr>
            <p:sp>
              <p:nvSpPr>
                <p:cNvPr id="740" name="AutoShape 167">
                  <a:extLst>
                    <a:ext uri="{FF2B5EF4-FFF2-40B4-BE49-F238E27FC236}">
                      <a16:creationId xmlns:a16="http://schemas.microsoft.com/office/drawing/2014/main" id="{97B97885-9739-1F45-B789-FBABCFF92AAE}"/>
                    </a:ext>
                  </a:extLst>
                </p:cNvPr>
                <p:cNvSpPr>
                  <a:spLocks noChangeArrowheads="1"/>
                </p:cNvSpPr>
                <p:nvPr/>
              </p:nvSpPr>
              <p:spPr bwMode="auto">
                <a:xfrm>
                  <a:off x="611" y="2569"/>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41" name="AutoShape 168">
                  <a:extLst>
                    <a:ext uri="{FF2B5EF4-FFF2-40B4-BE49-F238E27FC236}">
                      <a16:creationId xmlns:a16="http://schemas.microsoft.com/office/drawing/2014/main" id="{84771018-17F5-D14A-8D8C-59EE601BC2C9}"/>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729" name="Rectangle 169">
                <a:extLst>
                  <a:ext uri="{FF2B5EF4-FFF2-40B4-BE49-F238E27FC236}">
                    <a16:creationId xmlns:a16="http://schemas.microsoft.com/office/drawing/2014/main" id="{7A058DA4-516B-7D41-BD30-6364FF15C960}"/>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0" name="Freeform 170">
                <a:extLst>
                  <a:ext uri="{FF2B5EF4-FFF2-40B4-BE49-F238E27FC236}">
                    <a16:creationId xmlns:a16="http://schemas.microsoft.com/office/drawing/2014/main" id="{856E246C-1591-CA4F-8ADE-8DDDDAA7793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1" name="Freeform 171">
                <a:extLst>
                  <a:ext uri="{FF2B5EF4-FFF2-40B4-BE49-F238E27FC236}">
                    <a16:creationId xmlns:a16="http://schemas.microsoft.com/office/drawing/2014/main" id="{31F0BA80-7560-4D47-A9F7-FD31AEA4344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2" name="Oval 172">
                <a:extLst>
                  <a:ext uri="{FF2B5EF4-FFF2-40B4-BE49-F238E27FC236}">
                    <a16:creationId xmlns:a16="http://schemas.microsoft.com/office/drawing/2014/main" id="{0250F674-2E69-7A49-BD4A-7A0B63C62F3A}"/>
                  </a:ext>
                </a:extLst>
              </p:cNvPr>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3" name="Freeform 173">
                <a:extLst>
                  <a:ext uri="{FF2B5EF4-FFF2-40B4-BE49-F238E27FC236}">
                    <a16:creationId xmlns:a16="http://schemas.microsoft.com/office/drawing/2014/main" id="{D9EA6536-474B-D64B-B205-1D6C9BA825C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4" name="AutoShape 174">
                <a:extLst>
                  <a:ext uri="{FF2B5EF4-FFF2-40B4-BE49-F238E27FC236}">
                    <a16:creationId xmlns:a16="http://schemas.microsoft.com/office/drawing/2014/main" id="{E488D72C-E2D7-A24F-8921-7455381C5E4D}"/>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5" name="AutoShape 175">
                <a:extLst>
                  <a:ext uri="{FF2B5EF4-FFF2-40B4-BE49-F238E27FC236}">
                    <a16:creationId xmlns:a16="http://schemas.microsoft.com/office/drawing/2014/main" id="{912439D6-774F-1547-AA0D-047E22092538}"/>
                  </a:ext>
                </a:extLst>
              </p:cNvPr>
              <p:cNvSpPr>
                <a:spLocks noChangeArrowheads="1"/>
              </p:cNvSpPr>
              <p:nvPr/>
            </p:nvSpPr>
            <p:spPr bwMode="auto">
              <a:xfrm>
                <a:off x="4204" y="2710"/>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6" name="Oval 176">
                <a:extLst>
                  <a:ext uri="{FF2B5EF4-FFF2-40B4-BE49-F238E27FC236}">
                    <a16:creationId xmlns:a16="http://schemas.microsoft.com/office/drawing/2014/main" id="{A2D2898C-A040-C744-8B60-25B92A3EDD4A}"/>
                  </a:ext>
                </a:extLst>
              </p:cNvPr>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7" name="Oval 177">
                <a:extLst>
                  <a:ext uri="{FF2B5EF4-FFF2-40B4-BE49-F238E27FC236}">
                    <a16:creationId xmlns:a16="http://schemas.microsoft.com/office/drawing/2014/main" id="{6D69F5EA-B0E7-DA4A-8B00-86E1B289A3A5}"/>
                  </a:ext>
                </a:extLst>
              </p:cNvPr>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Arial"/>
                </a:endParaRPr>
              </a:p>
            </p:txBody>
          </p:sp>
          <p:sp>
            <p:nvSpPr>
              <p:cNvPr id="738" name="Oval 178">
                <a:extLst>
                  <a:ext uri="{FF2B5EF4-FFF2-40B4-BE49-F238E27FC236}">
                    <a16:creationId xmlns:a16="http://schemas.microsoft.com/office/drawing/2014/main" id="{CB13C9A5-3005-C744-AAF5-43F081367869}"/>
                  </a:ext>
                </a:extLst>
              </p:cNvPr>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9" name="Rectangle 179">
                <a:extLst>
                  <a:ext uri="{FF2B5EF4-FFF2-40B4-BE49-F238E27FC236}">
                    <a16:creationId xmlns:a16="http://schemas.microsoft.com/office/drawing/2014/main" id="{5E9EBF99-398D-4346-9CCC-C08D38A90EF0}"/>
                  </a:ext>
                </a:extLst>
              </p:cNvPr>
              <p:cNvSpPr>
                <a:spLocks noChangeArrowheads="1"/>
              </p:cNvSpPr>
              <p:nvPr/>
            </p:nvSpPr>
            <p:spPr bwMode="auto">
              <a:xfrm>
                <a:off x="5064" y="1834"/>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748" name="Group 180">
              <a:extLst>
                <a:ext uri="{FF2B5EF4-FFF2-40B4-BE49-F238E27FC236}">
                  <a16:creationId xmlns:a16="http://schemas.microsoft.com/office/drawing/2014/main" id="{68A8F3DD-C4CD-1A4A-A99E-EE08AE2B9ABE}"/>
                </a:ext>
              </a:extLst>
            </p:cNvPr>
            <p:cNvGrpSpPr>
              <a:grpSpLocks/>
            </p:cNvGrpSpPr>
            <p:nvPr/>
          </p:nvGrpSpPr>
          <p:grpSpPr bwMode="auto">
            <a:xfrm flipH="1">
              <a:off x="10010775" y="4435439"/>
              <a:ext cx="803275" cy="771525"/>
              <a:chOff x="-44" y="1473"/>
              <a:chExt cx="981" cy="1105"/>
            </a:xfrm>
          </p:grpSpPr>
          <p:pic>
            <p:nvPicPr>
              <p:cNvPr id="749" name="Picture 181" descr="desktop_computer_stylized_medium">
                <a:extLst>
                  <a:ext uri="{FF2B5EF4-FFF2-40B4-BE49-F238E27FC236}">
                    <a16:creationId xmlns:a16="http://schemas.microsoft.com/office/drawing/2014/main" id="{FB1222DE-2F29-E94E-BA2E-8430BD1F4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0" name="Freeform 182">
                <a:extLst>
                  <a:ext uri="{FF2B5EF4-FFF2-40B4-BE49-F238E27FC236}">
                    <a16:creationId xmlns:a16="http://schemas.microsoft.com/office/drawing/2014/main" id="{25C576CA-310E-BF45-AEA0-47D91F2AB2BD}"/>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751" name="Group 183">
              <a:extLst>
                <a:ext uri="{FF2B5EF4-FFF2-40B4-BE49-F238E27FC236}">
                  <a16:creationId xmlns:a16="http://schemas.microsoft.com/office/drawing/2014/main" id="{292C5560-DFC2-574D-8C62-B6F62F2DC84B}"/>
                </a:ext>
              </a:extLst>
            </p:cNvPr>
            <p:cNvGrpSpPr>
              <a:grpSpLocks/>
            </p:cNvGrpSpPr>
            <p:nvPr/>
          </p:nvGrpSpPr>
          <p:grpSpPr bwMode="auto">
            <a:xfrm>
              <a:off x="6096000" y="4416389"/>
              <a:ext cx="803275" cy="771525"/>
              <a:chOff x="-44" y="1473"/>
              <a:chExt cx="981" cy="1105"/>
            </a:xfrm>
          </p:grpSpPr>
          <p:pic>
            <p:nvPicPr>
              <p:cNvPr id="752" name="Picture 184" descr="desktop_computer_stylized_medium">
                <a:extLst>
                  <a:ext uri="{FF2B5EF4-FFF2-40B4-BE49-F238E27FC236}">
                    <a16:creationId xmlns:a16="http://schemas.microsoft.com/office/drawing/2014/main" id="{5ADBABA6-9549-8F45-9CC6-895C1B713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3" name="Freeform 185">
                <a:extLst>
                  <a:ext uri="{FF2B5EF4-FFF2-40B4-BE49-F238E27FC236}">
                    <a16:creationId xmlns:a16="http://schemas.microsoft.com/office/drawing/2014/main" id="{175C8E0C-2E66-F847-85BF-1DF27F6E9D5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754" name="Group 186">
              <a:extLst>
                <a:ext uri="{FF2B5EF4-FFF2-40B4-BE49-F238E27FC236}">
                  <a16:creationId xmlns:a16="http://schemas.microsoft.com/office/drawing/2014/main" id="{BFA50ABA-EF43-8248-BFEE-B2185F9FF4CA}"/>
                </a:ext>
              </a:extLst>
            </p:cNvPr>
            <p:cNvGrpSpPr>
              <a:grpSpLocks/>
            </p:cNvGrpSpPr>
            <p:nvPr/>
          </p:nvGrpSpPr>
          <p:grpSpPr bwMode="auto">
            <a:xfrm>
              <a:off x="6718300" y="4865652"/>
              <a:ext cx="803275" cy="771525"/>
              <a:chOff x="-44" y="1473"/>
              <a:chExt cx="981" cy="1105"/>
            </a:xfrm>
          </p:grpSpPr>
          <p:pic>
            <p:nvPicPr>
              <p:cNvPr id="755" name="Picture 187" descr="desktop_computer_stylized_medium">
                <a:extLst>
                  <a:ext uri="{FF2B5EF4-FFF2-40B4-BE49-F238E27FC236}">
                    <a16:creationId xmlns:a16="http://schemas.microsoft.com/office/drawing/2014/main" id="{F7F3CEF1-4AEE-174D-A7EB-35D5923CD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6" name="Freeform 188">
                <a:extLst>
                  <a:ext uri="{FF2B5EF4-FFF2-40B4-BE49-F238E27FC236}">
                    <a16:creationId xmlns:a16="http://schemas.microsoft.com/office/drawing/2014/main" id="{092BEB98-510F-A54D-8396-7B8E24FE092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sp>
        <p:nvSpPr>
          <p:cNvPr id="648" name="Rectangle 523">
            <a:extLst>
              <a:ext uri="{FF2B5EF4-FFF2-40B4-BE49-F238E27FC236}">
                <a16:creationId xmlns:a16="http://schemas.microsoft.com/office/drawing/2014/main" id="{17573379-BEF3-6842-92C8-C7C11E0F12A1}"/>
              </a:ext>
            </a:extLst>
          </p:cNvPr>
          <p:cNvSpPr txBox="1">
            <a:spLocks noChangeArrowheads="1"/>
          </p:cNvSpPr>
          <p:nvPr/>
        </p:nvSpPr>
        <p:spPr bwMode="auto">
          <a:xfrm>
            <a:off x="6537636" y="2403968"/>
            <a:ext cx="4522733" cy="2486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0"/>
              </a:buClr>
              <a:buSzPct val="100000"/>
              <a:buFont typeface="Wingdings" pitchFamily="2" charset="2"/>
              <a:buChar char="§"/>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R="0" lvl="0" algn="l" defTabSz="914400" rtl="0" eaLnBrk="1" fontAlgn="base" latinLnBrk="0" hangingPunct="1">
              <a:lnSpc>
                <a:spcPct val="85000"/>
              </a:lnSpc>
              <a:spcBef>
                <a:spcPct val="20000"/>
              </a:spcBef>
              <a:spcAft>
                <a:spcPts val="600"/>
              </a:spcAft>
              <a:buClrTx/>
              <a:buSzPct val="100000"/>
              <a:buFont typeface="Arial" panose="020B0604020202020204" pitchFamily="34" charset="0"/>
              <a:buChar char="•"/>
              <a:tabLst/>
              <a:defRPr/>
            </a:pPr>
            <a:r>
              <a:rPr lang="en-US" altLang="en-US" sz="3200" kern="0" dirty="0">
                <a:solidFill>
                  <a:prstClr val="black"/>
                </a:solidFill>
                <a:ea typeface="ＭＳ Ｐゴシック" panose="020B0600070205080204" pitchFamily="34" charset="-128"/>
              </a:rPr>
              <a:t>P</a:t>
            </a:r>
            <a:r>
              <a:rPr kumimoji="0" lang="en-US" altLang="en-US" sz="3200" b="0" i="0" u="none" strike="noStrike" kern="0" cap="none" spc="0" normalizeH="0" baseline="0" noProof="0" dirty="0">
                <a:ln>
                  <a:noFill/>
                </a:ln>
                <a:solidFill>
                  <a:prstClr val="black"/>
                </a:solidFill>
                <a:effectLst/>
                <a:uLnTx/>
                <a:uFillTx/>
                <a:ea typeface="ＭＳ Ｐゴシック" panose="020B0600070205080204" pitchFamily="34" charset="-128"/>
                <a:cs typeface="+mn-cs"/>
              </a:rPr>
              <a:t>er-connection end-end throughput: </a:t>
            </a:r>
            <a:r>
              <a:rPr kumimoji="0" lang="en-US" altLang="en-US" sz="3200" b="0" i="1" u="none" strike="noStrike" kern="0" cap="none" spc="0" normalizeH="0" baseline="0" noProof="0" dirty="0">
                <a:ln>
                  <a:noFill/>
                </a:ln>
                <a:solidFill>
                  <a:prstClr val="black"/>
                </a:solidFill>
                <a:effectLst/>
                <a:uLnTx/>
                <a:uFillTx/>
                <a:ea typeface="ＭＳ Ｐゴシック" panose="020B0600070205080204" pitchFamily="34" charset="-128"/>
                <a:cs typeface="+mn-cs"/>
              </a:rPr>
              <a:t>min(R</a:t>
            </a:r>
            <a:r>
              <a:rPr kumimoji="0" lang="en-US" altLang="en-US" sz="3200" b="0" i="1" u="none" strike="noStrike" kern="0" cap="none" spc="0" normalizeH="0" baseline="-25000" noProof="0" dirty="0">
                <a:ln>
                  <a:noFill/>
                </a:ln>
                <a:solidFill>
                  <a:prstClr val="black"/>
                </a:solidFill>
                <a:effectLst/>
                <a:uLnTx/>
                <a:uFillTx/>
                <a:ea typeface="ＭＳ Ｐゴシック" panose="020B0600070205080204" pitchFamily="34" charset="-128"/>
                <a:cs typeface="+mn-cs"/>
              </a:rPr>
              <a:t>c</a:t>
            </a:r>
            <a:r>
              <a:rPr kumimoji="0" lang="en-US" altLang="en-US" sz="3200" b="0" i="1" u="none" strike="noStrike" kern="0" cap="none" spc="0" normalizeH="0" baseline="0" noProof="0" dirty="0">
                <a:ln>
                  <a:noFill/>
                </a:ln>
                <a:solidFill>
                  <a:prstClr val="black"/>
                </a:solidFill>
                <a:effectLst/>
                <a:uLnTx/>
                <a:uFillTx/>
                <a:ea typeface="ＭＳ Ｐゴシック" panose="020B0600070205080204" pitchFamily="34" charset="-128"/>
                <a:cs typeface="+mn-cs"/>
              </a:rPr>
              <a:t>,R</a:t>
            </a:r>
            <a:r>
              <a:rPr kumimoji="0" lang="en-US" altLang="en-US" sz="3200" b="0" i="1" u="none" strike="noStrike" kern="0" cap="none" spc="0" normalizeH="0" baseline="-25000" noProof="0" dirty="0">
                <a:ln>
                  <a:noFill/>
                </a:ln>
                <a:solidFill>
                  <a:prstClr val="black"/>
                </a:solidFill>
                <a:effectLst/>
                <a:uLnTx/>
                <a:uFillTx/>
                <a:ea typeface="ＭＳ Ｐゴシック" panose="020B0600070205080204" pitchFamily="34" charset="-128"/>
                <a:cs typeface="+mn-cs"/>
              </a:rPr>
              <a:t>s</a:t>
            </a:r>
            <a:r>
              <a:rPr kumimoji="0" lang="en-US" altLang="en-US" sz="3200" b="0" i="1" u="none" strike="noStrike" kern="0" cap="none" spc="0" normalizeH="0" baseline="0" noProof="0" dirty="0">
                <a:ln>
                  <a:noFill/>
                </a:ln>
                <a:solidFill>
                  <a:prstClr val="black"/>
                </a:solidFill>
                <a:effectLst/>
                <a:uLnTx/>
                <a:uFillTx/>
                <a:ea typeface="ＭＳ Ｐゴシック" panose="020B0600070205080204" pitchFamily="34" charset="-128"/>
                <a:cs typeface="+mn-cs"/>
              </a:rPr>
              <a:t>,R/10)</a:t>
            </a:r>
          </a:p>
          <a:p>
            <a:pPr marR="0" lvl="0" algn="l" defTabSz="914400" rtl="0" eaLnBrk="1" fontAlgn="base" latinLnBrk="0" hangingPunct="1">
              <a:lnSpc>
                <a:spcPct val="85000"/>
              </a:lnSpc>
              <a:spcBef>
                <a:spcPct val="20000"/>
              </a:spcBef>
              <a:spcAft>
                <a:spcPts val="600"/>
              </a:spcAft>
              <a:buClrTx/>
              <a:buSzPct val="100000"/>
              <a:buFont typeface="Arial" panose="020B0604020202020204" pitchFamily="34" charset="0"/>
              <a:buChar char="•"/>
              <a:tabLst/>
              <a:defRPr/>
            </a:pPr>
            <a:r>
              <a:rPr lang="en-US" altLang="en-US" sz="3200" kern="0" dirty="0">
                <a:solidFill>
                  <a:prstClr val="black"/>
                </a:solidFill>
                <a:ea typeface="ＭＳ Ｐゴシック" panose="020B0600070205080204" pitchFamily="34" charset="-128"/>
              </a:rPr>
              <a:t>I</a:t>
            </a:r>
            <a:r>
              <a:rPr kumimoji="0" lang="en-US" altLang="en-US" sz="3200" b="0" i="0" u="none" strike="noStrike" kern="0" cap="none" spc="0" normalizeH="0" baseline="0" noProof="0" dirty="0">
                <a:ln>
                  <a:noFill/>
                </a:ln>
                <a:solidFill>
                  <a:prstClr val="black"/>
                </a:solidFill>
                <a:effectLst/>
                <a:uLnTx/>
                <a:uFillTx/>
                <a:ea typeface="ＭＳ Ｐゴシック" panose="020B0600070205080204" pitchFamily="34" charset="-128"/>
                <a:cs typeface="+mn-cs"/>
              </a:rPr>
              <a:t>n practice: </a:t>
            </a:r>
            <a:r>
              <a:rPr kumimoji="0" lang="en-US" altLang="en-US" sz="3200" b="0" i="1" u="none" strike="noStrike" kern="0" cap="none" spc="0" normalizeH="0" baseline="0" noProof="0" dirty="0">
                <a:ln>
                  <a:noFill/>
                </a:ln>
                <a:solidFill>
                  <a:prstClr val="black"/>
                </a:solidFill>
                <a:effectLst/>
                <a:uLnTx/>
                <a:uFillTx/>
                <a:ea typeface="ＭＳ Ｐゴシック" panose="020B0600070205080204" pitchFamily="34" charset="-128"/>
                <a:cs typeface="+mn-cs"/>
              </a:rPr>
              <a:t>R</a:t>
            </a:r>
            <a:r>
              <a:rPr kumimoji="0" lang="en-US" altLang="en-US" sz="3200" b="0" i="1" u="none" strike="noStrike" kern="0" cap="none" spc="0" normalizeH="0" baseline="-25000" noProof="0" dirty="0">
                <a:ln>
                  <a:noFill/>
                </a:ln>
                <a:solidFill>
                  <a:prstClr val="black"/>
                </a:solidFill>
                <a:effectLst/>
                <a:uLnTx/>
                <a:uFillTx/>
                <a:ea typeface="ＭＳ Ｐゴシック" panose="020B0600070205080204" pitchFamily="34" charset="-128"/>
                <a:cs typeface="+mn-cs"/>
              </a:rPr>
              <a:t>c</a:t>
            </a:r>
            <a:r>
              <a:rPr kumimoji="0" lang="en-US" altLang="en-US" sz="3200" b="0" i="0" u="none" strike="noStrike" kern="0" cap="none" spc="0" normalizeH="0" baseline="0" noProof="0" dirty="0">
                <a:ln>
                  <a:noFill/>
                </a:ln>
                <a:solidFill>
                  <a:prstClr val="black"/>
                </a:solidFill>
                <a:effectLst/>
                <a:uLnTx/>
                <a:uFillTx/>
                <a:ea typeface="ＭＳ Ｐゴシック" panose="020B0600070205080204" pitchFamily="34" charset="-128"/>
                <a:cs typeface="+mn-cs"/>
              </a:rPr>
              <a:t> or </a:t>
            </a:r>
            <a:r>
              <a:rPr kumimoji="0" lang="en-US" altLang="en-US" sz="3200" b="0" i="1" u="none" strike="noStrike" kern="0" cap="none" spc="0" normalizeH="0" baseline="0" noProof="0" dirty="0">
                <a:ln>
                  <a:noFill/>
                </a:ln>
                <a:solidFill>
                  <a:prstClr val="black"/>
                </a:solidFill>
                <a:effectLst/>
                <a:uLnTx/>
                <a:uFillTx/>
                <a:ea typeface="ＭＳ Ｐゴシック" panose="020B0600070205080204" pitchFamily="34" charset="-128"/>
                <a:cs typeface="+mn-cs"/>
              </a:rPr>
              <a:t>R</a:t>
            </a:r>
            <a:r>
              <a:rPr kumimoji="0" lang="en-US" altLang="en-US" sz="3200" b="0" i="1" u="none" strike="noStrike" kern="0" cap="none" spc="0" normalizeH="0" baseline="-25000" noProof="0" dirty="0">
                <a:ln>
                  <a:noFill/>
                </a:ln>
                <a:solidFill>
                  <a:prstClr val="black"/>
                </a:solidFill>
                <a:effectLst/>
                <a:uLnTx/>
                <a:uFillTx/>
                <a:ea typeface="ＭＳ Ｐゴシック" panose="020B0600070205080204" pitchFamily="34" charset="-128"/>
                <a:cs typeface="+mn-cs"/>
              </a:rPr>
              <a:t>s</a:t>
            </a:r>
            <a:r>
              <a:rPr kumimoji="0" lang="en-US" altLang="en-US" sz="3200" b="0" i="0" u="none" strike="noStrike" kern="0" cap="none" spc="0" normalizeH="0" baseline="0" noProof="0" dirty="0">
                <a:ln>
                  <a:noFill/>
                </a:ln>
                <a:solidFill>
                  <a:prstClr val="black"/>
                </a:solidFill>
                <a:effectLst/>
                <a:uLnTx/>
                <a:uFillTx/>
                <a:ea typeface="ＭＳ Ｐゴシック" panose="020B0600070205080204" pitchFamily="34" charset="-128"/>
                <a:cs typeface="+mn-cs"/>
              </a:rPr>
              <a:t> is often bottleneck</a:t>
            </a:r>
          </a:p>
        </p:txBody>
      </p:sp>
    </p:spTree>
    <p:extLst>
      <p:ext uri="{BB962C8B-B14F-4D97-AF65-F5344CB8AC3E}">
        <p14:creationId xmlns:p14="http://schemas.microsoft.com/office/powerpoint/2010/main" val="4212891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83591-8817-3D4E-B1D7-7CB768593A6D}"/>
              </a:ext>
            </a:extLst>
          </p:cNvPr>
          <p:cNvPicPr>
            <a:picLocks noChangeAspect="1"/>
          </p:cNvPicPr>
          <p:nvPr/>
        </p:nvPicPr>
        <p:blipFill>
          <a:blip r:embed="rId3"/>
          <a:stretch>
            <a:fillRect/>
          </a:stretch>
        </p:blipFill>
        <p:spPr>
          <a:xfrm>
            <a:off x="6299626" y="4216886"/>
            <a:ext cx="3125305" cy="2566308"/>
          </a:xfrm>
          <a:prstGeom prst="rect">
            <a:avLst/>
          </a:prstGeom>
        </p:spPr>
      </p:pic>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838200" y="22677"/>
            <a:ext cx="10515600" cy="894622"/>
          </a:xfrm>
        </p:spPr>
        <p:txBody>
          <a:bodyPr>
            <a:normAutofit/>
          </a:bodyPr>
          <a:lstStyle/>
          <a:p>
            <a:r>
              <a:rPr lang="en-US" sz="4800" dirty="0">
                <a:ea typeface="ＭＳ Ｐゴシック" panose="020B0600070205080204" pitchFamily="34" charset="-128"/>
              </a:rPr>
              <a:t>Caching example</a:t>
            </a:r>
            <a:endParaRPr lang="en-US" sz="4800" dirty="0"/>
          </a:p>
        </p:txBody>
      </p:sp>
      <p:sp>
        <p:nvSpPr>
          <p:cNvPr id="290" name="Oval 137">
            <a:extLst>
              <a:ext uri="{FF2B5EF4-FFF2-40B4-BE49-F238E27FC236}">
                <a16:creationId xmlns:a16="http://schemas.microsoft.com/office/drawing/2014/main" id="{A9F8C12A-15DE-3145-8755-75410365A52F}"/>
              </a:ext>
            </a:extLst>
          </p:cNvPr>
          <p:cNvSpPr>
            <a:spLocks noChangeArrowheads="1"/>
          </p:cNvSpPr>
          <p:nvPr/>
        </p:nvSpPr>
        <p:spPr bwMode="auto">
          <a:xfrm>
            <a:off x="4437479" y="4667868"/>
            <a:ext cx="940980" cy="509975"/>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A877DD6B-9E68-DCF2-5FE9-57ED6676E08C}"/>
              </a:ext>
            </a:extLst>
          </p:cNvPr>
          <p:cNvGrpSpPr/>
          <p:nvPr/>
        </p:nvGrpSpPr>
        <p:grpSpPr>
          <a:xfrm>
            <a:off x="8036777" y="80398"/>
            <a:ext cx="3709988" cy="4349750"/>
            <a:chOff x="7735792" y="1557608"/>
            <a:chExt cx="3709988" cy="4349750"/>
          </a:xfrm>
        </p:grpSpPr>
        <p:pic>
          <p:nvPicPr>
            <p:cNvPr id="1026" name="Picture 2" descr="Image result for hot icon">
              <a:extLst>
                <a:ext uri="{FF2B5EF4-FFF2-40B4-BE49-F238E27FC236}">
                  <a16:creationId xmlns:a16="http://schemas.microsoft.com/office/drawing/2014/main" id="{A7EAAD91-B13A-FE4B-8E84-68108CE64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0660" y="3598333"/>
              <a:ext cx="721782" cy="721782"/>
            </a:xfrm>
            <a:prstGeom prst="rect">
              <a:avLst/>
            </a:prstGeom>
            <a:noFill/>
            <a:extLst>
              <a:ext uri="{909E8E84-426E-40DD-AFC4-6F175D3DCCD1}">
                <a14:hiddenFill xmlns:a14="http://schemas.microsoft.com/office/drawing/2010/main">
                  <a:solidFill>
                    <a:srgbClr val="FFFFFF"/>
                  </a:solidFill>
                </a14:hiddenFill>
              </a:ext>
            </a:extLst>
          </p:spPr>
        </p:pic>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77200" y="756689"/>
            <a:ext cx="6784481" cy="3236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 (Megabits per second)</a:t>
            </a:r>
          </a:p>
          <a:p>
            <a:pPr marL="342900" marR="0" lvl="0" indent="-342900" algn="l" defTabSz="914400" rtl="0" eaLnBrk="0" fontAlgn="base" latinLnBrk="0" hangingPunct="0">
              <a:lnSpc>
                <a:spcPct val="85000"/>
              </a:lnSpc>
              <a:spcBef>
                <a:spcPts val="400"/>
              </a:spcBef>
              <a:spcAft>
                <a:spcPct val="0"/>
              </a:spcAft>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Round-trip time (RTT): time for a small packet to travel from client to server and back</a:t>
            </a:r>
          </a:p>
          <a:p>
            <a:pPr marL="342900" marR="0" lvl="0" indent="-342900" algn="l" defTabSz="914400" rtl="0" eaLnBrk="0" fontAlgn="base" latinLnBrk="0" hangingPunct="0">
              <a:lnSpc>
                <a:spcPct val="85000"/>
              </a:lnSpc>
              <a:spcBef>
                <a:spcPts val="400"/>
              </a:spcBef>
              <a:spcAft>
                <a:spcPct val="0"/>
              </a:spcAft>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sp>
        <p:nvSpPr>
          <p:cNvPr id="214" name="Oval 137">
            <a:extLst>
              <a:ext uri="{FF2B5EF4-FFF2-40B4-BE49-F238E27FC236}">
                <a16:creationId xmlns:a16="http://schemas.microsoft.com/office/drawing/2014/main" id="{23716FFF-6EE9-1D40-8627-3412B2DC1621}"/>
              </a:ext>
            </a:extLst>
          </p:cNvPr>
          <p:cNvSpPr>
            <a:spLocks noChangeArrowheads="1"/>
          </p:cNvSpPr>
          <p:nvPr/>
        </p:nvSpPr>
        <p:spPr bwMode="auto">
          <a:xfrm>
            <a:off x="3509527" y="6085261"/>
            <a:ext cx="1119350" cy="591127"/>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Text Box 138">
            <a:extLst>
              <a:ext uri="{FF2B5EF4-FFF2-40B4-BE49-F238E27FC236}">
                <a16:creationId xmlns:a16="http://schemas.microsoft.com/office/drawing/2014/main" id="{99974D39-E173-B849-B8ED-599FAF902A29}"/>
              </a:ext>
            </a:extLst>
          </p:cNvPr>
          <p:cNvSpPr txBox="1">
            <a:spLocks noChangeArrowheads="1"/>
          </p:cNvSpPr>
          <p:nvPr/>
        </p:nvSpPr>
        <p:spPr bwMode="auto">
          <a:xfrm>
            <a:off x="9082940" y="4996503"/>
            <a:ext cx="2965450" cy="11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9525" marR="0" lvl="0" indent="0" algn="l" defTabSz="914400" rtl="0" eaLnBrk="0" fontAlgn="base" latinLnBrk="0" hangingPunct="0">
              <a:lnSpc>
                <a:spcPct val="90000"/>
              </a:lnSpc>
              <a:spcBef>
                <a:spcPct val="20000"/>
              </a:spcBef>
              <a:spcAft>
                <a:spcPct val="0"/>
              </a:spcAft>
              <a:buClr>
                <a:srgbClr val="3333CC"/>
              </a:buClr>
              <a:buSzPct val="85000"/>
              <a:buFont typeface="ZapfDingbats" charset="2"/>
              <a:buNone/>
              <a:tabLst/>
              <a:defRPr/>
            </a:pPr>
            <a:r>
              <a:rPr kumimoji="0" lang="en-US" altLang="en-US" sz="2600" b="1" i="1" u="none" strike="noStrike" kern="0" cap="none" spc="0" normalizeH="0" baseline="0" noProof="0" dirty="0">
                <a:ln>
                  <a:noFill/>
                </a:ln>
                <a:solidFill>
                  <a:srgbClr val="CC0000"/>
                </a:solidFill>
                <a:effectLst/>
                <a:uLnTx/>
                <a:uFillTx/>
                <a:latin typeface="+mn-lt"/>
                <a:ea typeface="ＭＳ Ｐゴシック" panose="020B0600070205080204" pitchFamily="34" charset="-128"/>
                <a:cs typeface="+mn-cs"/>
              </a:rPr>
              <a:t>Problem: </a:t>
            </a:r>
            <a:r>
              <a:rPr kumimoji="0" lang="en-US" altLang="en-US" sz="2600" i="0" u="none" strike="noStrike" kern="0" cap="none" spc="0" normalizeH="0" baseline="0" noProof="0" dirty="0">
                <a:ln>
                  <a:noFill/>
                </a:ln>
                <a:effectLst/>
                <a:uLnTx/>
                <a:uFillTx/>
                <a:latin typeface="+mn-lt"/>
                <a:ea typeface="ＭＳ Ｐゴシック" panose="020B0600070205080204" pitchFamily="34" charset="-128"/>
                <a:cs typeface="+mn-cs"/>
              </a:rPr>
              <a:t>large queueing delays at high utilization!</a:t>
            </a:r>
          </a:p>
        </p:txBody>
      </p:sp>
      <p:sp>
        <p:nvSpPr>
          <p:cNvPr id="6" name="Rectangle 5">
            <a:extLst>
              <a:ext uri="{FF2B5EF4-FFF2-40B4-BE49-F238E27FC236}">
                <a16:creationId xmlns:a16="http://schemas.microsoft.com/office/drawing/2014/main" id="{3F40E6FA-56EE-4440-AD4E-B2DDBBC696EF}"/>
              </a:ext>
            </a:extLst>
          </p:cNvPr>
          <p:cNvSpPr>
            <a:spLocks noChangeArrowheads="1"/>
          </p:cNvSpPr>
          <p:nvPr/>
        </p:nvSpPr>
        <p:spPr bwMode="auto">
          <a:xfrm>
            <a:off x="0" y="4351049"/>
            <a:ext cx="6784478" cy="22979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1.5/1.54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a:t>
            </a:r>
          </a:p>
          <a:p>
            <a:pPr marL="342900" marR="0" lvl="0" indent="-342900" algn="l" defTabSz="914400" rtl="0" eaLnBrk="0" fontAlgn="base" latinLnBrk="0" hangingPunct="0">
              <a:lnSpc>
                <a:spcPct val="85000"/>
              </a:lnSpc>
              <a:spcBef>
                <a:spcPts val="600"/>
              </a:spcBef>
              <a:spcAft>
                <a:spcPct val="0"/>
              </a:spcAft>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0.0015</a:t>
            </a:r>
          </a:p>
          <a:p>
            <a:pPr marL="342900" marR="0" lvl="0" indent="-342900" algn="l" defTabSz="914400" rtl="0" eaLnBrk="0" fontAlgn="base" latinLnBrk="0" hangingPunct="0">
              <a:lnSpc>
                <a:spcPct val="85000"/>
              </a:lnSpc>
              <a:spcBef>
                <a:spcPts val="600"/>
              </a:spcBef>
              <a:spcAft>
                <a:spcPct val="0"/>
              </a:spcAft>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RTT +</a:t>
            </a:r>
          </a:p>
          <a:p>
            <a:pPr marR="0" lvl="0" algn="l" defTabSz="914400" rtl="0" eaLnBrk="0" fontAlgn="base" latinLnBrk="0" hangingPunct="0">
              <a:lnSpc>
                <a:spcPct val="85000"/>
              </a:lnSpc>
              <a:spcBef>
                <a:spcPts val="0"/>
              </a:spcBef>
              <a:spcAft>
                <a:spcPct val="0"/>
              </a:spcAft>
              <a:buSzPct val="100000"/>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lvl="0" eaLnBrk="0" fontAlgn="base" hangingPunct="0">
              <a:lnSpc>
                <a:spcPct val="85000"/>
              </a:lnSpc>
              <a:spcBef>
                <a:spcPts val="600"/>
              </a:spcBef>
              <a:spcAft>
                <a:spcPct val="0"/>
              </a:spcAft>
              <a:buSzPct val="100000"/>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a:t>
            </a:r>
            <a:r>
              <a:rPr lang="en-US" sz="2400" dirty="0">
                <a:solidFill>
                  <a:srgbClr val="000000"/>
                </a:solidFill>
                <a:latin typeface="Calibri" panose="020F0502020204030204" pitchFamily="34" charset="0"/>
                <a:ea typeface="ＭＳ Ｐゴシック" charset="0"/>
                <a:cs typeface="Calibri" panose="020F0502020204030204" pitchFamily="34" charset="0"/>
              </a:rPr>
              <a:t>microseconds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31615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1"/>
                                        </p:tgtEl>
                                        <p:attrNameLst>
                                          <p:attrName>style.visibility</p:attrName>
                                        </p:attrNameLst>
                                      </p:cBhvr>
                                      <p:to>
                                        <p:strVal val="visible"/>
                                      </p:to>
                                    </p:set>
                                    <p:animEffect transition="in" filter="dissolve">
                                      <p:cBhvr>
                                        <p:cTn id="13" dur="500"/>
                                        <p:tgtEl>
                                          <p:spTgt spid="291"/>
                                        </p:tgtEl>
                                      </p:cBhvr>
                                    </p:animEffect>
                                  </p:childTnLst>
                                </p:cTn>
                              </p:par>
                              <p:par>
                                <p:cTn id="14" presetID="9"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0"/>
                                        </p:tgtEl>
                                        <p:attrNameLst>
                                          <p:attrName>style.visibility</p:attrName>
                                        </p:attrNameLst>
                                      </p:cBhvr>
                                      <p:to>
                                        <p:strVal val="visible"/>
                                      </p:to>
                                    </p:set>
                                    <p:animEffect transition="in" filter="dissolve">
                                      <p:cBhvr>
                                        <p:cTn id="21" dur="500"/>
                                        <p:tgtEl>
                                          <p:spTgt spid="29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dissolve">
                                      <p:cBhvr>
                                        <p:cTn id="26" dur="5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14"/>
                                        </p:tgtEl>
                                        <p:attrNameLst>
                                          <p:attrName>style.visibility</p:attrName>
                                        </p:attrNameLst>
                                      </p:cBhvr>
                                      <p:to>
                                        <p:strVal val="visible"/>
                                      </p:to>
                                    </p:set>
                                    <p:animEffect transition="in" filter="dissolve">
                                      <p:cBhvr>
                                        <p:cTn id="39"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214" grpId="0" animBg="1"/>
      <p:bldP spid="2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4">
            <a:extLst>
              <a:ext uri="{FF2B5EF4-FFF2-40B4-BE49-F238E27FC236}">
                <a16:creationId xmlns:a16="http://schemas.microsoft.com/office/drawing/2014/main" id="{98A75405-209A-CD48-8E25-225D64187B47}"/>
              </a:ext>
            </a:extLst>
          </p:cNvPr>
          <p:cNvSpPr>
            <a:spLocks noChangeArrowheads="1"/>
          </p:cNvSpPr>
          <p:nvPr/>
        </p:nvSpPr>
        <p:spPr bwMode="auto">
          <a:xfrm>
            <a:off x="829733" y="4064001"/>
            <a:ext cx="6728259" cy="22979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.0015</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lvl="0" eaLnBrk="0" fontAlgn="base" hangingPunct="0">
              <a:lnSpc>
                <a:spcPct val="85000"/>
              </a:lnSpc>
              <a:spcBef>
                <a:spcPts val="600"/>
              </a:spcBef>
              <a:spcAft>
                <a:spcPct val="0"/>
              </a:spcAft>
              <a:buClr>
                <a:srgbClr val="000099"/>
              </a:buClr>
              <a:buSzPct val="100000"/>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a:t>
            </a:r>
            <a:r>
              <a:rPr lang="en-US" sz="2400" dirty="0">
                <a:solidFill>
                  <a:srgbClr val="000000"/>
                </a:solidFill>
                <a:latin typeface="Calibri" panose="020F0502020204030204" pitchFamily="34" charset="0"/>
                <a:ea typeface="ＭＳ Ｐゴシック" charset="0"/>
                <a:cs typeface="Calibri" panose="020F0502020204030204" pitchFamily="34" charset="0"/>
              </a:rPr>
              <a:t>microseconds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1: buy a faster access link</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grpSp>
        <p:nvGrpSpPr>
          <p:cNvPr id="2" name="Group 1">
            <a:extLst>
              <a:ext uri="{FF2B5EF4-FFF2-40B4-BE49-F238E27FC236}">
                <a16:creationId xmlns:a16="http://schemas.microsoft.com/office/drawing/2014/main" id="{2FF3AF6D-4CBE-BE4A-AF26-B6F34DC9EF33}"/>
              </a:ext>
            </a:extLst>
          </p:cNvPr>
          <p:cNvGrpSpPr/>
          <p:nvPr/>
        </p:nvGrpSpPr>
        <p:grpSpPr>
          <a:xfrm>
            <a:off x="3269205" y="1370475"/>
            <a:ext cx="7974440" cy="2642996"/>
            <a:chOff x="3269205" y="1370475"/>
            <a:chExt cx="7974440" cy="2642996"/>
          </a:xfrm>
        </p:grpSpPr>
        <p:grpSp>
          <p:nvGrpSpPr>
            <p:cNvPr id="214" name="Group 213">
              <a:extLst>
                <a:ext uri="{FF2B5EF4-FFF2-40B4-BE49-F238E27FC236}">
                  <a16:creationId xmlns:a16="http://schemas.microsoft.com/office/drawing/2014/main" id="{9AFA7B76-427C-134D-90BC-D4693AEF2136}"/>
                </a:ext>
              </a:extLst>
            </p:cNvPr>
            <p:cNvGrpSpPr/>
            <p:nvPr/>
          </p:nvGrpSpPr>
          <p:grpSpPr>
            <a:xfrm>
              <a:off x="3269205" y="1370475"/>
              <a:ext cx="2248984" cy="736408"/>
              <a:chOff x="4785771" y="3827302"/>
              <a:chExt cx="2248984" cy="736408"/>
            </a:xfrm>
          </p:grpSpPr>
          <p:sp>
            <p:nvSpPr>
              <p:cNvPr id="215" name="Text Box 52">
                <a:extLst>
                  <a:ext uri="{FF2B5EF4-FFF2-40B4-BE49-F238E27FC236}">
                    <a16:creationId xmlns:a16="http://schemas.microsoft.com/office/drawing/2014/main" id="{D9BA6C4C-0CF0-8742-ACB2-584114381882}"/>
                  </a:ext>
                </a:extLst>
              </p:cNvPr>
              <p:cNvSpPr txBox="1">
                <a:spLocks noChangeArrowheads="1"/>
              </p:cNvSpPr>
              <p:nvPr/>
            </p:nvSpPr>
            <p:spPr bwMode="auto">
              <a:xfrm>
                <a:off x="5449268" y="3827302"/>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154 Mbps</a:t>
                </a:r>
              </a:p>
            </p:txBody>
          </p:sp>
          <p:sp>
            <p:nvSpPr>
              <p:cNvPr id="216" name="Rectangle 215">
                <a:extLst>
                  <a:ext uri="{FF2B5EF4-FFF2-40B4-BE49-F238E27FC236}">
                    <a16:creationId xmlns:a16="http://schemas.microsoft.com/office/drawing/2014/main" id="{1FA396C6-E0DB-E54B-9564-C46EF025F0E3}"/>
                  </a:ext>
                </a:extLst>
              </p:cNvPr>
              <p:cNvSpPr/>
              <p:nvPr/>
            </p:nvSpPr>
            <p:spPr>
              <a:xfrm>
                <a:off x="4785771" y="4223523"/>
                <a:ext cx="611420"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7" name="Line 51">
                <a:extLst>
                  <a:ext uri="{FF2B5EF4-FFF2-40B4-BE49-F238E27FC236}">
                    <a16:creationId xmlns:a16="http://schemas.microsoft.com/office/drawing/2014/main" id="{5DC119B0-D3C1-9741-8399-6E949D96195E}"/>
                  </a:ext>
                </a:extLst>
              </p:cNvPr>
              <p:cNvSpPr>
                <a:spLocks noChangeShapeType="1"/>
              </p:cNvSpPr>
              <p:nvPr/>
            </p:nvSpPr>
            <p:spPr bwMode="auto">
              <a:xfrm flipV="1">
                <a:off x="4828478" y="4140660"/>
                <a:ext cx="680225" cy="42304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18" name="Group 217">
              <a:extLst>
                <a:ext uri="{FF2B5EF4-FFF2-40B4-BE49-F238E27FC236}">
                  <a16:creationId xmlns:a16="http://schemas.microsoft.com/office/drawing/2014/main" id="{43EB18F1-EB9B-AB4E-9315-D47FB051A2D9}"/>
                </a:ext>
              </a:extLst>
            </p:cNvPr>
            <p:cNvGrpSpPr/>
            <p:nvPr/>
          </p:nvGrpSpPr>
          <p:grpSpPr>
            <a:xfrm>
              <a:off x="9113107" y="3496571"/>
              <a:ext cx="2130538" cy="516900"/>
              <a:chOff x="4352719" y="3567941"/>
              <a:chExt cx="2130538" cy="516900"/>
            </a:xfrm>
          </p:grpSpPr>
          <p:sp>
            <p:nvSpPr>
              <p:cNvPr id="219" name="Text Box 52">
                <a:extLst>
                  <a:ext uri="{FF2B5EF4-FFF2-40B4-BE49-F238E27FC236}">
                    <a16:creationId xmlns:a16="http://schemas.microsoft.com/office/drawing/2014/main" id="{414BD24A-A827-744B-8CF6-F9EAA2D920A9}"/>
                  </a:ext>
                </a:extLst>
              </p:cNvPr>
              <p:cNvSpPr txBox="1">
                <a:spLocks noChangeArrowheads="1"/>
              </p:cNvSpPr>
              <p:nvPr/>
            </p:nvSpPr>
            <p:spPr bwMode="auto">
              <a:xfrm>
                <a:off x="4897770" y="3567941"/>
                <a:ext cx="1585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154 Mbps</a:t>
                </a:r>
              </a:p>
            </p:txBody>
          </p:sp>
          <p:sp>
            <p:nvSpPr>
              <p:cNvPr id="220" name="Rectangle 219">
                <a:extLst>
                  <a:ext uri="{FF2B5EF4-FFF2-40B4-BE49-F238E27FC236}">
                    <a16:creationId xmlns:a16="http://schemas.microsoft.com/office/drawing/2014/main" id="{C3E3E743-58A9-D543-ABF2-E8D950F0D5C4}"/>
                  </a:ext>
                </a:extLst>
              </p:cNvPr>
              <p:cNvSpPr/>
              <p:nvPr/>
            </p:nvSpPr>
            <p:spPr>
              <a:xfrm>
                <a:off x="4352719" y="3822059"/>
                <a:ext cx="527164" cy="262782"/>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1" name="Line 51">
                <a:extLst>
                  <a:ext uri="{FF2B5EF4-FFF2-40B4-BE49-F238E27FC236}">
                    <a16:creationId xmlns:a16="http://schemas.microsoft.com/office/drawing/2014/main" id="{C012F3C8-BFC0-0C46-8D2D-992B1C38C6A6}"/>
                  </a:ext>
                </a:extLst>
              </p:cNvPr>
              <p:cNvSpPr>
                <a:spLocks noChangeShapeType="1"/>
              </p:cNvSpPr>
              <p:nvPr/>
            </p:nvSpPr>
            <p:spPr bwMode="auto">
              <a:xfrm flipV="1">
                <a:off x="4459229" y="3805441"/>
                <a:ext cx="554004" cy="23711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222" name="Group 221">
            <a:extLst>
              <a:ext uri="{FF2B5EF4-FFF2-40B4-BE49-F238E27FC236}">
                <a16:creationId xmlns:a16="http://schemas.microsoft.com/office/drawing/2014/main" id="{173CBB2E-654A-474B-8238-296B81F89068}"/>
              </a:ext>
            </a:extLst>
          </p:cNvPr>
          <p:cNvGrpSpPr/>
          <p:nvPr/>
        </p:nvGrpSpPr>
        <p:grpSpPr>
          <a:xfrm>
            <a:off x="4067394" y="4387359"/>
            <a:ext cx="2583033" cy="461665"/>
            <a:chOff x="4114801" y="3880785"/>
            <a:chExt cx="2583033" cy="461665"/>
          </a:xfrm>
        </p:grpSpPr>
        <p:sp>
          <p:nvSpPr>
            <p:cNvPr id="223" name="Text Box 52">
              <a:extLst>
                <a:ext uri="{FF2B5EF4-FFF2-40B4-BE49-F238E27FC236}">
                  <a16:creationId xmlns:a16="http://schemas.microsoft.com/office/drawing/2014/main" id="{FA193B58-E942-8A47-9F5D-3A2B58608DBB}"/>
                </a:ext>
              </a:extLst>
            </p:cNvPr>
            <p:cNvSpPr txBox="1">
              <a:spLocks noChangeArrowheads="1"/>
            </p:cNvSpPr>
            <p:nvPr/>
          </p:nvSpPr>
          <p:spPr bwMode="auto">
            <a:xfrm>
              <a:off x="5112347" y="3880785"/>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.0097</a:t>
              </a:r>
            </a:p>
          </p:txBody>
        </p:sp>
        <p:sp>
          <p:nvSpPr>
            <p:cNvPr id="224" name="Rectangle 223">
              <a:extLst>
                <a:ext uri="{FF2B5EF4-FFF2-40B4-BE49-F238E27FC236}">
                  <a16:creationId xmlns:a16="http://schemas.microsoft.com/office/drawing/2014/main" id="{84682AEF-F684-9F45-A3DA-FEDE9ED18429}"/>
                </a:ext>
              </a:extLst>
            </p:cNvPr>
            <p:cNvSpPr/>
            <p:nvPr/>
          </p:nvSpPr>
          <p:spPr>
            <a:xfrm>
              <a:off x="4114801" y="3955100"/>
              <a:ext cx="498412"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5" name="Line 51">
              <a:extLst>
                <a:ext uri="{FF2B5EF4-FFF2-40B4-BE49-F238E27FC236}">
                  <a16:creationId xmlns:a16="http://schemas.microsoft.com/office/drawing/2014/main" id="{8F3A165F-08A0-9D4B-B82D-B603502A13F3}"/>
                </a:ext>
              </a:extLst>
            </p:cNvPr>
            <p:cNvSpPr>
              <a:spLocks noChangeShapeType="1"/>
            </p:cNvSpPr>
            <p:nvPr/>
          </p:nvSpPr>
          <p:spPr bwMode="auto">
            <a:xfrm>
              <a:off x="4234070" y="4117024"/>
              <a:ext cx="936703" cy="1"/>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226" name="Group 225">
            <a:extLst>
              <a:ext uri="{FF2B5EF4-FFF2-40B4-BE49-F238E27FC236}">
                <a16:creationId xmlns:a16="http://schemas.microsoft.com/office/drawing/2014/main" id="{598125F6-3C0E-B64C-9CC2-9EFB4DA6980E}"/>
              </a:ext>
            </a:extLst>
          </p:cNvPr>
          <p:cNvGrpSpPr/>
          <p:nvPr/>
        </p:nvGrpSpPr>
        <p:grpSpPr>
          <a:xfrm>
            <a:off x="4351868" y="5927346"/>
            <a:ext cx="3101886" cy="698305"/>
            <a:chOff x="3557204" y="3415545"/>
            <a:chExt cx="3101886" cy="698305"/>
          </a:xfrm>
        </p:grpSpPr>
        <p:sp>
          <p:nvSpPr>
            <p:cNvPr id="227" name="Text Box 52">
              <a:extLst>
                <a:ext uri="{FF2B5EF4-FFF2-40B4-BE49-F238E27FC236}">
                  <a16:creationId xmlns:a16="http://schemas.microsoft.com/office/drawing/2014/main" id="{5B815C0E-E9AF-964A-AB0C-F8220D77B6A8}"/>
                </a:ext>
              </a:extLst>
            </p:cNvPr>
            <p:cNvSpPr txBox="1">
              <a:spLocks noChangeArrowheads="1"/>
            </p:cNvSpPr>
            <p:nvPr/>
          </p:nvSpPr>
          <p:spPr bwMode="auto">
            <a:xfrm>
              <a:off x="5555973" y="3652185"/>
              <a:ext cx="1103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msecs</a:t>
              </a:r>
            </a:p>
          </p:txBody>
        </p:sp>
        <p:sp>
          <p:nvSpPr>
            <p:cNvPr id="228" name="Rectangle 227">
              <a:extLst>
                <a:ext uri="{FF2B5EF4-FFF2-40B4-BE49-F238E27FC236}">
                  <a16:creationId xmlns:a16="http://schemas.microsoft.com/office/drawing/2014/main" id="{4EE7EB05-EB77-DA46-8D82-2C1B89B59FCD}"/>
                </a:ext>
              </a:extLst>
            </p:cNvPr>
            <p:cNvSpPr/>
            <p:nvPr/>
          </p:nvSpPr>
          <p:spPr>
            <a:xfrm>
              <a:off x="3557204" y="3415545"/>
              <a:ext cx="1041334" cy="337988"/>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9" name="Line 51">
              <a:extLst>
                <a:ext uri="{FF2B5EF4-FFF2-40B4-BE49-F238E27FC236}">
                  <a16:creationId xmlns:a16="http://schemas.microsoft.com/office/drawing/2014/main" id="{45B58613-BF72-9847-A603-92F5F10A9D91}"/>
                </a:ext>
              </a:extLst>
            </p:cNvPr>
            <p:cNvSpPr>
              <a:spLocks noChangeShapeType="1"/>
            </p:cNvSpPr>
            <p:nvPr/>
          </p:nvSpPr>
          <p:spPr bwMode="auto">
            <a:xfrm>
              <a:off x="3662316" y="3504654"/>
              <a:ext cx="1983056" cy="46166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30" name="Text Box 83">
            <a:extLst>
              <a:ext uri="{FF2B5EF4-FFF2-40B4-BE49-F238E27FC236}">
                <a16:creationId xmlns:a16="http://schemas.microsoft.com/office/drawing/2014/main" id="{3A71517F-2630-E14F-B4A5-B7AD1A3332AB}"/>
              </a:ext>
            </a:extLst>
          </p:cNvPr>
          <p:cNvSpPr txBox="1">
            <a:spLocks noChangeArrowheads="1"/>
          </p:cNvSpPr>
          <p:nvPr/>
        </p:nvSpPr>
        <p:spPr bwMode="auto">
          <a:xfrm>
            <a:off x="870724" y="6212256"/>
            <a:ext cx="4565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faster access link (</a:t>
            </a:r>
            <a:r>
              <a:rPr kumimoji="0" lang="en-US" altLang="en-US" sz="2400" b="1"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expensive</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p>
        </p:txBody>
      </p:sp>
    </p:spTree>
    <p:extLst>
      <p:ext uri="{BB962C8B-B14F-4D97-AF65-F5344CB8AC3E}">
        <p14:creationId xmlns:p14="http://schemas.microsoft.com/office/powerpoint/2010/main" val="384993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dissolve">
                                      <p:cBhvr>
                                        <p:cTn id="12" dur="500"/>
                                        <p:tgtEl>
                                          <p:spTgt spid="2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dissolve">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0"/>
                                        </p:tgtEl>
                                        <p:attrNameLst>
                                          <p:attrName>style.visibility</p:attrName>
                                        </p:attrNameLst>
                                      </p:cBhvr>
                                      <p:to>
                                        <p:strVal val="visible"/>
                                      </p:to>
                                    </p:set>
                                    <p:animEffect transition="in" filter="dissolve">
                                      <p:cBhvr>
                                        <p:cTn id="22"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2: install a web cache</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3006" y="4514213"/>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506" y="1121040"/>
            <a:ext cx="7947363" cy="522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altLang="zh-CN"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Solution</a:t>
            </a: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a:t>
            </a:r>
          </a:p>
          <a:p>
            <a:pPr marL="342900" marR="0" lvl="0" indent="-342900" algn="l" defTabSz="914400" rtl="0" eaLnBrk="0" fontAlgn="base" latinLnBrk="0" hangingPunct="0">
              <a:lnSpc>
                <a:spcPct val="85000"/>
              </a:lnSpc>
              <a:spcBef>
                <a:spcPts val="400"/>
              </a:spcBef>
              <a:spcAft>
                <a:spcPct val="0"/>
              </a:spcAft>
              <a:buSzPct val="100000"/>
              <a:buFont typeface="Arial" panose="020B0604020202020204" pitchFamily="34" charset="0"/>
              <a:buChar char="•"/>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Installed a Local Web Cache</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Added a local web cache within the institutional network to store frequently accessed web content closer to the users.</a:t>
            </a:r>
          </a:p>
          <a:p>
            <a:pPr marR="0" lvl="0" algn="l" defTabSz="914400" rtl="0" eaLnBrk="0" fontAlgn="base" latinLnBrk="0" hangingPunct="0">
              <a:lnSpc>
                <a:spcPct val="85000"/>
              </a:lnSpc>
              <a:spcBef>
                <a:spcPts val="400"/>
              </a:spcBef>
              <a:spcAft>
                <a:spcPct val="0"/>
              </a:spcAft>
              <a:buClr>
                <a:srgbClr val="000099"/>
              </a:buClr>
              <a:buSzPct val="100000"/>
              <a:tabLst/>
              <a:defRPr/>
            </a:pPr>
            <a:r>
              <a:rPr lang="en-US" sz="2800" i="1" dirty="0">
                <a:solidFill>
                  <a:srgbClr val="CC0000"/>
                </a:solidFill>
                <a:latin typeface="Calibri" panose="020F0502020204030204" pitchFamily="34" charset="0"/>
                <a:ea typeface="ＭＳ Ｐゴシック" charset="0"/>
                <a:cs typeface="Calibri" panose="020F0502020204030204" pitchFamily="34" charset="0"/>
              </a:rPr>
              <a:t>Why it works:</a:t>
            </a:r>
          </a:p>
          <a:p>
            <a:pPr marL="342900" marR="0" lvl="0" indent="-342900" algn="l" defTabSz="914400" rtl="0" eaLnBrk="0" fontAlgn="base" latinLnBrk="0" hangingPunct="0">
              <a:lnSpc>
                <a:spcPct val="85000"/>
              </a:lnSpc>
              <a:spcBef>
                <a:spcPts val="400"/>
              </a:spcBef>
              <a:spcAft>
                <a:spcPct val="0"/>
              </a:spcAft>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Store frequently accessed data locally, reducing the need to fetch it repeatedly from a remote server</a:t>
            </a:r>
          </a:p>
          <a:p>
            <a:pPr marL="800100" lvl="1" indent="-342900" eaLnBrk="0" fontAlgn="base" hangingPunct="0">
              <a:lnSpc>
                <a:spcPct val="85000"/>
              </a:lnSpc>
              <a:spcBef>
                <a:spcPts val="400"/>
              </a:spcBef>
              <a:spcAft>
                <a:spcPct val="0"/>
              </a:spcAft>
              <a:buSzPct val="100000"/>
              <a:buFont typeface="Arial" panose="020B0604020202020204" pitchFamily="34" charset="0"/>
              <a:buChar char="•"/>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Reduce Load on Access Link: The institutional network </a:t>
            </a: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is</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 bottleneck when multiple users request data simultaneously.</a:t>
            </a:r>
          </a:p>
          <a:p>
            <a:pPr marL="800100" lvl="1" indent="-342900" eaLnBrk="0" fontAlgn="base" hangingPunct="0">
              <a:lnSpc>
                <a:spcPct val="85000"/>
              </a:lnSpc>
              <a:spcBef>
                <a:spcPts val="400"/>
              </a:spcBef>
              <a:spcAft>
                <a:spcPct val="0"/>
              </a:spcAft>
              <a:buSzPct val="100000"/>
              <a:buFont typeface="Arial" panose="020B0604020202020204" pitchFamily="34" charset="0"/>
              <a:buChar char="•"/>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Improve Data Access Speed &amp; Lower Latency: Fetching data from the local web cache is much faster</a:t>
            </a:r>
          </a:p>
          <a:p>
            <a:pPr marR="0" lvl="0" algn="l" defTabSz="914400" rtl="0" eaLnBrk="0" fontAlgn="base" latinLnBrk="0" hangingPunct="0">
              <a:lnSpc>
                <a:spcPct val="85000"/>
              </a:lnSpc>
              <a:spcBef>
                <a:spcPts val="400"/>
              </a:spcBef>
              <a:spcAft>
                <a:spcPct val="0"/>
              </a:spcAft>
              <a:buClr>
                <a:srgbClr val="000099"/>
              </a:buClr>
              <a:buSzPct val="100000"/>
              <a:tabLst/>
              <a:defRPr/>
            </a:pPr>
            <a:r>
              <a:rPr lang="en-US" sz="2800" i="1" dirty="0">
                <a:solidFill>
                  <a:srgbClr val="CC0000"/>
                </a:solidFill>
                <a:latin typeface="Calibri" panose="020F0502020204030204" pitchFamily="34" charset="0"/>
                <a:ea typeface="ＭＳ Ｐゴシック" charset="0"/>
                <a:cs typeface="Calibri" panose="020F0502020204030204" pitchFamily="34" charset="0"/>
              </a:rPr>
              <a:t>Benefits:</a:t>
            </a:r>
          </a:p>
          <a:p>
            <a:pPr marL="800100" lvl="1" indent="-342900" eaLnBrk="0" fontAlgn="base" hangingPunct="0">
              <a:lnSpc>
                <a:spcPct val="85000"/>
              </a:lnSpc>
              <a:spcBef>
                <a:spcPts val="400"/>
              </a:spcBef>
              <a:spcAft>
                <a:spcPct val="0"/>
              </a:spcAft>
              <a:buSzPct val="100000"/>
              <a:buFont typeface="Arial" panose="020B0604020202020204" pitchFamily="34" charset="0"/>
              <a:buChar char="•"/>
              <a:defRPr/>
            </a:pPr>
            <a:r>
              <a:rPr lang="en-US" sz="2400" dirty="0">
                <a:solidFill>
                  <a:srgbClr val="000000"/>
                </a:solidFill>
                <a:latin typeface="Calibri" panose="020F0502020204030204" pitchFamily="34" charset="0"/>
                <a:ea typeface="ＭＳ Ｐゴシック" charset="0"/>
                <a:cs typeface="Calibri" panose="020F0502020204030204" pitchFamily="34" charset="0"/>
              </a:rPr>
              <a:t>Reduce Internet Latency</a:t>
            </a:r>
          </a:p>
          <a:p>
            <a:pPr marL="800100" lvl="1" indent="-342900" eaLnBrk="0" fontAlgn="base" hangingPunct="0">
              <a:lnSpc>
                <a:spcPct val="85000"/>
              </a:lnSpc>
              <a:spcBef>
                <a:spcPts val="400"/>
              </a:spcBef>
              <a:spcAft>
                <a:spcPct val="0"/>
              </a:spcAft>
              <a:buSzPct val="100000"/>
              <a:buFont typeface="Arial" panose="020B0604020202020204" pitchFamily="34" charset="0"/>
              <a:buChar char="•"/>
              <a:defRPr/>
            </a:pPr>
            <a:r>
              <a:rPr lang="en-US" sz="2400" dirty="0">
                <a:solidFill>
                  <a:srgbClr val="000000"/>
                </a:solidFill>
                <a:latin typeface="Calibri" panose="020F0502020204030204" pitchFamily="34" charset="0"/>
                <a:ea typeface="ＭＳ Ｐゴシック" charset="0"/>
                <a:cs typeface="Calibri" panose="020F0502020204030204" pitchFamily="34" charset="0"/>
              </a:rPr>
              <a:t>Faster Response Time &amp; Improved Performance</a:t>
            </a:r>
          </a:p>
        </p:txBody>
      </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07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dissolve">
                                      <p:cBhvr>
                                        <p:cTn id="1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12" name="Rectangle 3">
            <a:extLst>
              <a:ext uri="{FF2B5EF4-FFF2-40B4-BE49-F238E27FC236}">
                <a16:creationId xmlns:a16="http://schemas.microsoft.com/office/drawing/2014/main" id="{3635EFC9-A521-0240-B257-CD458B330808}"/>
              </a:ext>
            </a:extLst>
          </p:cNvPr>
          <p:cNvSpPr txBox="1">
            <a:spLocks noChangeArrowheads="1"/>
          </p:cNvSpPr>
          <p:nvPr/>
        </p:nvSpPr>
        <p:spPr>
          <a:xfrm>
            <a:off x="751523" y="1368109"/>
            <a:ext cx="5877880" cy="4836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Recall:  HTTP GET/response interaction is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stateless</a:t>
            </a:r>
          </a:p>
          <a:p>
            <a:pPr marR="0" lvl="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notion of multi-step exchanges of HTTP messages to complete a Web “transaction” </a:t>
            </a:r>
          </a:p>
          <a:p>
            <a:pPr marR="0" lvl="1" algn="l" defTabSz="914400" rtl="0" eaLnBrk="1" fontAlgn="auto" latinLnBrk="0" hangingPunct="1">
              <a:lnSpc>
                <a:spcPct val="90000"/>
              </a:lnSpc>
              <a:spcBef>
                <a:spcPts val="500"/>
              </a:spcBef>
              <a:spcAft>
                <a:spcPts val="0"/>
              </a:spcAft>
              <a:buClrTx/>
              <a:buSzTx/>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track “state” of multi-step exchange</a:t>
            </a:r>
          </a:p>
          <a:p>
            <a:pPr marR="0" lvl="1" algn="l" defTabSz="914400" rtl="0" eaLnBrk="1" fontAlgn="auto" latinLnBrk="0" hangingPunct="1">
              <a:lnSpc>
                <a:spcPct val="90000"/>
              </a:lnSpc>
              <a:spcBef>
                <a:spcPts val="500"/>
              </a:spcBef>
              <a:spcAft>
                <a:spcPts val="0"/>
              </a:spcAft>
              <a:buClrTx/>
              <a:buSzTx/>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All HTTP requests are independent of each other</a:t>
            </a:r>
          </a:p>
          <a:p>
            <a:pPr marR="0" lvl="1" algn="l" defTabSz="914400" rtl="0" eaLnBrk="1" fontAlgn="auto" latinLnBrk="0" hangingPunct="1">
              <a:lnSpc>
                <a:spcPct val="90000"/>
              </a:lnSpc>
              <a:spcBef>
                <a:spcPts val="500"/>
              </a:spcBef>
              <a:spcAft>
                <a:spcPts val="0"/>
              </a:spcAft>
              <a:buClrTx/>
              <a:buSzTx/>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“recover” from a partially-completed-but-never-completely-completed transaction</a:t>
            </a:r>
          </a:p>
        </p:txBody>
      </p:sp>
      <p:sp>
        <p:nvSpPr>
          <p:cNvPr id="2" name="TextBox 1">
            <a:extLst>
              <a:ext uri="{FF2B5EF4-FFF2-40B4-BE49-F238E27FC236}">
                <a16:creationId xmlns:a16="http://schemas.microsoft.com/office/drawing/2014/main" id="{F81F961A-6387-0345-9591-6D8E9EDB9801}"/>
              </a:ext>
            </a:extLst>
          </p:cNvPr>
          <p:cNvSpPr txBox="1"/>
          <p:nvPr/>
        </p:nvSpPr>
        <p:spPr>
          <a:xfrm>
            <a:off x="7777183" y="1266045"/>
            <a:ext cx="33473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a:ea typeface="+mn-ea"/>
                <a:cs typeface="+mn-cs"/>
              </a:rPr>
              <a:t>A stateful protocol</a:t>
            </a:r>
            <a:r>
              <a:rPr kumimoji="0" lang="en-US" sz="1800" b="0" i="0" u="none" strike="noStrike" kern="1200" cap="none" spc="0" normalizeH="0" baseline="0" noProof="0" dirty="0">
                <a:ln>
                  <a:noFill/>
                </a:ln>
                <a:effectLst/>
                <a:uLnTx/>
                <a:uFillTx/>
                <a:latin typeface="Calibri"/>
                <a:ea typeface="+mn-ea"/>
                <a:cs typeface="+mn-cs"/>
              </a:rPr>
              <a:t>: </a:t>
            </a:r>
            <a:r>
              <a:rPr kumimoji="0" lang="en-US" sz="1800" b="0" i="0" u="none" strike="noStrike" kern="1200" cap="none" spc="0" normalizeH="0" baseline="0" noProof="0" dirty="0">
                <a:ln>
                  <a:noFill/>
                </a:ln>
                <a:solidFill>
                  <a:prstClr val="black"/>
                </a:solidFill>
                <a:effectLst/>
                <a:uLnTx/>
                <a:uFillTx/>
                <a:latin typeface="Calibri"/>
                <a:ea typeface="+mn-ea"/>
                <a:cs typeface="+mn-cs"/>
              </a:rPr>
              <a:t>client makes two changes to X, or none at all</a:t>
            </a:r>
          </a:p>
        </p:txBody>
      </p:sp>
      <p:sp>
        <p:nvSpPr>
          <p:cNvPr id="14" name="Line 15">
            <a:extLst>
              <a:ext uri="{FF2B5EF4-FFF2-40B4-BE49-F238E27FC236}">
                <a16:creationId xmlns:a16="http://schemas.microsoft.com/office/drawing/2014/main" id="{E1896121-77D8-FD42-BC74-F51FD18D8659}"/>
              </a:ext>
            </a:extLst>
          </p:cNvPr>
          <p:cNvSpPr>
            <a:spLocks noChangeShapeType="1"/>
          </p:cNvSpPr>
          <p:nvPr/>
        </p:nvSpPr>
        <p:spPr bwMode="auto">
          <a:xfrm>
            <a:off x="8211743" y="2818375"/>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7668C468-5627-F641-A1D5-CCCD71D47636}"/>
              </a:ext>
            </a:extLst>
          </p:cNvPr>
          <p:cNvSpPr>
            <a:spLocks noChangeShapeType="1"/>
          </p:cNvSpPr>
          <p:nvPr/>
        </p:nvSpPr>
        <p:spPr bwMode="auto">
          <a:xfrm>
            <a:off x="9902430" y="2812025"/>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Text Box 37">
            <a:extLst>
              <a:ext uri="{FF2B5EF4-FFF2-40B4-BE49-F238E27FC236}">
                <a16:creationId xmlns:a16="http://schemas.microsoft.com/office/drawing/2014/main" id="{4D29A06D-1A18-BA46-8999-A8C319B0650D}"/>
              </a:ext>
            </a:extLst>
          </p:cNvPr>
          <p:cNvSpPr txBox="1">
            <a:spLocks noChangeArrowheads="1"/>
          </p:cNvSpPr>
          <p:nvPr/>
        </p:nvSpPr>
        <p:spPr bwMode="auto">
          <a:xfrm>
            <a:off x="7986318" y="5664762"/>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35" name="Text Box 38">
            <a:extLst>
              <a:ext uri="{FF2B5EF4-FFF2-40B4-BE49-F238E27FC236}">
                <a16:creationId xmlns:a16="http://schemas.microsoft.com/office/drawing/2014/main" id="{27466D26-729A-A04F-8FFC-34F73F8EF342}"/>
              </a:ext>
            </a:extLst>
          </p:cNvPr>
          <p:cNvSpPr txBox="1">
            <a:spLocks noChangeArrowheads="1"/>
          </p:cNvSpPr>
          <p:nvPr/>
        </p:nvSpPr>
        <p:spPr bwMode="auto">
          <a:xfrm>
            <a:off x="9664305" y="564730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grpSp>
        <p:nvGrpSpPr>
          <p:cNvPr id="36" name="Group 43">
            <a:extLst>
              <a:ext uri="{FF2B5EF4-FFF2-40B4-BE49-F238E27FC236}">
                <a16:creationId xmlns:a16="http://schemas.microsoft.com/office/drawing/2014/main" id="{FAE9785A-4169-E940-B94F-671A4AB9F406}"/>
              </a:ext>
            </a:extLst>
          </p:cNvPr>
          <p:cNvGrpSpPr>
            <a:grpSpLocks/>
          </p:cNvGrpSpPr>
          <p:nvPr/>
        </p:nvGrpSpPr>
        <p:grpSpPr bwMode="auto">
          <a:xfrm>
            <a:off x="9702405" y="2045262"/>
            <a:ext cx="423863" cy="684213"/>
            <a:chOff x="4140" y="429"/>
            <a:chExt cx="1425" cy="2396"/>
          </a:xfrm>
        </p:grpSpPr>
        <p:sp>
          <p:nvSpPr>
            <p:cNvPr id="37" name="Freeform 44">
              <a:extLst>
                <a:ext uri="{FF2B5EF4-FFF2-40B4-BE49-F238E27FC236}">
                  <a16:creationId xmlns:a16="http://schemas.microsoft.com/office/drawing/2014/main" id="{6CED6B20-429D-A742-A5A8-C560D22732C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45">
              <a:extLst>
                <a:ext uri="{FF2B5EF4-FFF2-40B4-BE49-F238E27FC236}">
                  <a16:creationId xmlns:a16="http://schemas.microsoft.com/office/drawing/2014/main" id="{3217673F-28F2-7F49-B23F-A3ED64A0570B}"/>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Freeform 46">
              <a:extLst>
                <a:ext uri="{FF2B5EF4-FFF2-40B4-BE49-F238E27FC236}">
                  <a16:creationId xmlns:a16="http://schemas.microsoft.com/office/drawing/2014/main" id="{2C8F4947-7476-8140-9308-A091DA1251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Freeform 47">
              <a:extLst>
                <a:ext uri="{FF2B5EF4-FFF2-40B4-BE49-F238E27FC236}">
                  <a16:creationId xmlns:a16="http://schemas.microsoft.com/office/drawing/2014/main" id="{C324215D-D2F8-D640-866A-AD06AEA388E7}"/>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 name="Rectangle 48">
              <a:extLst>
                <a:ext uri="{FF2B5EF4-FFF2-40B4-BE49-F238E27FC236}">
                  <a16:creationId xmlns:a16="http://schemas.microsoft.com/office/drawing/2014/main" id="{AF16B93D-625D-BF47-B9C3-3122406F6C90}"/>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2" name="Group 49">
              <a:extLst>
                <a:ext uri="{FF2B5EF4-FFF2-40B4-BE49-F238E27FC236}">
                  <a16:creationId xmlns:a16="http://schemas.microsoft.com/office/drawing/2014/main" id="{E5823F1D-E46B-E542-BA9A-BE7B2ADB2B86}"/>
                </a:ext>
              </a:extLst>
            </p:cNvPr>
            <p:cNvGrpSpPr>
              <a:grpSpLocks/>
            </p:cNvGrpSpPr>
            <p:nvPr/>
          </p:nvGrpSpPr>
          <p:grpSpPr bwMode="auto">
            <a:xfrm>
              <a:off x="4749" y="668"/>
              <a:ext cx="581" cy="145"/>
              <a:chOff x="614" y="2568"/>
              <a:chExt cx="725" cy="139"/>
            </a:xfrm>
          </p:grpSpPr>
          <p:sp>
            <p:nvSpPr>
              <p:cNvPr id="67" name="AutoShape 50">
                <a:extLst>
                  <a:ext uri="{FF2B5EF4-FFF2-40B4-BE49-F238E27FC236}">
                    <a16:creationId xmlns:a16="http://schemas.microsoft.com/office/drawing/2014/main" id="{5EDFB4BA-9ECC-1D4B-9DE1-6892D81BDDEF}"/>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AutoShape 51">
                <a:extLst>
                  <a:ext uri="{FF2B5EF4-FFF2-40B4-BE49-F238E27FC236}">
                    <a16:creationId xmlns:a16="http://schemas.microsoft.com/office/drawing/2014/main" id="{322B0365-5AB5-FB41-8CFB-D0A89CDC6CD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3" name="Rectangle 52">
              <a:extLst>
                <a:ext uri="{FF2B5EF4-FFF2-40B4-BE49-F238E27FC236}">
                  <a16:creationId xmlns:a16="http://schemas.microsoft.com/office/drawing/2014/main" id="{29C26A51-8119-1C45-B765-0A6FDC420497}"/>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4" name="Group 53">
              <a:extLst>
                <a:ext uri="{FF2B5EF4-FFF2-40B4-BE49-F238E27FC236}">
                  <a16:creationId xmlns:a16="http://schemas.microsoft.com/office/drawing/2014/main" id="{A0E07450-02B5-944A-993E-ED4E720D6C10}"/>
                </a:ext>
              </a:extLst>
            </p:cNvPr>
            <p:cNvGrpSpPr>
              <a:grpSpLocks/>
            </p:cNvGrpSpPr>
            <p:nvPr/>
          </p:nvGrpSpPr>
          <p:grpSpPr bwMode="auto">
            <a:xfrm>
              <a:off x="4747" y="994"/>
              <a:ext cx="581" cy="134"/>
              <a:chOff x="614" y="2568"/>
              <a:chExt cx="725" cy="139"/>
            </a:xfrm>
          </p:grpSpPr>
          <p:sp>
            <p:nvSpPr>
              <p:cNvPr id="65" name="AutoShape 54">
                <a:extLst>
                  <a:ext uri="{FF2B5EF4-FFF2-40B4-BE49-F238E27FC236}">
                    <a16:creationId xmlns:a16="http://schemas.microsoft.com/office/drawing/2014/main" id="{B895EECE-8814-364B-ABEF-BDFDB5B6907F}"/>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6" name="AutoShape 55">
                <a:extLst>
                  <a:ext uri="{FF2B5EF4-FFF2-40B4-BE49-F238E27FC236}">
                    <a16:creationId xmlns:a16="http://schemas.microsoft.com/office/drawing/2014/main" id="{19862CEA-43CD-F949-9939-14C77DA0F5D1}"/>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5" name="Rectangle 56">
              <a:extLst>
                <a:ext uri="{FF2B5EF4-FFF2-40B4-BE49-F238E27FC236}">
                  <a16:creationId xmlns:a16="http://schemas.microsoft.com/office/drawing/2014/main" id="{AF3B098B-3C77-8047-942A-938B768ECD31}"/>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6" name="Rectangle 57">
              <a:extLst>
                <a:ext uri="{FF2B5EF4-FFF2-40B4-BE49-F238E27FC236}">
                  <a16:creationId xmlns:a16="http://schemas.microsoft.com/office/drawing/2014/main" id="{B55EF1A5-9C91-874D-A21C-9283813B9454}"/>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7" name="Group 58">
              <a:extLst>
                <a:ext uri="{FF2B5EF4-FFF2-40B4-BE49-F238E27FC236}">
                  <a16:creationId xmlns:a16="http://schemas.microsoft.com/office/drawing/2014/main" id="{4BE447F1-4065-604D-9C52-935316AF9073}"/>
                </a:ext>
              </a:extLst>
            </p:cNvPr>
            <p:cNvGrpSpPr>
              <a:grpSpLocks/>
            </p:cNvGrpSpPr>
            <p:nvPr/>
          </p:nvGrpSpPr>
          <p:grpSpPr bwMode="auto">
            <a:xfrm>
              <a:off x="4735" y="1627"/>
              <a:ext cx="582" cy="151"/>
              <a:chOff x="614" y="2568"/>
              <a:chExt cx="725" cy="139"/>
            </a:xfrm>
          </p:grpSpPr>
          <p:sp>
            <p:nvSpPr>
              <p:cNvPr id="63" name="AutoShape 59">
                <a:extLst>
                  <a:ext uri="{FF2B5EF4-FFF2-40B4-BE49-F238E27FC236}">
                    <a16:creationId xmlns:a16="http://schemas.microsoft.com/office/drawing/2014/main" id="{B6AF28E0-3DFD-B648-BA8B-C954368CED3E}"/>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4" name="AutoShape 60">
                <a:extLst>
                  <a:ext uri="{FF2B5EF4-FFF2-40B4-BE49-F238E27FC236}">
                    <a16:creationId xmlns:a16="http://schemas.microsoft.com/office/drawing/2014/main" id="{CD352178-7C9F-9247-ADEE-3A9C5EEDD12B}"/>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8" name="Freeform 61">
              <a:extLst>
                <a:ext uri="{FF2B5EF4-FFF2-40B4-BE49-F238E27FC236}">
                  <a16:creationId xmlns:a16="http://schemas.microsoft.com/office/drawing/2014/main" id="{167E2C73-34F7-5443-B80D-3E31BC266850}"/>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9" name="Group 62">
              <a:extLst>
                <a:ext uri="{FF2B5EF4-FFF2-40B4-BE49-F238E27FC236}">
                  <a16:creationId xmlns:a16="http://schemas.microsoft.com/office/drawing/2014/main" id="{FD3C1C1A-4BE2-8A4D-B7D1-6FE82CCD5E7C}"/>
                </a:ext>
              </a:extLst>
            </p:cNvPr>
            <p:cNvGrpSpPr>
              <a:grpSpLocks/>
            </p:cNvGrpSpPr>
            <p:nvPr/>
          </p:nvGrpSpPr>
          <p:grpSpPr bwMode="auto">
            <a:xfrm>
              <a:off x="4739" y="1327"/>
              <a:ext cx="582" cy="139"/>
              <a:chOff x="614" y="2568"/>
              <a:chExt cx="725" cy="139"/>
            </a:xfrm>
          </p:grpSpPr>
          <p:sp>
            <p:nvSpPr>
              <p:cNvPr id="61" name="AutoShape 63">
                <a:extLst>
                  <a:ext uri="{FF2B5EF4-FFF2-40B4-BE49-F238E27FC236}">
                    <a16:creationId xmlns:a16="http://schemas.microsoft.com/office/drawing/2014/main" id="{37F891D2-79F1-BA40-9E94-2CB7F92C3A86}"/>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2" name="AutoShape 64">
                <a:extLst>
                  <a:ext uri="{FF2B5EF4-FFF2-40B4-BE49-F238E27FC236}">
                    <a16:creationId xmlns:a16="http://schemas.microsoft.com/office/drawing/2014/main" id="{A6F14F93-50F0-1D44-A328-C58C4810E50F}"/>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 name="Rectangle 65">
              <a:extLst>
                <a:ext uri="{FF2B5EF4-FFF2-40B4-BE49-F238E27FC236}">
                  <a16:creationId xmlns:a16="http://schemas.microsoft.com/office/drawing/2014/main" id="{002C4B61-E0A4-9947-A2B8-C5E4A183D58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 name="Freeform 66">
              <a:extLst>
                <a:ext uri="{FF2B5EF4-FFF2-40B4-BE49-F238E27FC236}">
                  <a16:creationId xmlns:a16="http://schemas.microsoft.com/office/drawing/2014/main" id="{03750C04-4651-264E-A820-846CC991E1D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Freeform 67">
              <a:extLst>
                <a:ext uri="{FF2B5EF4-FFF2-40B4-BE49-F238E27FC236}">
                  <a16:creationId xmlns:a16="http://schemas.microsoft.com/office/drawing/2014/main" id="{8FAC3F30-F8EF-E042-AB16-84DEBD8CDD05}"/>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Oval 68">
              <a:extLst>
                <a:ext uri="{FF2B5EF4-FFF2-40B4-BE49-F238E27FC236}">
                  <a16:creationId xmlns:a16="http://schemas.microsoft.com/office/drawing/2014/main" id="{0AC7D83A-6568-AE4B-9387-52663F18F9CB}"/>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4" name="Freeform 69">
              <a:extLst>
                <a:ext uri="{FF2B5EF4-FFF2-40B4-BE49-F238E27FC236}">
                  <a16:creationId xmlns:a16="http://schemas.microsoft.com/office/drawing/2014/main" id="{1F36BF90-AD45-4E43-863B-F70935197C4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5" name="AutoShape 70">
              <a:extLst>
                <a:ext uri="{FF2B5EF4-FFF2-40B4-BE49-F238E27FC236}">
                  <a16:creationId xmlns:a16="http://schemas.microsoft.com/office/drawing/2014/main" id="{F5B54DD4-D0E2-AF41-9405-9DCDB2D7E8B8}"/>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6" name="AutoShape 71">
              <a:extLst>
                <a:ext uri="{FF2B5EF4-FFF2-40B4-BE49-F238E27FC236}">
                  <a16:creationId xmlns:a16="http://schemas.microsoft.com/office/drawing/2014/main" id="{23D73537-49F7-C342-B924-696A08B3BDD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7" name="Oval 72">
              <a:extLst>
                <a:ext uri="{FF2B5EF4-FFF2-40B4-BE49-F238E27FC236}">
                  <a16:creationId xmlns:a16="http://schemas.microsoft.com/office/drawing/2014/main" id="{BC45042D-B8F2-A44D-9D8F-FC3BBA5D975A}"/>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8" name="Oval 73">
              <a:extLst>
                <a:ext uri="{FF2B5EF4-FFF2-40B4-BE49-F238E27FC236}">
                  <a16:creationId xmlns:a16="http://schemas.microsoft.com/office/drawing/2014/main" id="{B9F22805-FC3E-6544-AABA-20E89AF95906}"/>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9" name="Oval 74">
              <a:extLst>
                <a:ext uri="{FF2B5EF4-FFF2-40B4-BE49-F238E27FC236}">
                  <a16:creationId xmlns:a16="http://schemas.microsoft.com/office/drawing/2014/main" id="{EB68854B-BAC2-D941-B3A2-A5819DC3E9EC}"/>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75">
              <a:extLst>
                <a:ext uri="{FF2B5EF4-FFF2-40B4-BE49-F238E27FC236}">
                  <a16:creationId xmlns:a16="http://schemas.microsoft.com/office/drawing/2014/main" id="{D02DEB6D-1661-D243-AA4D-D82ACE64AE4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69" name="Group 76">
            <a:extLst>
              <a:ext uri="{FF2B5EF4-FFF2-40B4-BE49-F238E27FC236}">
                <a16:creationId xmlns:a16="http://schemas.microsoft.com/office/drawing/2014/main" id="{DCF55C78-47F8-BB4D-B7DC-932793317724}"/>
              </a:ext>
            </a:extLst>
          </p:cNvPr>
          <p:cNvGrpSpPr>
            <a:grpSpLocks/>
          </p:cNvGrpSpPr>
          <p:nvPr/>
        </p:nvGrpSpPr>
        <p:grpSpPr bwMode="auto">
          <a:xfrm>
            <a:off x="7700568" y="2067487"/>
            <a:ext cx="698500" cy="709613"/>
            <a:chOff x="-44" y="1473"/>
            <a:chExt cx="981" cy="1105"/>
          </a:xfrm>
        </p:grpSpPr>
        <p:pic>
          <p:nvPicPr>
            <p:cNvPr id="70" name="Picture 77" descr="desktop_computer_stylized_medium">
              <a:extLst>
                <a:ext uri="{FF2B5EF4-FFF2-40B4-BE49-F238E27FC236}">
                  <a16:creationId xmlns:a16="http://schemas.microsoft.com/office/drawing/2014/main" id="{DA88C7F5-3379-274A-B44E-AF12E56C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78">
              <a:extLst>
                <a:ext uri="{FF2B5EF4-FFF2-40B4-BE49-F238E27FC236}">
                  <a16:creationId xmlns:a16="http://schemas.microsoft.com/office/drawing/2014/main" id="{FAA003F1-DCEB-8040-A71C-4C8DD7155DD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5" name="Group 124">
            <a:extLst>
              <a:ext uri="{FF2B5EF4-FFF2-40B4-BE49-F238E27FC236}">
                <a16:creationId xmlns:a16="http://schemas.microsoft.com/office/drawing/2014/main" id="{E2F7DE24-824D-8B4E-BB5F-5FEDF024EC8E}"/>
              </a:ext>
            </a:extLst>
          </p:cNvPr>
          <p:cNvGrpSpPr/>
          <p:nvPr/>
        </p:nvGrpSpPr>
        <p:grpSpPr>
          <a:xfrm>
            <a:off x="8211743" y="3942941"/>
            <a:ext cx="1673225" cy="337184"/>
            <a:chOff x="8211743" y="3942941"/>
            <a:chExt cx="1673225" cy="337184"/>
          </a:xfrm>
        </p:grpSpPr>
        <p:sp>
          <p:nvSpPr>
            <p:cNvPr id="77" name="Line 18">
              <a:extLst>
                <a:ext uri="{FF2B5EF4-FFF2-40B4-BE49-F238E27FC236}">
                  <a16:creationId xmlns:a16="http://schemas.microsoft.com/office/drawing/2014/main" id="{3D07B504-4294-484D-A15A-873F55BFA7A5}"/>
                </a:ext>
              </a:extLst>
            </p:cNvPr>
            <p:cNvSpPr>
              <a:spLocks noChangeShapeType="1"/>
            </p:cNvSpPr>
            <p:nvPr/>
          </p:nvSpPr>
          <p:spPr bwMode="auto">
            <a:xfrm flipH="1">
              <a:off x="8211743" y="3942941"/>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DC44DF33-D418-CB41-BFC5-96705F979CCC}"/>
                </a:ext>
              </a:extLst>
            </p:cNvPr>
            <p:cNvSpPr txBox="1"/>
            <p:nvPr/>
          </p:nvSpPr>
          <p:spPr>
            <a:xfrm rot="21106037">
              <a:off x="9382305" y="3972348"/>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9C6582D8-E5C3-E94C-91FA-DD082657187F}"/>
              </a:ext>
            </a:extLst>
          </p:cNvPr>
          <p:cNvGrpSpPr/>
          <p:nvPr/>
        </p:nvGrpSpPr>
        <p:grpSpPr>
          <a:xfrm>
            <a:off x="8220565" y="4654247"/>
            <a:ext cx="1673225" cy="307777"/>
            <a:chOff x="8220565" y="4654247"/>
            <a:chExt cx="1673225" cy="307777"/>
          </a:xfrm>
        </p:grpSpPr>
        <p:sp>
          <p:nvSpPr>
            <p:cNvPr id="82" name="Line 18">
              <a:extLst>
                <a:ext uri="{FF2B5EF4-FFF2-40B4-BE49-F238E27FC236}">
                  <a16:creationId xmlns:a16="http://schemas.microsoft.com/office/drawing/2014/main" id="{4C9BF12C-724F-3C4B-9FC7-C0EB27409192}"/>
                </a:ext>
              </a:extLst>
            </p:cNvPr>
            <p:cNvSpPr>
              <a:spLocks noChangeShapeType="1"/>
            </p:cNvSpPr>
            <p:nvPr/>
          </p:nvSpPr>
          <p:spPr bwMode="auto">
            <a:xfrm flipH="1">
              <a:off x="8220565" y="465532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DF7DB85B-1569-344D-AC0D-B969F2CD0B87}"/>
                </a:ext>
              </a:extLst>
            </p:cNvPr>
            <p:cNvSpPr txBox="1"/>
            <p:nvPr/>
          </p:nvSpPr>
          <p:spPr>
            <a:xfrm rot="21106037">
              <a:off x="9360647" y="465424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8" name="Group 127">
            <a:extLst>
              <a:ext uri="{FF2B5EF4-FFF2-40B4-BE49-F238E27FC236}">
                <a16:creationId xmlns:a16="http://schemas.microsoft.com/office/drawing/2014/main" id="{6AAF2513-9DD5-1A4B-B41D-1AFE8BDB247D}"/>
              </a:ext>
            </a:extLst>
          </p:cNvPr>
          <p:cNvGrpSpPr/>
          <p:nvPr/>
        </p:nvGrpSpPr>
        <p:grpSpPr>
          <a:xfrm>
            <a:off x="8226030" y="4881121"/>
            <a:ext cx="1684338" cy="344172"/>
            <a:chOff x="8226030" y="4881121"/>
            <a:chExt cx="1684338" cy="344172"/>
          </a:xfrm>
        </p:grpSpPr>
        <p:sp>
          <p:nvSpPr>
            <p:cNvPr id="86" name="Line 17">
              <a:extLst>
                <a:ext uri="{FF2B5EF4-FFF2-40B4-BE49-F238E27FC236}">
                  <a16:creationId xmlns:a16="http://schemas.microsoft.com/office/drawing/2014/main" id="{33143F67-A599-EE4C-988D-1E52584BCBD9}"/>
                </a:ext>
              </a:extLst>
            </p:cNvPr>
            <p:cNvSpPr>
              <a:spLocks noChangeShapeType="1"/>
            </p:cNvSpPr>
            <p:nvPr/>
          </p:nvSpPr>
          <p:spPr bwMode="auto">
            <a:xfrm>
              <a:off x="8226030" y="499071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6F421034-4844-1843-9EDF-80D2D2191FFC}"/>
                </a:ext>
              </a:extLst>
            </p:cNvPr>
            <p:cNvSpPr txBox="1"/>
            <p:nvPr/>
          </p:nvSpPr>
          <p:spPr>
            <a:xfrm rot="460210">
              <a:off x="8601378" y="4881121"/>
              <a:ext cx="11269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unlock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grpSp>
        <p:nvGrpSpPr>
          <p:cNvPr id="129" name="Group 128">
            <a:extLst>
              <a:ext uri="{FF2B5EF4-FFF2-40B4-BE49-F238E27FC236}">
                <a16:creationId xmlns:a16="http://schemas.microsoft.com/office/drawing/2014/main" id="{02E6B42D-EC51-CD42-8E76-639F17FF9C82}"/>
              </a:ext>
            </a:extLst>
          </p:cNvPr>
          <p:cNvGrpSpPr/>
          <p:nvPr/>
        </p:nvGrpSpPr>
        <p:grpSpPr>
          <a:xfrm>
            <a:off x="8211743" y="5253900"/>
            <a:ext cx="1673225" cy="336684"/>
            <a:chOff x="8211743" y="5253900"/>
            <a:chExt cx="1673225" cy="336684"/>
          </a:xfrm>
        </p:grpSpPr>
        <p:sp>
          <p:nvSpPr>
            <p:cNvPr id="87" name="Line 18">
              <a:extLst>
                <a:ext uri="{FF2B5EF4-FFF2-40B4-BE49-F238E27FC236}">
                  <a16:creationId xmlns:a16="http://schemas.microsoft.com/office/drawing/2014/main" id="{981C6A97-493C-1541-8F46-FB6401EE6D04}"/>
                </a:ext>
              </a:extLst>
            </p:cNvPr>
            <p:cNvSpPr>
              <a:spLocks noChangeShapeType="1"/>
            </p:cNvSpPr>
            <p:nvPr/>
          </p:nvSpPr>
          <p:spPr bwMode="auto">
            <a:xfrm flipH="1">
              <a:off x="8211743" y="525390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4E6BC057-143C-EA4C-9758-617A540239BE}"/>
                </a:ext>
              </a:extLst>
            </p:cNvPr>
            <p:cNvSpPr txBox="1"/>
            <p:nvPr/>
          </p:nvSpPr>
          <p:spPr>
            <a:xfrm rot="21106037">
              <a:off x="9373746" y="528280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0" name="Group 129">
            <a:extLst>
              <a:ext uri="{FF2B5EF4-FFF2-40B4-BE49-F238E27FC236}">
                <a16:creationId xmlns:a16="http://schemas.microsoft.com/office/drawing/2014/main" id="{812585BB-270F-6343-8338-140BA89C7E52}"/>
              </a:ext>
            </a:extLst>
          </p:cNvPr>
          <p:cNvGrpSpPr/>
          <p:nvPr/>
        </p:nvGrpSpPr>
        <p:grpSpPr>
          <a:xfrm>
            <a:off x="8226030" y="3575737"/>
            <a:ext cx="1696234" cy="338597"/>
            <a:chOff x="8226030" y="3575737"/>
            <a:chExt cx="1696234" cy="338597"/>
          </a:xfrm>
        </p:grpSpPr>
        <p:sp>
          <p:nvSpPr>
            <p:cNvPr id="76" name="Line 17">
              <a:extLst>
                <a:ext uri="{FF2B5EF4-FFF2-40B4-BE49-F238E27FC236}">
                  <a16:creationId xmlns:a16="http://schemas.microsoft.com/office/drawing/2014/main" id="{06976B72-BDF3-7C48-82E3-924EF74F53B8}"/>
                </a:ext>
              </a:extLst>
            </p:cNvPr>
            <p:cNvSpPr>
              <a:spLocks noChangeShapeType="1"/>
            </p:cNvSpPr>
            <p:nvPr/>
          </p:nvSpPr>
          <p:spPr bwMode="auto">
            <a:xfrm>
              <a:off x="8226030" y="3679752"/>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A7D38CDC-448B-6D46-8D67-92FCAC24452A}"/>
                </a:ext>
              </a:extLst>
            </p:cNvPr>
            <p:cNvSpPr txBox="1"/>
            <p:nvPr/>
          </p:nvSpPr>
          <p:spPr>
            <a:xfrm rot="460210">
              <a:off x="8589335" y="3575737"/>
              <a:ext cx="1332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2" name="Straight Arrow Connector 91">
              <a:extLst>
                <a:ext uri="{FF2B5EF4-FFF2-40B4-BE49-F238E27FC236}">
                  <a16:creationId xmlns:a16="http://schemas.microsoft.com/office/drawing/2014/main" id="{196C1467-1B22-FD48-8EA3-AAA9DBA798B4}"/>
                </a:ext>
              </a:extLst>
            </p:cNvPr>
            <p:cNvCxnSpPr>
              <a:cxnSpLocks/>
            </p:cNvCxnSpPr>
            <p:nvPr/>
          </p:nvCxnSpPr>
          <p:spPr>
            <a:xfrm flipH="1" flipV="1">
              <a:off x="9331367" y="3750644"/>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0BE549BD-AAEC-8444-851F-3374194952CD}"/>
              </a:ext>
            </a:extLst>
          </p:cNvPr>
          <p:cNvGrpSpPr/>
          <p:nvPr/>
        </p:nvGrpSpPr>
        <p:grpSpPr>
          <a:xfrm>
            <a:off x="8234852" y="4259764"/>
            <a:ext cx="1684338" cy="366949"/>
            <a:chOff x="8234852" y="4259764"/>
            <a:chExt cx="1684338" cy="366949"/>
          </a:xfrm>
        </p:grpSpPr>
        <p:sp>
          <p:nvSpPr>
            <p:cNvPr id="81" name="Line 17">
              <a:extLst>
                <a:ext uri="{FF2B5EF4-FFF2-40B4-BE49-F238E27FC236}">
                  <a16:creationId xmlns:a16="http://schemas.microsoft.com/office/drawing/2014/main" id="{BD9CD2B5-5BAD-F64E-ABCA-CBF632B90A4C}"/>
                </a:ext>
              </a:extLst>
            </p:cNvPr>
            <p:cNvSpPr>
              <a:spLocks noChangeShapeType="1"/>
            </p:cNvSpPr>
            <p:nvPr/>
          </p:nvSpPr>
          <p:spPr bwMode="auto">
            <a:xfrm>
              <a:off x="8234852" y="439213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9C94E783-4022-4840-9168-04845DD3C6E1}"/>
                </a:ext>
              </a:extLst>
            </p:cNvPr>
            <p:cNvSpPr txBox="1"/>
            <p:nvPr/>
          </p:nvSpPr>
          <p:spPr>
            <a:xfrm rot="460210">
              <a:off x="8600615" y="4259764"/>
              <a:ext cx="1257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6" name="Straight Arrow Connector 95">
              <a:extLst>
                <a:ext uri="{FF2B5EF4-FFF2-40B4-BE49-F238E27FC236}">
                  <a16:creationId xmlns:a16="http://schemas.microsoft.com/office/drawing/2014/main" id="{E91273DD-2DB7-7D46-A38E-BB2C165693F5}"/>
                </a:ext>
              </a:extLst>
            </p:cNvPr>
            <p:cNvCxnSpPr>
              <a:cxnSpLocks/>
            </p:cNvCxnSpPr>
            <p:nvPr/>
          </p:nvCxnSpPr>
          <p:spPr>
            <a:xfrm flipH="1" flipV="1">
              <a:off x="9339955" y="4436145"/>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7AF7376-17A3-D741-91E5-0D8534607D08}"/>
              </a:ext>
            </a:extLst>
          </p:cNvPr>
          <p:cNvGrpSpPr/>
          <p:nvPr/>
        </p:nvGrpSpPr>
        <p:grpSpPr>
          <a:xfrm>
            <a:off x="8226030" y="2820539"/>
            <a:ext cx="1684338" cy="362594"/>
            <a:chOff x="8226030" y="2820539"/>
            <a:chExt cx="1684338" cy="362594"/>
          </a:xfrm>
        </p:grpSpPr>
        <p:sp>
          <p:nvSpPr>
            <p:cNvPr id="5" name="TextBox 4">
              <a:extLst>
                <a:ext uri="{FF2B5EF4-FFF2-40B4-BE49-F238E27FC236}">
                  <a16:creationId xmlns:a16="http://schemas.microsoft.com/office/drawing/2014/main" id="{0770E437-30BF-E34D-A36A-B1465B8979C1}"/>
                </a:ext>
              </a:extLst>
            </p:cNvPr>
            <p:cNvSpPr txBox="1"/>
            <p:nvPr/>
          </p:nvSpPr>
          <p:spPr>
            <a:xfrm rot="460210">
              <a:off x="8283881" y="2820539"/>
              <a:ext cx="1560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lock data record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sp>
          <p:nvSpPr>
            <p:cNvPr id="18" name="Line 17">
              <a:extLst>
                <a:ext uri="{FF2B5EF4-FFF2-40B4-BE49-F238E27FC236}">
                  <a16:creationId xmlns:a16="http://schemas.microsoft.com/office/drawing/2014/main" id="{226EF0C1-2237-8E46-AB56-8D689EE5CD53}"/>
                </a:ext>
              </a:extLst>
            </p:cNvPr>
            <p:cNvSpPr>
              <a:spLocks noChangeShapeType="1"/>
            </p:cNvSpPr>
            <p:nvPr/>
          </p:nvSpPr>
          <p:spPr bwMode="auto">
            <a:xfrm>
              <a:off x="8226030" y="294855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3" name="Group 122">
            <a:extLst>
              <a:ext uri="{FF2B5EF4-FFF2-40B4-BE49-F238E27FC236}">
                <a16:creationId xmlns:a16="http://schemas.microsoft.com/office/drawing/2014/main" id="{6D140EC4-5DA8-F040-BC23-C3A90A90AE49}"/>
              </a:ext>
            </a:extLst>
          </p:cNvPr>
          <p:cNvGrpSpPr/>
          <p:nvPr/>
        </p:nvGrpSpPr>
        <p:grpSpPr>
          <a:xfrm>
            <a:off x="8211743" y="3211740"/>
            <a:ext cx="1673225" cy="326272"/>
            <a:chOff x="8211743" y="3211740"/>
            <a:chExt cx="1673225" cy="326272"/>
          </a:xfrm>
        </p:grpSpPr>
        <p:sp>
          <p:nvSpPr>
            <p:cNvPr id="20" name="Line 18">
              <a:extLst>
                <a:ext uri="{FF2B5EF4-FFF2-40B4-BE49-F238E27FC236}">
                  <a16:creationId xmlns:a16="http://schemas.microsoft.com/office/drawing/2014/main" id="{C78912E7-84E1-824B-B855-60DAC36E529C}"/>
                </a:ext>
              </a:extLst>
            </p:cNvPr>
            <p:cNvSpPr>
              <a:spLocks noChangeShapeType="1"/>
            </p:cNvSpPr>
            <p:nvPr/>
          </p:nvSpPr>
          <p:spPr bwMode="auto">
            <a:xfrm flipH="1">
              <a:off x="8211743" y="321174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839CDE70-7C81-BB40-B7E7-D376841A3505}"/>
                </a:ext>
              </a:extLst>
            </p:cNvPr>
            <p:cNvSpPr txBox="1"/>
            <p:nvPr/>
          </p:nvSpPr>
          <p:spPr>
            <a:xfrm rot="21106037">
              <a:off x="9368027" y="3230235"/>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 name="Group 121">
            <a:extLst>
              <a:ext uri="{FF2B5EF4-FFF2-40B4-BE49-F238E27FC236}">
                <a16:creationId xmlns:a16="http://schemas.microsoft.com/office/drawing/2014/main" id="{3FE3FF41-4F60-4C4F-85AB-4CC4494FF63A}"/>
              </a:ext>
            </a:extLst>
          </p:cNvPr>
          <p:cNvGrpSpPr/>
          <p:nvPr/>
        </p:nvGrpSpPr>
        <p:grpSpPr>
          <a:xfrm>
            <a:off x="10136156" y="2957082"/>
            <a:ext cx="522425" cy="400110"/>
            <a:chOff x="10136156" y="2957082"/>
            <a:chExt cx="522425" cy="400110"/>
          </a:xfrm>
        </p:grpSpPr>
        <p:sp>
          <p:nvSpPr>
            <p:cNvPr id="91" name="AutoShape 327">
              <a:extLst>
                <a:ext uri="{FF2B5EF4-FFF2-40B4-BE49-F238E27FC236}">
                  <a16:creationId xmlns:a16="http://schemas.microsoft.com/office/drawing/2014/main" id="{819E3430-D00B-DE4A-BF76-DA4F707FA9D4}"/>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7" name="TextBox 96">
              <a:extLst>
                <a:ext uri="{FF2B5EF4-FFF2-40B4-BE49-F238E27FC236}">
                  <a16:creationId xmlns:a16="http://schemas.microsoft.com/office/drawing/2014/main" id="{9A7AE3A8-B4B7-5D45-9040-2EECD223536E}"/>
                </a:ext>
              </a:extLst>
            </p:cNvPr>
            <p:cNvSpPr txBox="1"/>
            <p:nvPr/>
          </p:nvSpPr>
          <p:spPr>
            <a:xfrm>
              <a:off x="10364121" y="3049415"/>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1" name="Picture 100">
              <a:extLst>
                <a:ext uri="{FF2B5EF4-FFF2-40B4-BE49-F238E27FC236}">
                  <a16:creationId xmlns:a16="http://schemas.microsoft.com/office/drawing/2014/main" id="{E64171ED-8243-0748-A18D-E9E66AB8CC64}"/>
                </a:ext>
              </a:extLst>
            </p:cNvPr>
            <p:cNvPicPr>
              <a:picLocks noChangeAspect="1"/>
            </p:cNvPicPr>
            <p:nvPr/>
          </p:nvPicPr>
          <p:blipFill>
            <a:blip r:embed="rId4"/>
            <a:stretch>
              <a:fillRect/>
            </a:stretch>
          </p:blipFill>
          <p:spPr>
            <a:xfrm>
              <a:off x="10136156" y="2995160"/>
              <a:ext cx="307778" cy="307778"/>
            </a:xfrm>
            <a:prstGeom prst="rect">
              <a:avLst/>
            </a:prstGeom>
          </p:spPr>
        </p:pic>
      </p:grpSp>
      <p:sp>
        <p:nvSpPr>
          <p:cNvPr id="102" name="AutoShape 327">
            <a:extLst>
              <a:ext uri="{FF2B5EF4-FFF2-40B4-BE49-F238E27FC236}">
                <a16:creationId xmlns:a16="http://schemas.microsoft.com/office/drawing/2014/main" id="{94D2C5FA-36D2-234A-8CDE-D9DE43DC6B37}"/>
              </a:ext>
            </a:extLst>
          </p:cNvPr>
          <p:cNvSpPr>
            <a:spLocks noChangeArrowheads="1"/>
          </p:cNvSpPr>
          <p:nvPr/>
        </p:nvSpPr>
        <p:spPr bwMode="auto">
          <a:xfrm>
            <a:off x="10157378" y="2195369"/>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3" name="TextBox 102">
            <a:extLst>
              <a:ext uri="{FF2B5EF4-FFF2-40B4-BE49-F238E27FC236}">
                <a16:creationId xmlns:a16="http://schemas.microsoft.com/office/drawing/2014/main" id="{0E67923B-2554-D94F-98BF-5970F66E0A80}"/>
              </a:ext>
            </a:extLst>
          </p:cNvPr>
          <p:cNvSpPr txBox="1"/>
          <p:nvPr/>
        </p:nvSpPr>
        <p:spPr>
          <a:xfrm>
            <a:off x="10383166" y="2287702"/>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nvGrpSpPr>
          <p:cNvPr id="106" name="Group 105">
            <a:extLst>
              <a:ext uri="{FF2B5EF4-FFF2-40B4-BE49-F238E27FC236}">
                <a16:creationId xmlns:a16="http://schemas.microsoft.com/office/drawing/2014/main" id="{2B5B74FE-39C8-5B43-9432-6DE5518154FD}"/>
              </a:ext>
            </a:extLst>
          </p:cNvPr>
          <p:cNvGrpSpPr/>
          <p:nvPr/>
        </p:nvGrpSpPr>
        <p:grpSpPr>
          <a:xfrm>
            <a:off x="10132163" y="3702128"/>
            <a:ext cx="592569" cy="400110"/>
            <a:chOff x="10136156" y="2957082"/>
            <a:chExt cx="592569" cy="400110"/>
          </a:xfrm>
        </p:grpSpPr>
        <p:sp>
          <p:nvSpPr>
            <p:cNvPr id="107" name="AutoShape 327">
              <a:extLst>
                <a:ext uri="{FF2B5EF4-FFF2-40B4-BE49-F238E27FC236}">
                  <a16:creationId xmlns:a16="http://schemas.microsoft.com/office/drawing/2014/main" id="{8B16F450-5DEA-8B45-B210-945CA6750CB0}"/>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8" name="TextBox 107">
              <a:extLst>
                <a:ext uri="{FF2B5EF4-FFF2-40B4-BE49-F238E27FC236}">
                  <a16:creationId xmlns:a16="http://schemas.microsoft.com/office/drawing/2014/main" id="{72167ECA-B9B2-4E40-82B0-9F43976F24FE}"/>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9" name="Picture 108">
              <a:extLst>
                <a:ext uri="{FF2B5EF4-FFF2-40B4-BE49-F238E27FC236}">
                  <a16:creationId xmlns:a16="http://schemas.microsoft.com/office/drawing/2014/main" id="{06DE726C-08C5-5346-B762-9B140BCB8885}"/>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0" name="Group 109">
            <a:extLst>
              <a:ext uri="{FF2B5EF4-FFF2-40B4-BE49-F238E27FC236}">
                <a16:creationId xmlns:a16="http://schemas.microsoft.com/office/drawing/2014/main" id="{6E55A0D6-71A5-1D45-8A52-331867F92A1A}"/>
              </a:ext>
            </a:extLst>
          </p:cNvPr>
          <p:cNvGrpSpPr/>
          <p:nvPr/>
        </p:nvGrpSpPr>
        <p:grpSpPr>
          <a:xfrm>
            <a:off x="10128170" y="4447174"/>
            <a:ext cx="592569" cy="400110"/>
            <a:chOff x="10136156" y="2957082"/>
            <a:chExt cx="592569" cy="400110"/>
          </a:xfrm>
        </p:grpSpPr>
        <p:sp>
          <p:nvSpPr>
            <p:cNvPr id="111" name="AutoShape 327">
              <a:extLst>
                <a:ext uri="{FF2B5EF4-FFF2-40B4-BE49-F238E27FC236}">
                  <a16:creationId xmlns:a16="http://schemas.microsoft.com/office/drawing/2014/main" id="{AD90F81E-B5AA-6341-8460-5E051080AABB}"/>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2" name="TextBox 111">
              <a:extLst>
                <a:ext uri="{FF2B5EF4-FFF2-40B4-BE49-F238E27FC236}">
                  <a16:creationId xmlns:a16="http://schemas.microsoft.com/office/drawing/2014/main" id="{C02956FF-BB8D-6149-9012-24692DD7049D}"/>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13" name="Picture 112">
              <a:extLst>
                <a:ext uri="{FF2B5EF4-FFF2-40B4-BE49-F238E27FC236}">
                  <a16:creationId xmlns:a16="http://schemas.microsoft.com/office/drawing/2014/main" id="{7E37BA2D-D932-D14B-9FD2-5FE1BA0B7217}"/>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4" name="Group 113">
            <a:extLst>
              <a:ext uri="{FF2B5EF4-FFF2-40B4-BE49-F238E27FC236}">
                <a16:creationId xmlns:a16="http://schemas.microsoft.com/office/drawing/2014/main" id="{CEB7CAB0-F376-054D-A184-1987E69E5578}"/>
              </a:ext>
            </a:extLst>
          </p:cNvPr>
          <p:cNvGrpSpPr/>
          <p:nvPr/>
        </p:nvGrpSpPr>
        <p:grpSpPr>
          <a:xfrm>
            <a:off x="10126354" y="5192220"/>
            <a:ext cx="726072" cy="400110"/>
            <a:chOff x="10138333" y="2957082"/>
            <a:chExt cx="726072" cy="400110"/>
          </a:xfrm>
        </p:grpSpPr>
        <p:sp>
          <p:nvSpPr>
            <p:cNvPr id="115" name="AutoShape 327">
              <a:extLst>
                <a:ext uri="{FF2B5EF4-FFF2-40B4-BE49-F238E27FC236}">
                  <a16:creationId xmlns:a16="http://schemas.microsoft.com/office/drawing/2014/main" id="{0D7E10F2-D009-F14B-82D2-F08AB22187D5}"/>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6" name="TextBox 115">
              <a:extLst>
                <a:ext uri="{FF2B5EF4-FFF2-40B4-BE49-F238E27FC236}">
                  <a16:creationId xmlns:a16="http://schemas.microsoft.com/office/drawing/2014/main" id="{87935EAA-1BE1-5D4A-BB6F-A7C69F071ADD}"/>
                </a:ext>
              </a:extLst>
            </p:cNvPr>
            <p:cNvSpPr txBox="1"/>
            <p:nvPr/>
          </p:nvSpPr>
          <p:spPr>
            <a:xfrm>
              <a:off x="10364121" y="3049415"/>
              <a:ext cx="500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sp>
        <p:nvSpPr>
          <p:cNvPr id="118" name="TextBox 117">
            <a:extLst>
              <a:ext uri="{FF2B5EF4-FFF2-40B4-BE49-F238E27FC236}">
                <a16:creationId xmlns:a16="http://schemas.microsoft.com/office/drawing/2014/main" id="{6F306746-EF4C-B446-9F1D-1D85D8A99FAC}"/>
              </a:ext>
            </a:extLst>
          </p:cNvPr>
          <p:cNvSpPr txBox="1"/>
          <p:nvPr/>
        </p:nvSpPr>
        <p:spPr>
          <a:xfrm>
            <a:off x="7895870" y="4140346"/>
            <a:ext cx="4142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A3"/>
                </a:solidFill>
                <a:effectLst/>
                <a:uLnTx/>
                <a:uFillTx/>
                <a:latin typeface="Calibri"/>
                <a:ea typeface="+mn-ea"/>
                <a:cs typeface="+mn-cs"/>
              </a:rPr>
              <a:t>t’</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80C0AC55-7635-2346-85C0-10B75BF4C445}"/>
              </a:ext>
            </a:extLst>
          </p:cNvPr>
          <p:cNvSpPr txBox="1"/>
          <p:nvPr/>
        </p:nvSpPr>
        <p:spPr>
          <a:xfrm>
            <a:off x="7384517" y="5969340"/>
            <a:ext cx="4115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00000"/>
                </a:solidFill>
                <a:effectLst/>
                <a:uLnTx/>
                <a:uFillTx/>
                <a:latin typeface="Calibri"/>
                <a:ea typeface="+mn-ea"/>
                <a:cs typeface="+mn-cs"/>
              </a:rPr>
              <a:t>Q: </a:t>
            </a:r>
            <a:r>
              <a:rPr kumimoji="0" lang="en-US" sz="1600" b="0" i="0" u="none" strike="noStrike" kern="1200" cap="none" spc="0" normalizeH="0" baseline="0" noProof="0" dirty="0">
                <a:ln>
                  <a:noFill/>
                </a:ln>
                <a:solidFill>
                  <a:prstClr val="black"/>
                </a:solidFill>
                <a:effectLst/>
                <a:uLnTx/>
                <a:uFillTx/>
                <a:latin typeface="Calibri"/>
                <a:ea typeface="+mn-ea"/>
                <a:cs typeface="+mn-cs"/>
              </a:rPr>
              <a:t>what happens if network connection or client crashes at </a:t>
            </a:r>
            <a:r>
              <a:rPr kumimoji="0" lang="en-US" sz="1600" b="0" i="1" u="none" strike="noStrike" kern="1200" cap="none" spc="0" normalizeH="0" baseline="0" noProof="0" dirty="0">
                <a:ln>
                  <a:noFill/>
                </a:ln>
                <a:solidFill>
                  <a:prstClr val="black"/>
                </a:solidFill>
                <a:effectLst/>
                <a:uLnTx/>
                <a:uFillTx/>
                <a:latin typeface="Calibri"/>
                <a:ea typeface="+mn-ea"/>
                <a:cs typeface="+mn-cs"/>
              </a:rPr>
              <a:t>t’ </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64591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dissolve">
                                      <p:cBhvr>
                                        <p:cTn id="11" dur="500"/>
                                        <p:tgtEl>
                                          <p:spTgt spid="12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ipe(right)">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wipe(left)">
                                      <p:cBhvr>
                                        <p:cTn id="20" dur="500"/>
                                        <p:tgtEl>
                                          <p:spTgt spid="13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dissolve">
                                      <p:cBhvr>
                                        <p:cTn id="24" dur="500"/>
                                        <p:tgtEl>
                                          <p:spTgt spid="10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wipe(right)">
                                      <p:cBhvr>
                                        <p:cTn id="28" dur="500"/>
                                        <p:tgtEl>
                                          <p:spTgt spid="125"/>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dissolve">
                                      <p:cBhvr>
                                        <p:cTn id="36" dur="500"/>
                                        <p:tgtEl>
                                          <p:spTgt spid="110"/>
                                        </p:tgtEl>
                                      </p:cBhvr>
                                    </p:animEffect>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wipe(right)">
                                      <p:cBhvr>
                                        <p:cTn id="40" dur="500"/>
                                        <p:tgtEl>
                                          <p:spTgt spid="1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dissolve">
                                      <p:cBhvr>
                                        <p:cTn id="49" dur="500"/>
                                        <p:tgtEl>
                                          <p:spTgt spid="114"/>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129"/>
                                        </p:tgtEl>
                                        <p:attrNameLst>
                                          <p:attrName>style.visibility</p:attrName>
                                        </p:attrNameLst>
                                      </p:cBhvr>
                                      <p:to>
                                        <p:strVal val="visible"/>
                                      </p:to>
                                    </p:set>
                                    <p:animEffect transition="in" filter="wipe(right)">
                                      <p:cBhvr>
                                        <p:cTn id="53" dur="500"/>
                                        <p:tgtEl>
                                          <p:spTgt spid="1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dissolve">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dissolve">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dissolve">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dissolve">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3" name="Rectangle 3">
            <a:extLst>
              <a:ext uri="{FF2B5EF4-FFF2-40B4-BE49-F238E27FC236}">
                <a16:creationId xmlns:a16="http://schemas.microsoft.com/office/drawing/2014/main" id="{044314F4-5E29-A342-9469-ED1D194C2BEE}"/>
              </a:ext>
            </a:extLst>
          </p:cNvPr>
          <p:cNvSpPr txBox="1">
            <a:spLocks noChangeArrowheads="1"/>
          </p:cNvSpPr>
          <p:nvPr/>
        </p:nvSpPr>
        <p:spPr>
          <a:xfrm>
            <a:off x="622608" y="1452389"/>
            <a:ext cx="6335547" cy="527802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sites and client browser  use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cookies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maintain some state between transactions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four components: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cookie header line of HTTP </a:t>
            </a:r>
            <a:r>
              <a:rPr kumimoji="0" lang="en-US" altLang="en-US" sz="28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response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cookie header line in </a:t>
            </a:r>
            <a:r>
              <a:rPr kumimoji="0" lang="en-US" altLang="en-US" sz="28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next HTTP </a:t>
            </a:r>
            <a:r>
              <a:rPr kumimoji="0" lang="en-US" altLang="en-US" sz="28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cookie file kept on user</a:t>
            </a:r>
            <a:r>
              <a:rPr kumimoji="0"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host (client), managed by user</a:t>
            </a:r>
            <a:r>
              <a:rPr kumimoji="0"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browser</a:t>
            </a:r>
          </a:p>
          <a:p>
            <a:pPr lvl="1">
              <a:buNone/>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 </a:t>
            </a:r>
            <a:r>
              <a:rPr lang="en-US" altLang="en-US" sz="2800" dirty="0">
                <a:solidFill>
                  <a:prstClr val="black"/>
                </a:solidFill>
                <a:latin typeface="Calibri"/>
                <a:ea typeface="ＭＳ Ｐゴシック" panose="020B0600070205080204" pitchFamily="34" charset="-128"/>
              </a:rPr>
              <a:t>cookie also kept on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back-end database at Website</a:t>
            </a:r>
          </a:p>
        </p:txBody>
      </p:sp>
      <p:sp>
        <p:nvSpPr>
          <p:cNvPr id="94" name="Rectangle 4">
            <a:extLst>
              <a:ext uri="{FF2B5EF4-FFF2-40B4-BE49-F238E27FC236}">
                <a16:creationId xmlns:a16="http://schemas.microsoft.com/office/drawing/2014/main" id="{26408C84-4366-9C43-B55D-97AC8C9FA33A}"/>
              </a:ext>
            </a:extLst>
          </p:cNvPr>
          <p:cNvSpPr txBox="1">
            <a:spLocks noChangeArrowheads="1"/>
          </p:cNvSpPr>
          <p:nvPr/>
        </p:nvSpPr>
        <p:spPr>
          <a:xfrm>
            <a:off x="7599363" y="1452389"/>
            <a:ext cx="4363453" cy="502573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111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3"/>
                </a:solidFill>
                <a:effectLst/>
                <a:uLnTx/>
                <a:uFillTx/>
                <a:latin typeface="Calibri"/>
                <a:ea typeface="+mn-ea"/>
                <a:cs typeface="+mn-cs"/>
              </a:rPr>
              <a:t>Example:</a:t>
            </a:r>
          </a:p>
          <a:p>
            <a:pPr marL="342900" marR="0" lvl="0" indent="-3429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Susan uses browser on laptop, visits specific e-commerce site for first time</a:t>
            </a:r>
          </a:p>
          <a:p>
            <a:pPr marL="342900" marR="0" lvl="0" indent="-3429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initial HTTP requests arrives at site, site creates: </a:t>
            </a:r>
          </a:p>
          <a:p>
            <a:pPr marL="800100" marR="0" lvl="1" indent="-342900" algn="l" defTabSz="914400" rtl="0" eaLnBrk="1" fontAlgn="auto" latinLnBrk="0" hangingPunct="1">
              <a:lnSpc>
                <a:spcPct val="90000"/>
              </a:lnSpc>
              <a:spcBef>
                <a:spcPts val="60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Unique ID (aka “cookie”)</a:t>
            </a:r>
          </a:p>
          <a:p>
            <a:pPr marL="800100" marR="0" lvl="1" indent="-342900" algn="l" defTabSz="914400" rtl="0" eaLnBrk="1" fontAlgn="auto" latinLnBrk="0" hangingPunct="1">
              <a:lnSpc>
                <a:spcPct val="90000"/>
              </a:lnSpc>
              <a:spcBef>
                <a:spcPts val="60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Entry in backend database for ID</a:t>
            </a:r>
          </a:p>
          <a:p>
            <a:pPr marL="457200" marR="0" lvl="0" indent="-3429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Subsequent HTTP requests from Susan to this site will contain cookie ID value, allowing site to “identify” Susan</a:t>
            </a:r>
          </a:p>
        </p:txBody>
      </p:sp>
    </p:spTree>
    <p:extLst>
      <p:ext uri="{BB962C8B-B14F-4D97-AF65-F5344CB8AC3E}">
        <p14:creationId xmlns:p14="http://schemas.microsoft.com/office/powerpoint/2010/main" val="147584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6" name="Text Box 5">
            <a:extLst>
              <a:ext uri="{FF2B5EF4-FFF2-40B4-BE49-F238E27FC236}">
                <a16:creationId xmlns:a16="http://schemas.microsoft.com/office/drawing/2014/main" id="{BDD58876-57D5-6242-A5A0-1F4F57BBD486}"/>
              </a:ext>
            </a:extLst>
          </p:cNvPr>
          <p:cNvSpPr txBox="1">
            <a:spLocks noChangeArrowheads="1"/>
          </p:cNvSpPr>
          <p:nvPr/>
        </p:nvSpPr>
        <p:spPr bwMode="auto">
          <a:xfrm>
            <a:off x="2092674" y="1266659"/>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97" name="Text Box 6">
            <a:extLst>
              <a:ext uri="{FF2B5EF4-FFF2-40B4-BE49-F238E27FC236}">
                <a16:creationId xmlns:a16="http://schemas.microsoft.com/office/drawing/2014/main" id="{2C7DB634-32FD-8242-867E-9B9E0867E967}"/>
              </a:ext>
            </a:extLst>
          </p:cNvPr>
          <p:cNvSpPr txBox="1">
            <a:spLocks noChangeArrowheads="1"/>
          </p:cNvSpPr>
          <p:nvPr/>
        </p:nvSpPr>
        <p:spPr bwMode="auto">
          <a:xfrm>
            <a:off x="7045557" y="1520844"/>
            <a:ext cx="20521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Amazon server</a:t>
            </a:r>
          </a:p>
        </p:txBody>
      </p:sp>
      <p:grpSp>
        <p:nvGrpSpPr>
          <p:cNvPr id="98" name="Group 90">
            <a:extLst>
              <a:ext uri="{FF2B5EF4-FFF2-40B4-BE49-F238E27FC236}">
                <a16:creationId xmlns:a16="http://schemas.microsoft.com/office/drawing/2014/main" id="{94011BFB-FD4F-E449-8218-8F0FBC795682}"/>
              </a:ext>
            </a:extLst>
          </p:cNvPr>
          <p:cNvGrpSpPr>
            <a:grpSpLocks/>
          </p:cNvGrpSpPr>
          <p:nvPr/>
        </p:nvGrpSpPr>
        <p:grpSpPr bwMode="auto">
          <a:xfrm>
            <a:off x="2996806" y="4057653"/>
            <a:ext cx="3873500" cy="458788"/>
            <a:chOff x="1414" y="2657"/>
            <a:chExt cx="2440" cy="289"/>
          </a:xfrm>
        </p:grpSpPr>
        <p:sp>
          <p:nvSpPr>
            <p:cNvPr id="99" name="Line 16">
              <a:extLst>
                <a:ext uri="{FF2B5EF4-FFF2-40B4-BE49-F238E27FC236}">
                  <a16:creationId xmlns:a16="http://schemas.microsoft.com/office/drawing/2014/main" id="{88BDB1BC-CF22-D740-8FD0-3286D32A2A6C}"/>
                </a:ext>
              </a:extLst>
            </p:cNvPr>
            <p:cNvSpPr>
              <a:spLocks noChangeShapeType="1"/>
            </p:cNvSpPr>
            <p:nvPr/>
          </p:nvSpPr>
          <p:spPr bwMode="auto">
            <a:xfrm flipH="1">
              <a:off x="1414" y="2657"/>
              <a:ext cx="2440" cy="2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00" name="Group 17">
              <a:extLst>
                <a:ext uri="{FF2B5EF4-FFF2-40B4-BE49-F238E27FC236}">
                  <a16:creationId xmlns:a16="http://schemas.microsoft.com/office/drawing/2014/main" id="{1663D802-36E9-1C4C-BFE3-BD3D0033505C}"/>
                </a:ext>
              </a:extLst>
            </p:cNvPr>
            <p:cNvGrpSpPr>
              <a:grpSpLocks/>
            </p:cNvGrpSpPr>
            <p:nvPr/>
          </p:nvGrpSpPr>
          <p:grpSpPr bwMode="auto">
            <a:xfrm>
              <a:off x="1553" y="2694"/>
              <a:ext cx="1897" cy="252"/>
              <a:chOff x="3268" y="2846"/>
              <a:chExt cx="1897" cy="252"/>
            </a:xfrm>
          </p:grpSpPr>
          <p:sp>
            <p:nvSpPr>
              <p:cNvPr id="101" name="Rectangle 18">
                <a:extLst>
                  <a:ext uri="{FF2B5EF4-FFF2-40B4-BE49-F238E27FC236}">
                    <a16:creationId xmlns:a16="http://schemas.microsoft.com/office/drawing/2014/main" id="{F3795387-184E-6040-B5E5-4A94444CF86C}"/>
                  </a:ext>
                </a:extLst>
              </p:cNvPr>
              <p:cNvSpPr>
                <a:spLocks noChangeArrowheads="1"/>
              </p:cNvSpPr>
              <p:nvPr/>
            </p:nvSpPr>
            <p:spPr bwMode="auto">
              <a:xfrm>
                <a:off x="3282" y="2856"/>
                <a:ext cx="1692" cy="198"/>
              </a:xfrm>
              <a:prstGeom prst="rect">
                <a:avLst/>
              </a:prstGeom>
              <a:solidFill>
                <a:srgbClr val="FFFFFF"/>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02" name="Text Box 19">
                <a:extLst>
                  <a:ext uri="{FF2B5EF4-FFF2-40B4-BE49-F238E27FC236}">
                    <a16:creationId xmlns:a16="http://schemas.microsoft.com/office/drawing/2014/main" id="{1E8E6531-8FF1-1C40-8C70-630F4E1475AD}"/>
                  </a:ext>
                </a:extLst>
              </p:cNvPr>
              <p:cNvSpPr txBox="1">
                <a:spLocks noChangeArrowheads="1"/>
              </p:cNvSpPr>
              <p:nvPr/>
            </p:nvSpPr>
            <p:spPr bwMode="auto">
              <a:xfrm>
                <a:off x="3268" y="2846"/>
                <a:ext cx="1897"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grpSp>
        <p:nvGrpSpPr>
          <p:cNvPr id="103" name="Group 94">
            <a:extLst>
              <a:ext uri="{FF2B5EF4-FFF2-40B4-BE49-F238E27FC236}">
                <a16:creationId xmlns:a16="http://schemas.microsoft.com/office/drawing/2014/main" id="{A02DFDF0-ACF5-0944-BB01-BEA857B2408F}"/>
              </a:ext>
            </a:extLst>
          </p:cNvPr>
          <p:cNvGrpSpPr>
            <a:grpSpLocks/>
          </p:cNvGrpSpPr>
          <p:nvPr/>
        </p:nvGrpSpPr>
        <p:grpSpPr bwMode="auto">
          <a:xfrm>
            <a:off x="3002432" y="5867498"/>
            <a:ext cx="3859213" cy="463549"/>
            <a:chOff x="1392" y="3579"/>
            <a:chExt cx="2431" cy="292"/>
          </a:xfrm>
        </p:grpSpPr>
        <p:sp>
          <p:nvSpPr>
            <p:cNvPr id="104" name="Line 24">
              <a:extLst>
                <a:ext uri="{FF2B5EF4-FFF2-40B4-BE49-F238E27FC236}">
                  <a16:creationId xmlns:a16="http://schemas.microsoft.com/office/drawing/2014/main" id="{EEB16C5E-89E3-9248-A0E9-068D3F51C40E}"/>
                </a:ext>
              </a:extLst>
            </p:cNvPr>
            <p:cNvSpPr>
              <a:spLocks noChangeShapeType="1"/>
            </p:cNvSpPr>
            <p:nvPr/>
          </p:nvSpPr>
          <p:spPr bwMode="auto">
            <a:xfrm flipH="1">
              <a:off x="1392" y="3579"/>
              <a:ext cx="2431" cy="2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07" name="Text Box 27">
              <a:extLst>
                <a:ext uri="{FF2B5EF4-FFF2-40B4-BE49-F238E27FC236}">
                  <a16:creationId xmlns:a16="http://schemas.microsoft.com/office/drawing/2014/main" id="{474B7C25-022E-B449-BFB7-79520686A1C4}"/>
                </a:ext>
              </a:extLst>
            </p:cNvPr>
            <p:cNvSpPr txBox="1">
              <a:spLocks noChangeArrowheads="1"/>
            </p:cNvSpPr>
            <p:nvPr/>
          </p:nvSpPr>
          <p:spPr bwMode="auto">
            <a:xfrm>
              <a:off x="1598" y="3619"/>
              <a:ext cx="1852"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08" name="Text Box 59">
            <a:extLst>
              <a:ext uri="{FF2B5EF4-FFF2-40B4-BE49-F238E27FC236}">
                <a16:creationId xmlns:a16="http://schemas.microsoft.com/office/drawing/2014/main" id="{8FCE1392-BEBB-7649-A72C-5DBA317615AC}"/>
              </a:ext>
            </a:extLst>
          </p:cNvPr>
          <p:cNvSpPr txBox="1">
            <a:spLocks noChangeArrowheads="1"/>
          </p:cNvSpPr>
          <p:nvPr/>
        </p:nvSpPr>
        <p:spPr bwMode="auto">
          <a:xfrm>
            <a:off x="1733156" y="2293935"/>
            <a:ext cx="1787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file</a:t>
            </a:r>
          </a:p>
        </p:txBody>
      </p:sp>
      <p:sp>
        <p:nvSpPr>
          <p:cNvPr id="109" name="Text Box 66">
            <a:extLst>
              <a:ext uri="{FF2B5EF4-FFF2-40B4-BE49-F238E27FC236}">
                <a16:creationId xmlns:a16="http://schemas.microsoft.com/office/drawing/2014/main" id="{0A6A1E02-F6BE-5D46-AD20-D1F7027FB454}"/>
              </a:ext>
            </a:extLst>
          </p:cNvPr>
          <p:cNvSpPr txBox="1">
            <a:spLocks noChangeArrowheads="1"/>
          </p:cNvSpPr>
          <p:nvPr/>
        </p:nvSpPr>
        <p:spPr bwMode="auto">
          <a:xfrm>
            <a:off x="1550772" y="4672055"/>
            <a:ext cx="18101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one week later:</a:t>
            </a:r>
          </a:p>
        </p:txBody>
      </p:sp>
      <p:grpSp>
        <p:nvGrpSpPr>
          <p:cNvPr id="110" name="Group 89">
            <a:extLst>
              <a:ext uri="{FF2B5EF4-FFF2-40B4-BE49-F238E27FC236}">
                <a16:creationId xmlns:a16="http://schemas.microsoft.com/office/drawing/2014/main" id="{40D8E44C-8C6C-D542-9BE7-10406B51CDF5}"/>
              </a:ext>
            </a:extLst>
          </p:cNvPr>
          <p:cNvGrpSpPr>
            <a:grpSpLocks/>
          </p:cNvGrpSpPr>
          <p:nvPr/>
        </p:nvGrpSpPr>
        <p:grpSpPr bwMode="auto">
          <a:xfrm>
            <a:off x="2998327" y="3429000"/>
            <a:ext cx="6777024" cy="1128713"/>
            <a:chOff x="1411" y="2261"/>
            <a:chExt cx="3533" cy="711"/>
          </a:xfrm>
        </p:grpSpPr>
        <p:sp>
          <p:nvSpPr>
            <p:cNvPr id="111" name="Line 12">
              <a:extLst>
                <a:ext uri="{FF2B5EF4-FFF2-40B4-BE49-F238E27FC236}">
                  <a16:creationId xmlns:a16="http://schemas.microsoft.com/office/drawing/2014/main" id="{153DBCD9-AEFE-0D4C-84B4-A29E1AAACC2D}"/>
                </a:ext>
              </a:extLst>
            </p:cNvPr>
            <p:cNvSpPr>
              <a:spLocks noChangeShapeType="1"/>
            </p:cNvSpPr>
            <p:nvPr/>
          </p:nvSpPr>
          <p:spPr bwMode="auto">
            <a:xfrm>
              <a:off x="1411" y="2361"/>
              <a:ext cx="2016"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12" name="Text Box 15">
              <a:extLst>
                <a:ext uri="{FF2B5EF4-FFF2-40B4-BE49-F238E27FC236}">
                  <a16:creationId xmlns:a16="http://schemas.microsoft.com/office/drawing/2014/main" id="{B4EE3ACA-27BC-0046-99A0-E10CEAF86486}"/>
                </a:ext>
              </a:extLst>
            </p:cNvPr>
            <p:cNvSpPr txBox="1">
              <a:spLocks noChangeArrowheads="1"/>
            </p:cNvSpPr>
            <p:nvPr/>
          </p:nvSpPr>
          <p:spPr bwMode="auto">
            <a:xfrm>
              <a:off x="1548" y="2261"/>
              <a:ext cx="1689" cy="404"/>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13" name="Text Box 28">
              <a:extLst>
                <a:ext uri="{FF2B5EF4-FFF2-40B4-BE49-F238E27FC236}">
                  <a16:creationId xmlns:a16="http://schemas.microsoft.com/office/drawing/2014/main" id="{E0C8E058-016B-9643-8EC4-38404A2A2EE1}"/>
                </a:ext>
              </a:extLst>
            </p:cNvPr>
            <p:cNvSpPr txBox="1">
              <a:spLocks noChangeArrowheads="1"/>
            </p:cNvSpPr>
            <p:nvPr/>
          </p:nvSpPr>
          <p:spPr bwMode="auto">
            <a:xfrm>
              <a:off x="3549" y="233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14" name="Line 42">
              <a:extLst>
                <a:ext uri="{FF2B5EF4-FFF2-40B4-BE49-F238E27FC236}">
                  <a16:creationId xmlns:a16="http://schemas.microsoft.com/office/drawing/2014/main" id="{AEE1E959-6738-514B-BC11-A0C6268B0814}"/>
                </a:ext>
              </a:extLst>
            </p:cNvPr>
            <p:cNvSpPr>
              <a:spLocks noChangeShapeType="1"/>
            </p:cNvSpPr>
            <p:nvPr/>
          </p:nvSpPr>
          <p:spPr bwMode="auto">
            <a:xfrm flipV="1">
              <a:off x="4252" y="2367"/>
              <a:ext cx="692" cy="2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15" name="Group 83">
              <a:extLst>
                <a:ext uri="{FF2B5EF4-FFF2-40B4-BE49-F238E27FC236}">
                  <a16:creationId xmlns:a16="http://schemas.microsoft.com/office/drawing/2014/main" id="{B7857F88-08E3-E240-A20C-5162D296902E}"/>
                </a:ext>
              </a:extLst>
            </p:cNvPr>
            <p:cNvGrpSpPr>
              <a:grpSpLocks/>
            </p:cNvGrpSpPr>
            <p:nvPr/>
          </p:nvGrpSpPr>
          <p:grpSpPr bwMode="auto">
            <a:xfrm>
              <a:off x="4306" y="2363"/>
              <a:ext cx="539" cy="252"/>
              <a:chOff x="4306" y="2273"/>
              <a:chExt cx="539" cy="252"/>
            </a:xfrm>
          </p:grpSpPr>
          <p:sp>
            <p:nvSpPr>
              <p:cNvPr id="116" name="Rectangle 72">
                <a:extLst>
                  <a:ext uri="{FF2B5EF4-FFF2-40B4-BE49-F238E27FC236}">
                    <a16:creationId xmlns:a16="http://schemas.microsoft.com/office/drawing/2014/main" id="{597ACCEC-4FF2-6B40-8454-C2F1F6A7C109}"/>
                  </a:ext>
                </a:extLst>
              </p:cNvPr>
              <p:cNvSpPr>
                <a:spLocks noChangeArrowheads="1"/>
              </p:cNvSpPr>
              <p:nvPr/>
            </p:nvSpPr>
            <p:spPr bwMode="auto">
              <a:xfrm>
                <a:off x="4409" y="2365"/>
                <a:ext cx="3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17" name="Text Box 43">
                <a:extLst>
                  <a:ext uri="{FF2B5EF4-FFF2-40B4-BE49-F238E27FC236}">
                    <a16:creationId xmlns:a16="http://schemas.microsoft.com/office/drawing/2014/main" id="{361D7D30-A4D4-5C44-878A-9FE3CEA44145}"/>
                  </a:ext>
                </a:extLst>
              </p:cNvPr>
              <p:cNvSpPr txBox="1">
                <a:spLocks noChangeArrowheads="1"/>
              </p:cNvSpPr>
              <p:nvPr/>
            </p:nvSpPr>
            <p:spPr bwMode="auto">
              <a:xfrm>
                <a:off x="4306" y="2273"/>
                <a:ext cx="5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grpSp>
        <p:nvGrpSpPr>
          <p:cNvPr id="118" name="Group 81">
            <a:extLst>
              <a:ext uri="{FF2B5EF4-FFF2-40B4-BE49-F238E27FC236}">
                <a16:creationId xmlns:a16="http://schemas.microsoft.com/office/drawing/2014/main" id="{CCEC4E82-EFC9-4646-BCEE-C0B8C7E94B5A}"/>
              </a:ext>
            </a:extLst>
          </p:cNvPr>
          <p:cNvGrpSpPr>
            <a:grpSpLocks/>
          </p:cNvGrpSpPr>
          <p:nvPr/>
        </p:nvGrpSpPr>
        <p:grpSpPr bwMode="auto">
          <a:xfrm>
            <a:off x="1704581" y="1762123"/>
            <a:ext cx="1066800" cy="565150"/>
            <a:chOff x="527" y="1047"/>
            <a:chExt cx="855" cy="486"/>
          </a:xfrm>
        </p:grpSpPr>
        <p:sp>
          <p:nvSpPr>
            <p:cNvPr id="119" name="AutoShape 67">
              <a:extLst>
                <a:ext uri="{FF2B5EF4-FFF2-40B4-BE49-F238E27FC236}">
                  <a16:creationId xmlns:a16="http://schemas.microsoft.com/office/drawing/2014/main" id="{3FF0F743-E4ED-2B41-96D3-06A33C2442CD}"/>
                </a:ext>
              </a:extLst>
            </p:cNvPr>
            <p:cNvSpPr>
              <a:spLocks noChangeArrowheads="1"/>
            </p:cNvSpPr>
            <p:nvPr/>
          </p:nvSpPr>
          <p:spPr bwMode="auto">
            <a:xfrm>
              <a:off x="527" y="1047"/>
              <a:ext cx="85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0" name="Text Box 60">
              <a:extLst>
                <a:ext uri="{FF2B5EF4-FFF2-40B4-BE49-F238E27FC236}">
                  <a16:creationId xmlns:a16="http://schemas.microsoft.com/office/drawing/2014/main" id="{6117DA15-C6DD-B847-B11A-0D6EFDBC12FE}"/>
                </a:ext>
              </a:extLst>
            </p:cNvPr>
            <p:cNvSpPr txBox="1">
              <a:spLocks noChangeArrowheads="1"/>
            </p:cNvSpPr>
            <p:nvPr/>
          </p:nvSpPr>
          <p:spPr bwMode="auto">
            <a:xfrm>
              <a:off x="552" y="1193"/>
              <a:ext cx="80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p:txBody>
        </p:sp>
      </p:grpSp>
      <p:grpSp>
        <p:nvGrpSpPr>
          <p:cNvPr id="121" name="Group 95">
            <a:extLst>
              <a:ext uri="{FF2B5EF4-FFF2-40B4-BE49-F238E27FC236}">
                <a16:creationId xmlns:a16="http://schemas.microsoft.com/office/drawing/2014/main" id="{6419469C-19C4-3947-B461-0398BDE5A56E}"/>
              </a:ext>
            </a:extLst>
          </p:cNvPr>
          <p:cNvGrpSpPr>
            <a:grpSpLocks/>
          </p:cNvGrpSpPr>
          <p:nvPr/>
        </p:nvGrpSpPr>
        <p:grpSpPr bwMode="auto">
          <a:xfrm>
            <a:off x="2952356" y="1946272"/>
            <a:ext cx="6972540" cy="1301749"/>
            <a:chOff x="1386" y="1327"/>
            <a:chExt cx="3730" cy="820"/>
          </a:xfrm>
        </p:grpSpPr>
        <p:sp>
          <p:nvSpPr>
            <p:cNvPr id="122" name="Line 4">
              <a:extLst>
                <a:ext uri="{FF2B5EF4-FFF2-40B4-BE49-F238E27FC236}">
                  <a16:creationId xmlns:a16="http://schemas.microsoft.com/office/drawing/2014/main" id="{53358BBA-04B8-9D40-89A7-C1749138D109}"/>
                </a:ext>
              </a:extLst>
            </p:cNvPr>
            <p:cNvSpPr>
              <a:spLocks noChangeShapeType="1"/>
            </p:cNvSpPr>
            <p:nvPr/>
          </p:nvSpPr>
          <p:spPr bwMode="auto">
            <a:xfrm>
              <a:off x="1386" y="1355"/>
              <a:ext cx="2082"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3" name="Text Box 8">
              <a:extLst>
                <a:ext uri="{FF2B5EF4-FFF2-40B4-BE49-F238E27FC236}">
                  <a16:creationId xmlns:a16="http://schemas.microsoft.com/office/drawing/2014/main" id="{437463ED-2B74-A04D-85BF-36A6CD1ADBE8}"/>
                </a:ext>
              </a:extLst>
            </p:cNvPr>
            <p:cNvSpPr txBox="1">
              <a:spLocks noChangeArrowheads="1"/>
            </p:cNvSpPr>
            <p:nvPr/>
          </p:nvSpPr>
          <p:spPr bwMode="auto">
            <a:xfrm>
              <a:off x="1554" y="1327"/>
              <a:ext cx="1689" cy="252"/>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p:txBody>
        </p:sp>
        <p:sp>
          <p:nvSpPr>
            <p:cNvPr id="124" name="Text Box 31">
              <a:extLst>
                <a:ext uri="{FF2B5EF4-FFF2-40B4-BE49-F238E27FC236}">
                  <a16:creationId xmlns:a16="http://schemas.microsoft.com/office/drawing/2014/main" id="{8689192D-F56C-1640-861C-3C443D419F8C}"/>
                </a:ext>
              </a:extLst>
            </p:cNvPr>
            <p:cNvSpPr txBox="1">
              <a:spLocks noChangeArrowheads="1"/>
            </p:cNvSpPr>
            <p:nvPr/>
          </p:nvSpPr>
          <p:spPr bwMode="auto">
            <a:xfrm>
              <a:off x="3460" y="1390"/>
              <a:ext cx="8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Amazon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creates ID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1678 for user</a:t>
              </a:r>
              <a:endPar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grpSp>
          <p:nvGrpSpPr>
            <p:cNvPr id="125" name="Group 82">
              <a:extLst>
                <a:ext uri="{FF2B5EF4-FFF2-40B4-BE49-F238E27FC236}">
                  <a16:creationId xmlns:a16="http://schemas.microsoft.com/office/drawing/2014/main" id="{03DF1B1A-A9A9-854D-8891-346BB0DBAA8C}"/>
                </a:ext>
              </a:extLst>
            </p:cNvPr>
            <p:cNvGrpSpPr>
              <a:grpSpLocks/>
            </p:cNvGrpSpPr>
            <p:nvPr/>
          </p:nvGrpSpPr>
          <p:grpSpPr bwMode="auto">
            <a:xfrm>
              <a:off x="4377" y="1730"/>
              <a:ext cx="739" cy="417"/>
              <a:chOff x="4377" y="1640"/>
              <a:chExt cx="739" cy="417"/>
            </a:xfrm>
          </p:grpSpPr>
          <p:sp>
            <p:nvSpPr>
              <p:cNvPr id="126" name="Line 40">
                <a:extLst>
                  <a:ext uri="{FF2B5EF4-FFF2-40B4-BE49-F238E27FC236}">
                    <a16:creationId xmlns:a16="http://schemas.microsoft.com/office/drawing/2014/main" id="{52C051AD-65C2-504B-9A70-F8E72303C4F6}"/>
                  </a:ext>
                </a:extLst>
              </p:cNvPr>
              <p:cNvSpPr>
                <a:spLocks noChangeShapeType="1"/>
              </p:cNvSpPr>
              <p:nvPr/>
            </p:nvSpPr>
            <p:spPr bwMode="auto">
              <a:xfrm>
                <a:off x="4377" y="1640"/>
                <a:ext cx="659" cy="4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7" name="Rectangle 73">
                <a:extLst>
                  <a:ext uri="{FF2B5EF4-FFF2-40B4-BE49-F238E27FC236}">
                    <a16:creationId xmlns:a16="http://schemas.microsoft.com/office/drawing/2014/main" id="{7F34673E-5298-3241-9317-86EC3DD70F2D}"/>
                  </a:ext>
                </a:extLst>
              </p:cNvPr>
              <p:cNvSpPr>
                <a:spLocks noChangeArrowheads="1"/>
              </p:cNvSpPr>
              <p:nvPr/>
            </p:nvSpPr>
            <p:spPr bwMode="auto">
              <a:xfrm>
                <a:off x="4470" y="1729"/>
                <a:ext cx="602"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8" name="Text Box 41">
                <a:extLst>
                  <a:ext uri="{FF2B5EF4-FFF2-40B4-BE49-F238E27FC236}">
                    <a16:creationId xmlns:a16="http://schemas.microsoft.com/office/drawing/2014/main" id="{F17F9C36-958E-4C47-BE78-4A1A5F072669}"/>
                  </a:ext>
                </a:extLst>
              </p:cNvPr>
              <p:cNvSpPr txBox="1">
                <a:spLocks noChangeArrowheads="1"/>
              </p:cNvSpPr>
              <p:nvPr/>
            </p:nvSpPr>
            <p:spPr bwMode="auto">
              <a:xfrm>
                <a:off x="4381" y="1702"/>
                <a:ext cx="7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create</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    entry</a:t>
                </a:r>
              </a:p>
            </p:txBody>
          </p:sp>
        </p:grpSp>
      </p:grpSp>
      <p:grpSp>
        <p:nvGrpSpPr>
          <p:cNvPr id="129" name="Group 88">
            <a:extLst>
              <a:ext uri="{FF2B5EF4-FFF2-40B4-BE49-F238E27FC236}">
                <a16:creationId xmlns:a16="http://schemas.microsoft.com/office/drawing/2014/main" id="{7A1CD3F5-FA12-5E48-9AC5-0FFB79FB2A15}"/>
              </a:ext>
            </a:extLst>
          </p:cNvPr>
          <p:cNvGrpSpPr>
            <a:grpSpLocks/>
          </p:cNvGrpSpPr>
          <p:nvPr/>
        </p:nvGrpSpPr>
        <p:grpSpPr bwMode="auto">
          <a:xfrm>
            <a:off x="1675603" y="2474086"/>
            <a:ext cx="5151555" cy="890270"/>
            <a:chOff x="462" y="1603"/>
            <a:chExt cx="3550" cy="719"/>
          </a:xfrm>
        </p:grpSpPr>
        <p:sp>
          <p:nvSpPr>
            <p:cNvPr id="130" name="Line 9">
              <a:extLst>
                <a:ext uri="{FF2B5EF4-FFF2-40B4-BE49-F238E27FC236}">
                  <a16:creationId xmlns:a16="http://schemas.microsoft.com/office/drawing/2014/main" id="{34D0E0B7-0FCE-BB41-80D4-74036A27503A}"/>
                </a:ext>
              </a:extLst>
            </p:cNvPr>
            <p:cNvSpPr>
              <a:spLocks noChangeShapeType="1"/>
            </p:cNvSpPr>
            <p:nvPr/>
          </p:nvSpPr>
          <p:spPr bwMode="auto">
            <a:xfrm flipH="1">
              <a:off x="1404" y="1603"/>
              <a:ext cx="2608" cy="2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1" name="Text Box 11">
              <a:extLst>
                <a:ext uri="{FF2B5EF4-FFF2-40B4-BE49-F238E27FC236}">
                  <a16:creationId xmlns:a16="http://schemas.microsoft.com/office/drawing/2014/main" id="{C2A582BF-35AD-EC42-8C5E-BCF7C4420C15}"/>
                </a:ext>
              </a:extLst>
            </p:cNvPr>
            <p:cNvSpPr txBox="1">
              <a:spLocks noChangeArrowheads="1"/>
            </p:cNvSpPr>
            <p:nvPr/>
          </p:nvSpPr>
          <p:spPr bwMode="auto">
            <a:xfrm>
              <a:off x="1552" y="1650"/>
              <a:ext cx="1665" cy="518"/>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set-cookie: 1678 </a:t>
              </a:r>
            </a:p>
          </p:txBody>
        </p:sp>
        <p:grpSp>
          <p:nvGrpSpPr>
            <p:cNvPr id="132" name="Group 76">
              <a:extLst>
                <a:ext uri="{FF2B5EF4-FFF2-40B4-BE49-F238E27FC236}">
                  <a16:creationId xmlns:a16="http://schemas.microsoft.com/office/drawing/2014/main" id="{9B50E41F-6BE8-5B41-B57A-83E988A059B1}"/>
                </a:ext>
              </a:extLst>
            </p:cNvPr>
            <p:cNvGrpSpPr>
              <a:grpSpLocks/>
            </p:cNvGrpSpPr>
            <p:nvPr/>
          </p:nvGrpSpPr>
          <p:grpSpPr bwMode="auto">
            <a:xfrm>
              <a:off x="462" y="1836"/>
              <a:ext cx="1004" cy="486"/>
              <a:chOff x="687" y="1746"/>
              <a:chExt cx="1004" cy="486"/>
            </a:xfrm>
          </p:grpSpPr>
          <p:sp>
            <p:nvSpPr>
              <p:cNvPr id="133" name="AutoShape 74">
                <a:extLst>
                  <a:ext uri="{FF2B5EF4-FFF2-40B4-BE49-F238E27FC236}">
                    <a16:creationId xmlns:a16="http://schemas.microsoft.com/office/drawing/2014/main" id="{0B53BA64-2104-564F-AC68-42F70CD1847E}"/>
                  </a:ext>
                </a:extLst>
              </p:cNvPr>
              <p:cNvSpPr>
                <a:spLocks noChangeArrowheads="1"/>
              </p:cNvSpPr>
              <p:nvPr/>
            </p:nvSpPr>
            <p:spPr bwMode="auto">
              <a:xfrm>
                <a:off x="702" y="1746"/>
                <a:ext cx="73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4" name="Text Box 75">
                <a:extLst>
                  <a:ext uri="{FF2B5EF4-FFF2-40B4-BE49-F238E27FC236}">
                    <a16:creationId xmlns:a16="http://schemas.microsoft.com/office/drawing/2014/main" id="{40EF6721-60A7-E646-8306-ACE2C580AA17}"/>
                  </a:ext>
                </a:extLst>
              </p:cNvPr>
              <p:cNvSpPr txBox="1">
                <a:spLocks noChangeArrowheads="1"/>
              </p:cNvSpPr>
              <p:nvPr/>
            </p:nvSpPr>
            <p:spPr bwMode="auto">
              <a:xfrm>
                <a:off x="687" y="1836"/>
                <a:ext cx="10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p>
            </p:txBody>
          </p:sp>
        </p:grpSp>
      </p:grpSp>
      <p:grpSp>
        <p:nvGrpSpPr>
          <p:cNvPr id="135" name="Group 93">
            <a:extLst>
              <a:ext uri="{FF2B5EF4-FFF2-40B4-BE49-F238E27FC236}">
                <a16:creationId xmlns:a16="http://schemas.microsoft.com/office/drawing/2014/main" id="{3301D1A0-4332-D44D-9339-6985DCD61D45}"/>
              </a:ext>
            </a:extLst>
          </p:cNvPr>
          <p:cNvGrpSpPr>
            <a:grpSpLocks/>
          </p:cNvGrpSpPr>
          <p:nvPr/>
        </p:nvGrpSpPr>
        <p:grpSpPr bwMode="auto">
          <a:xfrm>
            <a:off x="2994226" y="4365354"/>
            <a:ext cx="6781125" cy="2001838"/>
            <a:chOff x="1406" y="2641"/>
            <a:chExt cx="3562" cy="1261"/>
          </a:xfrm>
        </p:grpSpPr>
        <p:sp>
          <p:nvSpPr>
            <p:cNvPr id="136" name="Line 20">
              <a:extLst>
                <a:ext uri="{FF2B5EF4-FFF2-40B4-BE49-F238E27FC236}">
                  <a16:creationId xmlns:a16="http://schemas.microsoft.com/office/drawing/2014/main" id="{27A08B61-84D4-974B-B631-032C83422CF0}"/>
                </a:ext>
              </a:extLst>
            </p:cNvPr>
            <p:cNvSpPr>
              <a:spLocks noChangeShapeType="1"/>
            </p:cNvSpPr>
            <p:nvPr/>
          </p:nvSpPr>
          <p:spPr bwMode="auto">
            <a:xfrm>
              <a:off x="1406" y="3293"/>
              <a:ext cx="2032" cy="24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7" name="Text Box 23">
              <a:extLst>
                <a:ext uri="{FF2B5EF4-FFF2-40B4-BE49-F238E27FC236}">
                  <a16:creationId xmlns:a16="http://schemas.microsoft.com/office/drawing/2014/main" id="{C0FE6E20-0831-D147-9963-B3CABC0FF1A0}"/>
                </a:ext>
              </a:extLst>
            </p:cNvPr>
            <p:cNvSpPr txBox="1">
              <a:spLocks noChangeArrowheads="1"/>
            </p:cNvSpPr>
            <p:nvPr/>
          </p:nvSpPr>
          <p:spPr bwMode="auto">
            <a:xfrm>
              <a:off x="1561" y="3171"/>
              <a:ext cx="1689" cy="404"/>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38" name="Text Box 29">
              <a:extLst>
                <a:ext uri="{FF2B5EF4-FFF2-40B4-BE49-F238E27FC236}">
                  <a16:creationId xmlns:a16="http://schemas.microsoft.com/office/drawing/2014/main" id="{8241B379-77A9-114B-8D91-05EAB5E6DC9B}"/>
                </a:ext>
              </a:extLst>
            </p:cNvPr>
            <p:cNvSpPr txBox="1">
              <a:spLocks noChangeArrowheads="1"/>
            </p:cNvSpPr>
            <p:nvPr/>
          </p:nvSpPr>
          <p:spPr bwMode="auto">
            <a:xfrm>
              <a:off x="3579" y="326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39" name="Line 44">
              <a:extLst>
                <a:ext uri="{FF2B5EF4-FFF2-40B4-BE49-F238E27FC236}">
                  <a16:creationId xmlns:a16="http://schemas.microsoft.com/office/drawing/2014/main" id="{E200A986-F657-7343-BB4C-41C023FA5311}"/>
                </a:ext>
              </a:extLst>
            </p:cNvPr>
            <p:cNvSpPr>
              <a:spLocks noChangeShapeType="1"/>
            </p:cNvSpPr>
            <p:nvPr/>
          </p:nvSpPr>
          <p:spPr bwMode="auto">
            <a:xfrm flipV="1">
              <a:off x="4181" y="2641"/>
              <a:ext cx="787" cy="86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0" name="Text Box 71">
              <a:extLst>
                <a:ext uri="{FF2B5EF4-FFF2-40B4-BE49-F238E27FC236}">
                  <a16:creationId xmlns:a16="http://schemas.microsoft.com/office/drawing/2014/main" id="{CCBDD99D-1C5A-2749-9C7B-9D0A6E0A3C92}"/>
                </a:ext>
              </a:extLst>
            </p:cNvPr>
            <p:cNvSpPr txBox="1">
              <a:spLocks noChangeArrowheads="1"/>
            </p:cNvSpPr>
            <p:nvPr/>
          </p:nvSpPr>
          <p:spPr bwMode="auto">
            <a:xfrm>
              <a:off x="4287" y="2939"/>
              <a:ext cx="539"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nvGrpSpPr>
          <p:cNvPr id="141" name="Group 77">
            <a:extLst>
              <a:ext uri="{FF2B5EF4-FFF2-40B4-BE49-F238E27FC236}">
                <a16:creationId xmlns:a16="http://schemas.microsoft.com/office/drawing/2014/main" id="{147D74CA-2DA8-1241-A8E8-3EF2E932E88E}"/>
              </a:ext>
            </a:extLst>
          </p:cNvPr>
          <p:cNvGrpSpPr>
            <a:grpSpLocks/>
          </p:cNvGrpSpPr>
          <p:nvPr/>
        </p:nvGrpSpPr>
        <p:grpSpPr bwMode="auto">
          <a:xfrm>
            <a:off x="1655687" y="5113066"/>
            <a:ext cx="1389062" cy="633978"/>
            <a:chOff x="702" y="1746"/>
            <a:chExt cx="1004" cy="486"/>
          </a:xfrm>
        </p:grpSpPr>
        <p:sp>
          <p:nvSpPr>
            <p:cNvPr id="142" name="AutoShape 78">
              <a:extLst>
                <a:ext uri="{FF2B5EF4-FFF2-40B4-BE49-F238E27FC236}">
                  <a16:creationId xmlns:a16="http://schemas.microsoft.com/office/drawing/2014/main" id="{19C72BA2-8506-044E-A290-911BA7AE5D6E}"/>
                </a:ext>
              </a:extLst>
            </p:cNvPr>
            <p:cNvSpPr>
              <a:spLocks noChangeArrowheads="1"/>
            </p:cNvSpPr>
            <p:nvPr/>
          </p:nvSpPr>
          <p:spPr bwMode="auto">
            <a:xfrm>
              <a:off x="735" y="1746"/>
              <a:ext cx="773"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3" name="Text Box 79">
              <a:extLst>
                <a:ext uri="{FF2B5EF4-FFF2-40B4-BE49-F238E27FC236}">
                  <a16:creationId xmlns:a16="http://schemas.microsoft.com/office/drawing/2014/main" id="{DF0A1B9A-EFCF-7042-A14D-D22FE4D35A09}"/>
                </a:ext>
              </a:extLst>
            </p:cNvPr>
            <p:cNvSpPr txBox="1">
              <a:spLocks noChangeArrowheads="1"/>
            </p:cNvSpPr>
            <p:nvPr/>
          </p:nvSpPr>
          <p:spPr bwMode="auto">
            <a:xfrm>
              <a:off x="702" y="1851"/>
              <a:ext cx="10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endParaRPr kumimoji="0" lang="en-US" altLang="en-US" sz="16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endParaRPr>
            </a:p>
          </p:txBody>
        </p:sp>
      </p:grpSp>
      <p:sp>
        <p:nvSpPr>
          <p:cNvPr id="144" name="Text Box 80">
            <a:extLst>
              <a:ext uri="{FF2B5EF4-FFF2-40B4-BE49-F238E27FC236}">
                <a16:creationId xmlns:a16="http://schemas.microsoft.com/office/drawing/2014/main" id="{EC583638-A99A-9144-B11A-E459DCDD4BA4}"/>
              </a:ext>
            </a:extLst>
          </p:cNvPr>
          <p:cNvSpPr txBox="1">
            <a:spLocks noChangeArrowheads="1"/>
          </p:cNvSpPr>
          <p:nvPr/>
        </p:nvSpPr>
        <p:spPr bwMode="auto">
          <a:xfrm>
            <a:off x="9834963" y="2582111"/>
            <a:ext cx="11400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backend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database</a:t>
            </a:r>
          </a:p>
        </p:txBody>
      </p:sp>
      <p:sp>
        <p:nvSpPr>
          <p:cNvPr id="145" name="AutoShape 327">
            <a:extLst>
              <a:ext uri="{FF2B5EF4-FFF2-40B4-BE49-F238E27FC236}">
                <a16:creationId xmlns:a16="http://schemas.microsoft.com/office/drawing/2014/main" id="{774E3BE6-BFC9-C849-B588-B56E574DA6BE}"/>
              </a:ext>
            </a:extLst>
          </p:cNvPr>
          <p:cNvSpPr>
            <a:spLocks noChangeArrowheads="1"/>
          </p:cNvSpPr>
          <p:nvPr/>
        </p:nvSpPr>
        <p:spPr bwMode="auto">
          <a:xfrm>
            <a:off x="10104838" y="3202824"/>
            <a:ext cx="592138" cy="908050"/>
          </a:xfrm>
          <a:prstGeom prst="can">
            <a:avLst>
              <a:gd name="adj" fmla="val 31004"/>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Arial" panose="020B0604020202020204" pitchFamily="34" charset="0"/>
            </a:endParaRPr>
          </a:p>
        </p:txBody>
      </p:sp>
      <p:grpSp>
        <p:nvGrpSpPr>
          <p:cNvPr id="146" name="Group 63">
            <a:extLst>
              <a:ext uri="{FF2B5EF4-FFF2-40B4-BE49-F238E27FC236}">
                <a16:creationId xmlns:a16="http://schemas.microsoft.com/office/drawing/2014/main" id="{1D650FE6-EFAF-DA42-B6C3-89E2D30D6710}"/>
              </a:ext>
            </a:extLst>
          </p:cNvPr>
          <p:cNvGrpSpPr>
            <a:grpSpLocks/>
          </p:cNvGrpSpPr>
          <p:nvPr/>
        </p:nvGrpSpPr>
        <p:grpSpPr bwMode="auto">
          <a:xfrm>
            <a:off x="6709231" y="1274501"/>
            <a:ext cx="351110" cy="610396"/>
            <a:chOff x="4140" y="429"/>
            <a:chExt cx="1425" cy="2396"/>
          </a:xfrm>
        </p:grpSpPr>
        <p:sp>
          <p:nvSpPr>
            <p:cNvPr id="147" name="Freeform 64">
              <a:extLst>
                <a:ext uri="{FF2B5EF4-FFF2-40B4-BE49-F238E27FC236}">
                  <a16:creationId xmlns:a16="http://schemas.microsoft.com/office/drawing/2014/main" id="{23F46B7A-88B4-C64E-A298-064AE8ED208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8" name="Rectangle 65">
              <a:extLst>
                <a:ext uri="{FF2B5EF4-FFF2-40B4-BE49-F238E27FC236}">
                  <a16:creationId xmlns:a16="http://schemas.microsoft.com/office/drawing/2014/main" id="{932E7E2F-358A-204B-ACA1-ECA34C748CE3}"/>
                </a:ext>
              </a:extLst>
            </p:cNvPr>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9" name="Freeform 66">
              <a:extLst>
                <a:ext uri="{FF2B5EF4-FFF2-40B4-BE49-F238E27FC236}">
                  <a16:creationId xmlns:a16="http://schemas.microsoft.com/office/drawing/2014/main" id="{5AD2CC4E-2BC1-3742-B273-CCF9557498A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0" name="Freeform 67">
              <a:extLst>
                <a:ext uri="{FF2B5EF4-FFF2-40B4-BE49-F238E27FC236}">
                  <a16:creationId xmlns:a16="http://schemas.microsoft.com/office/drawing/2014/main" id="{1DBFB074-4990-854E-B454-9FF52C6C403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1" name="Rectangle 68">
              <a:extLst>
                <a:ext uri="{FF2B5EF4-FFF2-40B4-BE49-F238E27FC236}">
                  <a16:creationId xmlns:a16="http://schemas.microsoft.com/office/drawing/2014/main" id="{BE0EBEA8-CD1D-5047-B6F1-2FAA1FF32D21}"/>
                </a:ext>
              </a:extLst>
            </p:cNvPr>
            <p:cNvSpPr>
              <a:spLocks noChangeArrowheads="1"/>
            </p:cNvSpPr>
            <p:nvPr/>
          </p:nvSpPr>
          <p:spPr bwMode="auto">
            <a:xfrm>
              <a:off x="4212" y="695"/>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2" name="Group 69">
              <a:extLst>
                <a:ext uri="{FF2B5EF4-FFF2-40B4-BE49-F238E27FC236}">
                  <a16:creationId xmlns:a16="http://schemas.microsoft.com/office/drawing/2014/main" id="{FB3D83DD-33C0-D64F-AEA3-0EDE4789704D}"/>
                </a:ext>
              </a:extLst>
            </p:cNvPr>
            <p:cNvGrpSpPr>
              <a:grpSpLocks/>
            </p:cNvGrpSpPr>
            <p:nvPr/>
          </p:nvGrpSpPr>
          <p:grpSpPr bwMode="auto">
            <a:xfrm>
              <a:off x="4749" y="668"/>
              <a:ext cx="581" cy="145"/>
              <a:chOff x="614" y="2568"/>
              <a:chExt cx="725" cy="139"/>
            </a:xfrm>
          </p:grpSpPr>
          <p:sp>
            <p:nvSpPr>
              <p:cNvPr id="177" name="AutoShape 70">
                <a:extLst>
                  <a:ext uri="{FF2B5EF4-FFF2-40B4-BE49-F238E27FC236}">
                    <a16:creationId xmlns:a16="http://schemas.microsoft.com/office/drawing/2014/main" id="{9F58D14A-E308-6E43-8765-29117CEB2DCF}"/>
                  </a:ext>
                </a:extLst>
              </p:cNvPr>
              <p:cNvSpPr>
                <a:spLocks noChangeArrowheads="1"/>
              </p:cNvSpPr>
              <p:nvPr/>
            </p:nvSpPr>
            <p:spPr bwMode="auto">
              <a:xfrm>
                <a:off x="616" y="2566"/>
                <a:ext cx="721"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8" name="AutoShape 71">
                <a:extLst>
                  <a:ext uri="{FF2B5EF4-FFF2-40B4-BE49-F238E27FC236}">
                    <a16:creationId xmlns:a16="http://schemas.microsoft.com/office/drawing/2014/main" id="{990E0E9A-D7D4-F540-994A-F5A32D42A3A6}"/>
                  </a:ext>
                </a:extLst>
              </p:cNvPr>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3" name="Rectangle 72">
              <a:extLst>
                <a:ext uri="{FF2B5EF4-FFF2-40B4-BE49-F238E27FC236}">
                  <a16:creationId xmlns:a16="http://schemas.microsoft.com/office/drawing/2014/main" id="{914BF847-475C-7C47-96A4-CAFCCACEC2BC}"/>
                </a:ext>
              </a:extLst>
            </p:cNvPr>
            <p:cNvSpPr>
              <a:spLocks noChangeArrowheads="1"/>
            </p:cNvSpPr>
            <p:nvPr/>
          </p:nvSpPr>
          <p:spPr bwMode="auto">
            <a:xfrm>
              <a:off x="4223" y="1021"/>
              <a:ext cx="600"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4" name="Group 73">
              <a:extLst>
                <a:ext uri="{FF2B5EF4-FFF2-40B4-BE49-F238E27FC236}">
                  <a16:creationId xmlns:a16="http://schemas.microsoft.com/office/drawing/2014/main" id="{A276F146-AB6A-8C4E-BD8B-856A510CB009}"/>
                </a:ext>
              </a:extLst>
            </p:cNvPr>
            <p:cNvGrpSpPr>
              <a:grpSpLocks/>
            </p:cNvGrpSpPr>
            <p:nvPr/>
          </p:nvGrpSpPr>
          <p:grpSpPr bwMode="auto">
            <a:xfrm>
              <a:off x="4747" y="994"/>
              <a:ext cx="581" cy="134"/>
              <a:chOff x="614" y="2568"/>
              <a:chExt cx="725" cy="139"/>
            </a:xfrm>
          </p:grpSpPr>
          <p:sp>
            <p:nvSpPr>
              <p:cNvPr id="175" name="AutoShape 74">
                <a:extLst>
                  <a:ext uri="{FF2B5EF4-FFF2-40B4-BE49-F238E27FC236}">
                    <a16:creationId xmlns:a16="http://schemas.microsoft.com/office/drawing/2014/main" id="{FB783255-C8AF-CD4E-84DF-1573DF917DE7}"/>
                  </a:ext>
                </a:extLst>
              </p:cNvPr>
              <p:cNvSpPr>
                <a:spLocks noChangeArrowheads="1"/>
              </p:cNvSpPr>
              <p:nvPr/>
            </p:nvSpPr>
            <p:spPr bwMode="auto">
              <a:xfrm>
                <a:off x="612" y="2570"/>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6" name="AutoShape 75">
                <a:extLst>
                  <a:ext uri="{FF2B5EF4-FFF2-40B4-BE49-F238E27FC236}">
                    <a16:creationId xmlns:a16="http://schemas.microsoft.com/office/drawing/2014/main" id="{46E81119-BF44-D945-96D2-7A6A2F19ECA5}"/>
                  </a:ext>
                </a:extLst>
              </p:cNvPr>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5" name="Rectangle 76">
              <a:extLst>
                <a:ext uri="{FF2B5EF4-FFF2-40B4-BE49-F238E27FC236}">
                  <a16:creationId xmlns:a16="http://schemas.microsoft.com/office/drawing/2014/main" id="{823BB60D-416A-0746-BBEF-9DC4528B9F68}"/>
                </a:ext>
              </a:extLst>
            </p:cNvPr>
            <p:cNvSpPr>
              <a:spLocks noChangeArrowheads="1"/>
            </p:cNvSpPr>
            <p:nvPr/>
          </p:nvSpPr>
          <p:spPr bwMode="auto">
            <a:xfrm>
              <a:off x="4217" y="1356"/>
              <a:ext cx="594"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6" name="Rectangle 77">
              <a:extLst>
                <a:ext uri="{FF2B5EF4-FFF2-40B4-BE49-F238E27FC236}">
                  <a16:creationId xmlns:a16="http://schemas.microsoft.com/office/drawing/2014/main" id="{500EA440-64F5-FE43-A9CD-EC38855A5BA4}"/>
                </a:ext>
              </a:extLst>
            </p:cNvPr>
            <p:cNvSpPr>
              <a:spLocks noChangeArrowheads="1"/>
            </p:cNvSpPr>
            <p:nvPr/>
          </p:nvSpPr>
          <p:spPr bwMode="auto">
            <a:xfrm>
              <a:off x="4228" y="1657"/>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7" name="Group 78">
              <a:extLst>
                <a:ext uri="{FF2B5EF4-FFF2-40B4-BE49-F238E27FC236}">
                  <a16:creationId xmlns:a16="http://schemas.microsoft.com/office/drawing/2014/main" id="{014CE493-B3CF-454F-97A3-BF80992E345C}"/>
                </a:ext>
              </a:extLst>
            </p:cNvPr>
            <p:cNvGrpSpPr>
              <a:grpSpLocks/>
            </p:cNvGrpSpPr>
            <p:nvPr/>
          </p:nvGrpSpPr>
          <p:grpSpPr bwMode="auto">
            <a:xfrm>
              <a:off x="4735" y="1627"/>
              <a:ext cx="582" cy="151"/>
              <a:chOff x="614" y="2568"/>
              <a:chExt cx="725" cy="139"/>
            </a:xfrm>
          </p:grpSpPr>
          <p:sp>
            <p:nvSpPr>
              <p:cNvPr id="173" name="AutoShape 79">
                <a:extLst>
                  <a:ext uri="{FF2B5EF4-FFF2-40B4-BE49-F238E27FC236}">
                    <a16:creationId xmlns:a16="http://schemas.microsoft.com/office/drawing/2014/main" id="{40259673-2628-3C41-9A32-A9512F4B2954}"/>
                  </a:ext>
                </a:extLst>
              </p:cNvPr>
              <p:cNvSpPr>
                <a:spLocks noChangeArrowheads="1"/>
              </p:cNvSpPr>
              <p:nvPr/>
            </p:nvSpPr>
            <p:spPr bwMode="auto">
              <a:xfrm>
                <a:off x="613" y="2568"/>
                <a:ext cx="727"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4" name="AutoShape 80">
                <a:extLst>
                  <a:ext uri="{FF2B5EF4-FFF2-40B4-BE49-F238E27FC236}">
                    <a16:creationId xmlns:a16="http://schemas.microsoft.com/office/drawing/2014/main" id="{F5B75204-14D3-4949-85E6-E03DC0637846}"/>
                  </a:ext>
                </a:extLst>
              </p:cNvPr>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8" name="Freeform 81">
              <a:extLst>
                <a:ext uri="{FF2B5EF4-FFF2-40B4-BE49-F238E27FC236}">
                  <a16:creationId xmlns:a16="http://schemas.microsoft.com/office/drawing/2014/main" id="{C088528D-4021-6642-8A80-03351DCF25F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9" name="Group 82">
              <a:extLst>
                <a:ext uri="{FF2B5EF4-FFF2-40B4-BE49-F238E27FC236}">
                  <a16:creationId xmlns:a16="http://schemas.microsoft.com/office/drawing/2014/main" id="{1859255F-C0C6-124B-9F92-5E236F8BD3AF}"/>
                </a:ext>
              </a:extLst>
            </p:cNvPr>
            <p:cNvGrpSpPr>
              <a:grpSpLocks/>
            </p:cNvGrpSpPr>
            <p:nvPr/>
          </p:nvGrpSpPr>
          <p:grpSpPr bwMode="auto">
            <a:xfrm>
              <a:off x="4739" y="1327"/>
              <a:ext cx="582" cy="139"/>
              <a:chOff x="614" y="2568"/>
              <a:chExt cx="725" cy="139"/>
            </a:xfrm>
          </p:grpSpPr>
          <p:sp>
            <p:nvSpPr>
              <p:cNvPr id="171" name="AutoShape 83">
                <a:extLst>
                  <a:ext uri="{FF2B5EF4-FFF2-40B4-BE49-F238E27FC236}">
                    <a16:creationId xmlns:a16="http://schemas.microsoft.com/office/drawing/2014/main" id="{C035ED52-DDB2-C843-9FFF-5BC45A6C065A}"/>
                  </a:ext>
                </a:extLst>
              </p:cNvPr>
              <p:cNvSpPr>
                <a:spLocks noChangeArrowheads="1"/>
              </p:cNvSpPr>
              <p:nvPr/>
            </p:nvSpPr>
            <p:spPr bwMode="auto">
              <a:xfrm>
                <a:off x="615" y="2567"/>
                <a:ext cx="727"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2" name="AutoShape 84">
                <a:extLst>
                  <a:ext uri="{FF2B5EF4-FFF2-40B4-BE49-F238E27FC236}">
                    <a16:creationId xmlns:a16="http://schemas.microsoft.com/office/drawing/2014/main" id="{E3C20259-037C-3641-A789-24D0DCCDCAB3}"/>
                  </a:ext>
                </a:extLst>
              </p:cNvPr>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60" name="Rectangle 85">
              <a:extLst>
                <a:ext uri="{FF2B5EF4-FFF2-40B4-BE49-F238E27FC236}">
                  <a16:creationId xmlns:a16="http://schemas.microsoft.com/office/drawing/2014/main" id="{AAA45EA2-DB28-264A-8894-70368F48D2E2}"/>
                </a:ext>
              </a:extLst>
            </p:cNvPr>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1" name="Freeform 86">
              <a:extLst>
                <a:ext uri="{FF2B5EF4-FFF2-40B4-BE49-F238E27FC236}">
                  <a16:creationId xmlns:a16="http://schemas.microsoft.com/office/drawing/2014/main" id="{056A9634-8A28-174F-BB52-3C9B4E9694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2" name="Freeform 87">
              <a:extLst>
                <a:ext uri="{FF2B5EF4-FFF2-40B4-BE49-F238E27FC236}">
                  <a16:creationId xmlns:a16="http://schemas.microsoft.com/office/drawing/2014/main" id="{28B4EE70-3F36-D84A-BBF7-26FCDCAB2CA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3" name="Oval 88">
              <a:extLst>
                <a:ext uri="{FF2B5EF4-FFF2-40B4-BE49-F238E27FC236}">
                  <a16:creationId xmlns:a16="http://schemas.microsoft.com/office/drawing/2014/main" id="{AFA23CDD-2C19-364F-8CB6-E34A3A50AA96}"/>
                </a:ext>
              </a:extLst>
            </p:cNvPr>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4" name="Freeform 89">
              <a:extLst>
                <a:ext uri="{FF2B5EF4-FFF2-40B4-BE49-F238E27FC236}">
                  <a16:creationId xmlns:a16="http://schemas.microsoft.com/office/drawing/2014/main" id="{C80FF08C-B05A-5742-B82B-9D6BFBFA2EF0}"/>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5" name="AutoShape 90">
              <a:extLst>
                <a:ext uri="{FF2B5EF4-FFF2-40B4-BE49-F238E27FC236}">
                  <a16:creationId xmlns:a16="http://schemas.microsoft.com/office/drawing/2014/main" id="{D46EF758-7531-924C-8A33-5AC571E08EE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6" name="AutoShape 91">
              <a:extLst>
                <a:ext uri="{FF2B5EF4-FFF2-40B4-BE49-F238E27FC236}">
                  <a16:creationId xmlns:a16="http://schemas.microsoft.com/office/drawing/2014/main" id="{E252E208-3522-884B-9DE7-7EB157685A2F}"/>
                </a:ext>
              </a:extLst>
            </p:cNvPr>
            <p:cNvSpPr>
              <a:spLocks noChangeArrowheads="1"/>
            </p:cNvSpPr>
            <p:nvPr/>
          </p:nvSpPr>
          <p:spPr bwMode="auto">
            <a:xfrm>
              <a:off x="4206" y="2712"/>
              <a:ext cx="1067" cy="84"/>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7" name="Oval 92">
              <a:extLst>
                <a:ext uri="{FF2B5EF4-FFF2-40B4-BE49-F238E27FC236}">
                  <a16:creationId xmlns:a16="http://schemas.microsoft.com/office/drawing/2014/main" id="{957DD520-6280-3E4E-BAD7-651F51413973}"/>
                </a:ext>
              </a:extLst>
            </p:cNvPr>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8" name="Oval 93">
              <a:extLst>
                <a:ext uri="{FF2B5EF4-FFF2-40B4-BE49-F238E27FC236}">
                  <a16:creationId xmlns:a16="http://schemas.microsoft.com/office/drawing/2014/main" id="{ECF80637-5F56-1F4E-A6A8-ED0FA8AC5356}"/>
                </a:ext>
              </a:extLst>
            </p:cNvPr>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69" name="Oval 94">
              <a:extLst>
                <a:ext uri="{FF2B5EF4-FFF2-40B4-BE49-F238E27FC236}">
                  <a16:creationId xmlns:a16="http://schemas.microsoft.com/office/drawing/2014/main" id="{FFEB5237-B81D-9B45-A444-21BB499020C9}"/>
                </a:ext>
              </a:extLst>
            </p:cNvPr>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0" name="Rectangle 95">
              <a:extLst>
                <a:ext uri="{FF2B5EF4-FFF2-40B4-BE49-F238E27FC236}">
                  <a16:creationId xmlns:a16="http://schemas.microsoft.com/office/drawing/2014/main" id="{8C2A523A-6ED6-094A-8260-B51956D795A7}"/>
                </a:ext>
              </a:extLst>
            </p:cNvPr>
            <p:cNvSpPr>
              <a:spLocks noChangeArrowheads="1"/>
            </p:cNvSpPr>
            <p:nvPr/>
          </p:nvSpPr>
          <p:spPr bwMode="auto">
            <a:xfrm>
              <a:off x="5064" y="1834"/>
              <a:ext cx="83"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nvGrpSpPr>
          <p:cNvPr id="179" name="Group 96">
            <a:extLst>
              <a:ext uri="{FF2B5EF4-FFF2-40B4-BE49-F238E27FC236}">
                <a16:creationId xmlns:a16="http://schemas.microsoft.com/office/drawing/2014/main" id="{079DFC6E-4E8A-7B4D-8113-190A0989D0FB}"/>
              </a:ext>
            </a:extLst>
          </p:cNvPr>
          <p:cNvGrpSpPr>
            <a:grpSpLocks/>
          </p:cNvGrpSpPr>
          <p:nvPr/>
        </p:nvGrpSpPr>
        <p:grpSpPr bwMode="auto">
          <a:xfrm>
            <a:off x="2734523" y="1369488"/>
            <a:ext cx="667783" cy="586047"/>
            <a:chOff x="-44" y="1473"/>
            <a:chExt cx="981" cy="1105"/>
          </a:xfrm>
        </p:grpSpPr>
        <p:pic>
          <p:nvPicPr>
            <p:cNvPr id="180" name="Picture 97" descr="desktop_computer_stylized_medium">
              <a:extLst>
                <a:ext uri="{FF2B5EF4-FFF2-40B4-BE49-F238E27FC236}">
                  <a16:creationId xmlns:a16="http://schemas.microsoft.com/office/drawing/2014/main" id="{FB14A9C2-A921-3747-8B81-81EE5182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98">
              <a:extLst>
                <a:ext uri="{FF2B5EF4-FFF2-40B4-BE49-F238E27FC236}">
                  <a16:creationId xmlns:a16="http://schemas.microsoft.com/office/drawing/2014/main" id="{9C2960BD-B3C9-AE44-9E68-217EF326B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88" name="Line 15">
            <a:extLst>
              <a:ext uri="{FF2B5EF4-FFF2-40B4-BE49-F238E27FC236}">
                <a16:creationId xmlns:a16="http://schemas.microsoft.com/office/drawing/2014/main" id="{9030FA43-2615-A74C-949D-871EDD5258E9}"/>
              </a:ext>
            </a:extLst>
          </p:cNvPr>
          <p:cNvSpPr>
            <a:spLocks noChangeShapeType="1"/>
          </p:cNvSpPr>
          <p:nvPr/>
        </p:nvSpPr>
        <p:spPr bwMode="auto">
          <a:xfrm flipH="1">
            <a:off x="2999897" y="1993139"/>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 Box 37">
            <a:extLst>
              <a:ext uri="{FF2B5EF4-FFF2-40B4-BE49-F238E27FC236}">
                <a16:creationId xmlns:a16="http://schemas.microsoft.com/office/drawing/2014/main" id="{7717F97B-37DE-2442-8F9E-81FB9F33AB23}"/>
              </a:ext>
            </a:extLst>
          </p:cNvPr>
          <p:cNvSpPr txBox="1">
            <a:spLocks noChangeArrowheads="1"/>
          </p:cNvSpPr>
          <p:nvPr/>
        </p:nvSpPr>
        <p:spPr bwMode="auto">
          <a:xfrm>
            <a:off x="2746707" y="6459827"/>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0" name="Line 15">
            <a:extLst>
              <a:ext uri="{FF2B5EF4-FFF2-40B4-BE49-F238E27FC236}">
                <a16:creationId xmlns:a16="http://schemas.microsoft.com/office/drawing/2014/main" id="{6E5A588C-0539-7140-B8E3-80735DCD2D47}"/>
              </a:ext>
            </a:extLst>
          </p:cNvPr>
          <p:cNvSpPr>
            <a:spLocks noChangeShapeType="1"/>
          </p:cNvSpPr>
          <p:nvPr/>
        </p:nvSpPr>
        <p:spPr bwMode="auto">
          <a:xfrm flipH="1">
            <a:off x="6867352" y="2001551"/>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1" name="Text Box 37">
            <a:extLst>
              <a:ext uri="{FF2B5EF4-FFF2-40B4-BE49-F238E27FC236}">
                <a16:creationId xmlns:a16="http://schemas.microsoft.com/office/drawing/2014/main" id="{716E4165-7532-204E-993F-D649CD87137C}"/>
              </a:ext>
            </a:extLst>
          </p:cNvPr>
          <p:cNvSpPr txBox="1">
            <a:spLocks noChangeArrowheads="1"/>
          </p:cNvSpPr>
          <p:nvPr/>
        </p:nvSpPr>
        <p:spPr bwMode="auto">
          <a:xfrm>
            <a:off x="6614162" y="6468239"/>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Tree>
    <p:extLst>
      <p:ext uri="{BB962C8B-B14F-4D97-AF65-F5344CB8AC3E}">
        <p14:creationId xmlns:p14="http://schemas.microsoft.com/office/powerpoint/2010/main" val="268033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animEffect transition="in" filter="wipe(left)">
                                      <p:cBhvr>
                                        <p:cTn id="9" dur="2000"/>
                                        <p:tgtEl>
                                          <p:spTgt spid="12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3000"/>
                                        <p:tgtEl>
                                          <p:spTgt spid="1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left)">
                                      <p:cBhvr>
                                        <p:cTn id="19" dur="2000"/>
                                        <p:tgtEl>
                                          <p:spTgt spid="11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right)">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2000"/>
                                        <p:tgtEl>
                                          <p:spTgt spid="135"/>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right)">
                                      <p:cBhvr>
                                        <p:cTn id="38"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47438" y="271742"/>
            <a:ext cx="10897123" cy="894622"/>
          </a:xfrm>
        </p:spPr>
        <p:txBody>
          <a:bodyPr>
            <a:normAutofit fontScale="90000"/>
          </a:bodyPr>
          <a:lstStyle/>
          <a:p>
            <a:r>
              <a:rPr lang="en-US" sz="4400" dirty="0">
                <a:ea typeface="ＭＳ Ｐゴシック" panose="020B0600070205080204" pitchFamily="34" charset="-128"/>
              </a:rPr>
              <a:t>HTTP Cookies: Tracking a User’s Browsing Behavior</a:t>
            </a:r>
            <a:endParaRPr lang="en-US" sz="4400" dirty="0"/>
          </a:p>
        </p:txBody>
      </p:sp>
      <p:sp>
        <p:nvSpPr>
          <p:cNvPr id="88" name="Rectangle 3">
            <a:extLst>
              <a:ext uri="{FF2B5EF4-FFF2-40B4-BE49-F238E27FC236}">
                <a16:creationId xmlns:a16="http://schemas.microsoft.com/office/drawing/2014/main" id="{7CD5F1C3-47BC-1645-A288-078B99127C22}"/>
              </a:ext>
            </a:extLst>
          </p:cNvPr>
          <p:cNvSpPr txBox="1">
            <a:spLocks noChangeArrowheads="1"/>
          </p:cNvSpPr>
          <p:nvPr/>
        </p:nvSpPr>
        <p:spPr>
          <a:xfrm>
            <a:off x="949840" y="1628577"/>
            <a:ext cx="5252484" cy="293173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60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What cookies can be used for</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p>
          <a:p>
            <a:pPr>
              <a:lnSpc>
                <a:spcPct val="75000"/>
              </a:lnSpc>
              <a:spcAft>
                <a:spcPts val="600"/>
              </a:spcAft>
              <a:buClrTx/>
              <a:buFont typeface="Arial" panose="020B0604020202020204" pitchFamily="34" charset="0"/>
              <a:buChar char="•"/>
              <a:defRPr/>
            </a:pPr>
            <a:r>
              <a:rPr lang="en-US" altLang="en-US" sz="2400" dirty="0">
                <a:solidFill>
                  <a:prstClr val="black"/>
                </a:solidFill>
                <a:ea typeface="ＭＳ Ｐゴシック" panose="020B0600070205080204" pitchFamily="34" charset="-128"/>
              </a:rPr>
              <a:t>User session state (Web, e-mail)</a:t>
            </a:r>
          </a:p>
          <a:p>
            <a:pPr marR="0" lvl="0" algn="l" defTabSz="914400" rtl="0" eaLnBrk="1" fontAlgn="auto" latinLnBrk="0" hangingPunct="1">
              <a:lnSpc>
                <a:spcPct val="75000"/>
              </a:lnSpc>
              <a:spcBef>
                <a:spcPts val="10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Authorization</a:t>
            </a:r>
          </a:p>
          <a:p>
            <a:pPr marR="0" lvl="0" algn="l" defTabSz="914400" rtl="0" eaLnBrk="1" fontAlgn="auto" latinLnBrk="0" hangingPunct="1">
              <a:lnSpc>
                <a:spcPct val="75000"/>
              </a:lnSpc>
              <a:spcBef>
                <a:spcPts val="10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Shopping carts</a:t>
            </a:r>
          </a:p>
          <a:p>
            <a:pPr marR="0" lvl="0" algn="l" defTabSz="914400" rtl="0" eaLnBrk="1" fontAlgn="auto" latinLnBrk="0" hangingPunct="1">
              <a:lnSpc>
                <a:spcPct val="75000"/>
              </a:lnSpc>
              <a:spcBef>
                <a:spcPts val="10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ea typeface="ＭＳ Ｐゴシック" panose="020B0600070205080204" pitchFamily="34" charset="-128"/>
                <a:cs typeface="+mn-cs"/>
              </a:rPr>
              <a:t>Recommendations</a:t>
            </a:r>
          </a:p>
        </p:txBody>
      </p:sp>
      <p:sp>
        <p:nvSpPr>
          <p:cNvPr id="89" name="Rectangle 13">
            <a:extLst>
              <a:ext uri="{FF2B5EF4-FFF2-40B4-BE49-F238E27FC236}">
                <a16:creationId xmlns:a16="http://schemas.microsoft.com/office/drawing/2014/main" id="{BC2253F6-EA38-7C47-9CAD-4C2EC6BB22FB}"/>
              </a:ext>
            </a:extLst>
          </p:cNvPr>
          <p:cNvSpPr>
            <a:spLocks noChangeArrowheads="1"/>
          </p:cNvSpPr>
          <p:nvPr/>
        </p:nvSpPr>
        <p:spPr bwMode="auto">
          <a:xfrm>
            <a:off x="5029200" y="3015815"/>
            <a:ext cx="7013944" cy="3693329"/>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600"/>
              </a:spcAft>
              <a:buClrTx/>
              <a:buSzTx/>
              <a:tabLst/>
              <a:defRPr/>
            </a:pPr>
            <a:r>
              <a:rPr kumimoji="0" lang="en-US" altLang="en-US" sz="2400" b="0" i="1" u="none" strike="noStrike" kern="1200" cap="none" spc="0" normalizeH="0" baseline="0" noProof="0" dirty="0">
                <a:ln>
                  <a:noFill/>
                </a:ln>
                <a:solidFill>
                  <a:srgbClr val="CC0000"/>
                </a:solidFill>
                <a:effectLst/>
                <a:uLnTx/>
                <a:uFillTx/>
                <a:latin typeface="+mn-lt"/>
                <a:ea typeface="ＭＳ Ｐゴシック" panose="020B0600070205080204" pitchFamily="34" charset="-128"/>
                <a:cs typeface="+mn-cs"/>
              </a:rPr>
              <a:t>cookies and privacy:</a:t>
            </a:r>
          </a:p>
          <a:p>
            <a:pPr marR="0" lvl="0" algn="l" defTabSz="914400" rtl="0" eaLnBrk="1" fontAlgn="auto" latinLnBrk="0" hangingPunct="1">
              <a:lnSpc>
                <a:spcPct val="90000"/>
              </a:lnSpc>
              <a:spcBef>
                <a:spcPts val="0"/>
              </a:spcBef>
              <a:spcAft>
                <a:spcPts val="600"/>
              </a:spcAft>
              <a:buSzPct val="100000"/>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Cookies permit sites to </a:t>
            </a:r>
            <a:r>
              <a:rPr kumimoji="0" lang="en-US" altLang="en-US" sz="2400" b="0" i="1"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learn</a:t>
            </a:r>
            <a:r>
              <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 a lot about you on their site</a:t>
            </a:r>
          </a:p>
          <a:p>
            <a:pPr marR="0" lvl="0" algn="l" defTabSz="914400" rtl="0" eaLnBrk="1" fontAlgn="auto" latinLnBrk="0" hangingPunct="1">
              <a:lnSpc>
                <a:spcPct val="90000"/>
              </a:lnSpc>
              <a:spcBef>
                <a:spcPts val="0"/>
              </a:spcBef>
              <a:spcAft>
                <a:spcPts val="600"/>
              </a:spcAft>
              <a:buSzPct val="100000"/>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Third party persistent cookies (tracking cookies) allow common identity (cookie value) to be </a:t>
            </a:r>
            <a:r>
              <a:rPr kumimoji="0" lang="en-US" altLang="en-US" sz="2400" b="0" i="1" u="none" strike="noStrike" kern="1200" cap="none" spc="0" normalizeH="0" baseline="0" noProof="0" dirty="0">
                <a:ln>
                  <a:noFill/>
                </a:ln>
                <a:solidFill>
                  <a:srgbClr val="C00000"/>
                </a:solidFill>
                <a:effectLst/>
                <a:uLnTx/>
                <a:uFillTx/>
                <a:latin typeface="+mn-lt"/>
                <a:ea typeface="ＭＳ Ｐゴシック" panose="020B0600070205080204" pitchFamily="34" charset="-128"/>
                <a:cs typeface="+mn-cs"/>
              </a:rPr>
              <a:t>tracked across multiple web sites</a:t>
            </a:r>
          </a:p>
          <a:p>
            <a:pPr lvl="0">
              <a:lnSpc>
                <a:spcPct val="90000"/>
              </a:lnSpc>
              <a:spcAft>
                <a:spcPts val="600"/>
              </a:spcAft>
              <a:buSzPct val="100000"/>
              <a:buFont typeface="Arial" panose="020B0604020202020204" pitchFamily="34" charset="0"/>
              <a:buChar char="•"/>
              <a:defRPr/>
            </a:pPr>
            <a:r>
              <a:rPr lang="en-US" altLang="zh-CN" sz="2400" i="1" dirty="0">
                <a:latin typeface="+mn-lt"/>
              </a:rPr>
              <a:t>T</a:t>
            </a:r>
            <a:r>
              <a:rPr lang="en-US" altLang="en-US" sz="2400" i="1" dirty="0">
                <a:latin typeface="+mn-lt"/>
              </a:rPr>
              <a:t>hird party tracking via cookies:</a:t>
            </a:r>
          </a:p>
          <a:p>
            <a:pPr lvl="1">
              <a:lnSpc>
                <a:spcPct val="90000"/>
              </a:lnSpc>
              <a:spcAft>
                <a:spcPts val="600"/>
              </a:spcAft>
              <a:buSzPct val="100000"/>
              <a:buFont typeface="Arial" panose="020B0604020202020204" pitchFamily="34" charset="0"/>
              <a:buChar char="•"/>
              <a:defRPr/>
            </a:pPr>
            <a:r>
              <a:rPr lang="en-US" altLang="en-US" sz="2400" i="1" dirty="0">
                <a:latin typeface="+mn-lt"/>
              </a:rPr>
              <a:t>Disabled by default in Firefox, Safari browsers</a:t>
            </a:r>
          </a:p>
          <a:p>
            <a:pPr lvl="1">
              <a:lnSpc>
                <a:spcPct val="90000"/>
              </a:lnSpc>
              <a:spcAft>
                <a:spcPts val="600"/>
              </a:spcAft>
              <a:buSzPct val="100000"/>
              <a:buFont typeface="Arial" panose="020B0604020202020204" pitchFamily="34" charset="0"/>
              <a:buChar char="•"/>
              <a:defRPr/>
            </a:pPr>
            <a:r>
              <a:rPr lang="en-US" altLang="en-US" sz="2400" i="1" dirty="0">
                <a:latin typeface="+mn-lt"/>
              </a:rPr>
              <a:t>Disabled in Chrome browser since 2023</a:t>
            </a:r>
          </a:p>
          <a:p>
            <a:pPr marR="0" lvl="0" algn="l" defTabSz="914400" rtl="0" eaLnBrk="1" fontAlgn="auto" latinLnBrk="0" hangingPunct="1">
              <a:lnSpc>
                <a:spcPct val="90000"/>
              </a:lnSpc>
              <a:spcBef>
                <a:spcPts val="0"/>
              </a:spcBef>
              <a:spcAft>
                <a:spcPts val="600"/>
              </a:spcAft>
              <a:buSzPct val="100000"/>
              <a:buFont typeface="Arial" panose="020B0604020202020204" pitchFamily="34" charset="0"/>
              <a:buChar char="•"/>
              <a:tabLst/>
              <a:defRPr/>
            </a:pPr>
            <a:endParaRPr kumimoji="0" lang="en-US" altLang="en-US" sz="2400" b="0" i="1" u="none" strike="noStrike" kern="1200" cap="none" spc="0" normalizeH="0" baseline="0" noProof="0" dirty="0">
              <a:ln>
                <a:noFill/>
              </a:ln>
              <a:solidFill>
                <a:srgbClr val="C00000"/>
              </a:solidFill>
              <a:effectLst/>
              <a:uLnTx/>
              <a:uFillTx/>
              <a:latin typeface="+mn-lt"/>
              <a:ea typeface="ＭＳ Ｐゴシック" panose="020B0600070205080204" pitchFamily="34" charset="-128"/>
              <a:cs typeface="+mn-cs"/>
            </a:endParaRPr>
          </a:p>
        </p:txBody>
      </p:sp>
      <p:sp>
        <p:nvSpPr>
          <p:cNvPr id="90" name="Text Box 14">
            <a:extLst>
              <a:ext uri="{FF2B5EF4-FFF2-40B4-BE49-F238E27FC236}">
                <a16:creationId xmlns:a16="http://schemas.microsoft.com/office/drawing/2014/main" id="{D023EC46-D7D8-D04C-9048-D7EFE18FF312}"/>
              </a:ext>
            </a:extLst>
          </p:cNvPr>
          <p:cNvSpPr txBox="1">
            <a:spLocks noChangeArrowheads="1"/>
          </p:cNvSpPr>
          <p:nvPr/>
        </p:nvSpPr>
        <p:spPr bwMode="auto">
          <a:xfrm>
            <a:off x="10422437" y="2679777"/>
            <a:ext cx="1026243"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mn-lt"/>
                <a:ea typeface="ＭＳ Ｐゴシック" panose="020B0600070205080204" pitchFamily="34" charset="-128"/>
                <a:cs typeface="+mn-cs"/>
              </a:rPr>
              <a:t>aside</a:t>
            </a:r>
          </a:p>
        </p:txBody>
      </p:sp>
    </p:spTree>
    <p:extLst>
      <p:ext uri="{BB962C8B-B14F-4D97-AF65-F5344CB8AC3E}">
        <p14:creationId xmlns:p14="http://schemas.microsoft.com/office/powerpoint/2010/main" val="26964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dissolve">
                                      <p:cBhvr>
                                        <p:cTn id="7" dur="500"/>
                                        <p:tgtEl>
                                          <p:spTgt spid="8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dissolve">
                                      <p:cBhvr>
                                        <p:cTn id="1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98060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Example:  displaying a NY Times web page</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pic>
        <p:nvPicPr>
          <p:cNvPr id="120" name="Picture 119">
            <a:extLst>
              <a:ext uri="{FF2B5EF4-FFF2-40B4-BE49-F238E27FC236}">
                <a16:creationId xmlns:a16="http://schemas.microsoft.com/office/drawing/2014/main" id="{34FE7BC9-B7EB-234C-A2F1-449565BB2E5C}"/>
              </a:ext>
            </a:extLst>
          </p:cNvPr>
          <p:cNvPicPr>
            <a:picLocks noChangeAspect="1"/>
          </p:cNvPicPr>
          <p:nvPr/>
        </p:nvPicPr>
        <p:blipFill>
          <a:blip r:embed="rId3"/>
          <a:stretch>
            <a:fillRect/>
          </a:stretch>
        </p:blipFill>
        <p:spPr>
          <a:xfrm>
            <a:off x="5009242" y="1223204"/>
            <a:ext cx="1797957" cy="1299560"/>
          </a:xfrm>
          <a:prstGeom prst="rect">
            <a:avLst/>
          </a:prstGeom>
        </p:spPr>
      </p:pic>
      <p:pic>
        <p:nvPicPr>
          <p:cNvPr id="121" name="Picture 120">
            <a:extLst>
              <a:ext uri="{FF2B5EF4-FFF2-40B4-BE49-F238E27FC236}">
                <a16:creationId xmlns:a16="http://schemas.microsoft.com/office/drawing/2014/main" id="{D87C6769-19C7-7542-8A41-E79CE4A6A711}"/>
              </a:ext>
            </a:extLst>
          </p:cNvPr>
          <p:cNvPicPr>
            <a:picLocks noChangeAspect="1"/>
          </p:cNvPicPr>
          <p:nvPr/>
        </p:nvPicPr>
        <p:blipFill>
          <a:blip r:embed="rId4"/>
          <a:stretch>
            <a:fillRect/>
          </a:stretch>
        </p:blipFill>
        <p:spPr>
          <a:xfrm>
            <a:off x="8211457" y="4524829"/>
            <a:ext cx="1788365" cy="250371"/>
          </a:xfrm>
          <a:prstGeom prst="rect">
            <a:avLst/>
          </a:prstGeom>
        </p:spPr>
      </p:pic>
      <p:grpSp>
        <p:nvGrpSpPr>
          <p:cNvPr id="137" name="Group 136">
            <a:extLst>
              <a:ext uri="{FF2B5EF4-FFF2-40B4-BE49-F238E27FC236}">
                <a16:creationId xmlns:a16="http://schemas.microsoft.com/office/drawing/2014/main" id="{E643CAC7-5EBE-E949-B25F-69531B9E3B7C}"/>
              </a:ext>
            </a:extLst>
          </p:cNvPr>
          <p:cNvGrpSpPr/>
          <p:nvPr/>
        </p:nvGrpSpPr>
        <p:grpSpPr>
          <a:xfrm>
            <a:off x="4051300" y="2946400"/>
            <a:ext cx="965200" cy="1308100"/>
            <a:chOff x="4051300" y="2946400"/>
            <a:chExt cx="965200" cy="1308100"/>
          </a:xfrm>
        </p:grpSpPr>
        <p:grpSp>
          <p:nvGrpSpPr>
            <p:cNvPr id="128" name="Group 127">
              <a:extLst>
                <a:ext uri="{FF2B5EF4-FFF2-40B4-BE49-F238E27FC236}">
                  <a16:creationId xmlns:a16="http://schemas.microsoft.com/office/drawing/2014/main" id="{3AA7140A-7962-EE49-94D6-B5A5ACAE10BF}"/>
                </a:ext>
              </a:extLst>
            </p:cNvPr>
            <p:cNvGrpSpPr/>
            <p:nvPr/>
          </p:nvGrpSpPr>
          <p:grpSpPr>
            <a:xfrm>
              <a:off x="4673600" y="2946400"/>
              <a:ext cx="342900" cy="1308100"/>
              <a:chOff x="4673600" y="2946400"/>
              <a:chExt cx="3429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8514DA96-3F9B-EC4E-AD35-91569360871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95FF0112-4C26-5140-866E-E14FB9815DFF}"/>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33" name="TextBox 132">
              <a:extLst>
                <a:ext uri="{FF2B5EF4-FFF2-40B4-BE49-F238E27FC236}">
                  <a16:creationId xmlns:a16="http://schemas.microsoft.com/office/drawing/2014/main" id="{D79D69ED-D400-0548-82FB-0F9E9B31A721}"/>
                </a:ext>
              </a:extLst>
            </p:cNvPr>
            <p:cNvSpPr txBox="1"/>
            <p:nvPr/>
          </p:nvSpPr>
          <p:spPr>
            <a:xfrm>
              <a:off x="4051300" y="33782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38" name="Group 137">
            <a:extLst>
              <a:ext uri="{FF2B5EF4-FFF2-40B4-BE49-F238E27FC236}">
                <a16:creationId xmlns:a16="http://schemas.microsoft.com/office/drawing/2014/main" id="{7227CDFD-02C6-A542-A68F-FF9F81C66103}"/>
              </a:ext>
            </a:extLst>
          </p:cNvPr>
          <p:cNvGrpSpPr/>
          <p:nvPr/>
        </p:nvGrpSpPr>
        <p:grpSpPr>
          <a:xfrm>
            <a:off x="5143500" y="2959100"/>
            <a:ext cx="990600" cy="1308100"/>
            <a:chOff x="5143500" y="2959100"/>
            <a:chExt cx="990600" cy="1308100"/>
          </a:xfrm>
        </p:grpSpPr>
        <p:grpSp>
          <p:nvGrpSpPr>
            <p:cNvPr id="129" name="Group 128">
              <a:extLst>
                <a:ext uri="{FF2B5EF4-FFF2-40B4-BE49-F238E27FC236}">
                  <a16:creationId xmlns:a16="http://schemas.microsoft.com/office/drawing/2014/main" id="{AFDCA678-F389-9146-BC39-44292D21247B}"/>
                </a:ext>
              </a:extLst>
            </p:cNvPr>
            <p:cNvGrpSpPr/>
            <p:nvPr/>
          </p:nvGrpSpPr>
          <p:grpSpPr>
            <a:xfrm>
              <a:off x="5143500" y="2959100"/>
              <a:ext cx="342900" cy="1308100"/>
              <a:chOff x="4673600" y="2946400"/>
              <a:chExt cx="342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0254DDAE-1221-CF4A-8A44-FEBA056F68E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6449B0AA-1D8A-5A44-848E-EAA10CB19354}"/>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136" name="TextBox 135">
              <a:extLst>
                <a:ext uri="{FF2B5EF4-FFF2-40B4-BE49-F238E27FC236}">
                  <a16:creationId xmlns:a16="http://schemas.microsoft.com/office/drawing/2014/main" id="{37741EFF-00A6-6340-850A-7076A1D9EAD7}"/>
                </a:ext>
              </a:extLst>
            </p:cNvPr>
            <p:cNvSpPr txBox="1"/>
            <p:nvPr/>
          </p:nvSpPr>
          <p:spPr>
            <a:xfrm>
              <a:off x="5397500" y="34036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7" name="Group 156">
            <a:extLst>
              <a:ext uri="{FF2B5EF4-FFF2-40B4-BE49-F238E27FC236}">
                <a16:creationId xmlns:a16="http://schemas.microsoft.com/office/drawing/2014/main" id="{17C0BEEA-E132-6049-AB80-86336EC7D5A7}"/>
              </a:ext>
            </a:extLst>
          </p:cNvPr>
          <p:cNvGrpSpPr/>
          <p:nvPr/>
        </p:nvGrpSpPr>
        <p:grpSpPr>
          <a:xfrm>
            <a:off x="4749800" y="4826000"/>
            <a:ext cx="342900" cy="369332"/>
            <a:chOff x="2857500" y="6540500"/>
            <a:chExt cx="342900" cy="369332"/>
          </a:xfrm>
        </p:grpSpPr>
        <p:sp>
          <p:nvSpPr>
            <p:cNvPr id="155" name="Oval 154">
              <a:extLst>
                <a:ext uri="{FF2B5EF4-FFF2-40B4-BE49-F238E27FC236}">
                  <a16:creationId xmlns:a16="http://schemas.microsoft.com/office/drawing/2014/main" id="{EFE78511-B68D-FB48-9212-A7FDBA45240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9EF5F58F-2D7E-3946-8159-8928CB5C3E5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64" name="Group 163">
            <a:extLst>
              <a:ext uri="{FF2B5EF4-FFF2-40B4-BE49-F238E27FC236}">
                <a16:creationId xmlns:a16="http://schemas.microsoft.com/office/drawing/2014/main" id="{E9CF8CDB-DC01-AA47-85F5-A29BE5D0DF9D}"/>
              </a:ext>
            </a:extLst>
          </p:cNvPr>
          <p:cNvGrpSpPr/>
          <p:nvPr/>
        </p:nvGrpSpPr>
        <p:grpSpPr>
          <a:xfrm>
            <a:off x="4775200" y="5207000"/>
            <a:ext cx="342900" cy="369332"/>
            <a:chOff x="2857500" y="6540500"/>
            <a:chExt cx="342900" cy="369332"/>
          </a:xfrm>
        </p:grpSpPr>
        <p:sp>
          <p:nvSpPr>
            <p:cNvPr id="165" name="Oval 164">
              <a:extLst>
                <a:ext uri="{FF2B5EF4-FFF2-40B4-BE49-F238E27FC236}">
                  <a16:creationId xmlns:a16="http://schemas.microsoft.com/office/drawing/2014/main" id="{3382ECF7-AB3B-8E4F-8B8F-444D8E64911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5B6967AA-7479-CD4D-9D2D-E2D06F1CC22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grpSp>
      <p:pic>
        <p:nvPicPr>
          <p:cNvPr id="167" name="Picture 166">
            <a:extLst>
              <a:ext uri="{FF2B5EF4-FFF2-40B4-BE49-F238E27FC236}">
                <a16:creationId xmlns:a16="http://schemas.microsoft.com/office/drawing/2014/main" id="{8C0658C3-4371-094D-A3A8-111CD786B250}"/>
              </a:ext>
            </a:extLst>
          </p:cNvPr>
          <p:cNvPicPr>
            <a:picLocks noChangeAspect="1"/>
          </p:cNvPicPr>
          <p:nvPr/>
        </p:nvPicPr>
        <p:blipFill>
          <a:blip r:embed="rId7"/>
          <a:stretch>
            <a:fillRect/>
          </a:stretch>
        </p:blipFill>
        <p:spPr>
          <a:xfrm>
            <a:off x="5016500" y="4394023"/>
            <a:ext cx="1790700" cy="1295576"/>
          </a:xfrm>
          <a:prstGeom prst="rect">
            <a:avLst/>
          </a:prstGeom>
        </p:spPr>
      </p:pic>
      <p:sp>
        <p:nvSpPr>
          <p:cNvPr id="168" name="TextBox 167">
            <a:extLst>
              <a:ext uri="{FF2B5EF4-FFF2-40B4-BE49-F238E27FC236}">
                <a16:creationId xmlns:a16="http://schemas.microsoft.com/office/drawing/2014/main" id="{74251AC0-F2E4-0045-A435-0B349688752E}"/>
              </a:ext>
            </a:extLst>
          </p:cNvPr>
          <p:cNvSpPr txBox="1"/>
          <p:nvPr/>
        </p:nvSpPr>
        <p:spPr>
          <a:xfrm>
            <a:off x="1917701" y="5803900"/>
            <a:ext cx="24257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page with embedded ad displayed</a:t>
            </a:r>
          </a:p>
        </p:txBody>
      </p:sp>
      <p:grpSp>
        <p:nvGrpSpPr>
          <p:cNvPr id="193" name="Group 192">
            <a:extLst>
              <a:ext uri="{FF2B5EF4-FFF2-40B4-BE49-F238E27FC236}">
                <a16:creationId xmlns:a16="http://schemas.microsoft.com/office/drawing/2014/main" id="{7B258242-158D-CE45-B466-E1D5CD19A109}"/>
              </a:ext>
            </a:extLst>
          </p:cNvPr>
          <p:cNvGrpSpPr/>
          <p:nvPr/>
        </p:nvGrpSpPr>
        <p:grpSpPr>
          <a:xfrm>
            <a:off x="584200" y="1511300"/>
            <a:ext cx="3403600" cy="830997"/>
            <a:chOff x="584200" y="1511300"/>
            <a:chExt cx="3403600" cy="830997"/>
          </a:xfrm>
        </p:grpSpPr>
        <p:sp>
          <p:nvSpPr>
            <p:cNvPr id="174" name="TextBox 173">
              <a:extLst>
                <a:ext uri="{FF2B5EF4-FFF2-40B4-BE49-F238E27FC236}">
                  <a16:creationId xmlns:a16="http://schemas.microsoft.com/office/drawing/2014/main" id="{62B02ED5-379C-594B-BC28-471D84933F65}"/>
                </a:ext>
              </a:extLst>
            </p:cNvPr>
            <p:cNvSpPr txBox="1"/>
            <p:nvPr/>
          </p:nvSpPr>
          <p:spPr>
            <a:xfrm>
              <a:off x="1016000" y="1511300"/>
              <a:ext cx="2971800" cy="830997"/>
            </a:xfrm>
            <a:prstGeom prst="rect">
              <a:avLst/>
            </a:prstGeom>
            <a:noFill/>
          </p:spPr>
          <p:txBody>
            <a:bodyPr wrap="square" rtlCol="0">
              <a:spAutoFit/>
            </a:bodyPr>
            <a:lstStyle/>
            <a:p>
              <a:pPr marL="50800" marR="0" lvl="0" indent="-127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GET base html file from nytimes.com</a:t>
              </a:r>
            </a:p>
          </p:txBody>
        </p:sp>
        <p:grpSp>
          <p:nvGrpSpPr>
            <p:cNvPr id="179" name="Group 178">
              <a:extLst>
                <a:ext uri="{FF2B5EF4-FFF2-40B4-BE49-F238E27FC236}">
                  <a16:creationId xmlns:a16="http://schemas.microsoft.com/office/drawing/2014/main" id="{A5B4B18B-B400-C145-96F8-F232E539CFBE}"/>
                </a:ext>
              </a:extLst>
            </p:cNvPr>
            <p:cNvGrpSpPr/>
            <p:nvPr/>
          </p:nvGrpSpPr>
          <p:grpSpPr>
            <a:xfrm>
              <a:off x="584200" y="1574800"/>
              <a:ext cx="304800" cy="369332"/>
              <a:chOff x="8953500" y="1841500"/>
              <a:chExt cx="304800" cy="369332"/>
            </a:xfrm>
          </p:grpSpPr>
          <p:sp>
            <p:nvSpPr>
              <p:cNvPr id="177" name="Oval 176">
                <a:extLst>
                  <a:ext uri="{FF2B5EF4-FFF2-40B4-BE49-F238E27FC236}">
                    <a16:creationId xmlns:a16="http://schemas.microsoft.com/office/drawing/2014/main" id="{FB3CE166-4808-6745-BCA9-C4BEEA1218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TextBox 177">
                <a:extLst>
                  <a:ext uri="{FF2B5EF4-FFF2-40B4-BE49-F238E27FC236}">
                    <a16:creationId xmlns:a16="http://schemas.microsoft.com/office/drawing/2014/main" id="{2BBFAD08-585E-5240-9260-EE05AAF71ADC}"/>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180" name="Group 179">
              <a:extLst>
                <a:ext uri="{FF2B5EF4-FFF2-40B4-BE49-F238E27FC236}">
                  <a16:creationId xmlns:a16="http://schemas.microsoft.com/office/drawing/2014/main" id="{ADE29A41-C1EE-5540-AF16-842A0469EC63}"/>
                </a:ext>
              </a:extLst>
            </p:cNvPr>
            <p:cNvGrpSpPr/>
            <p:nvPr/>
          </p:nvGrpSpPr>
          <p:grpSpPr>
            <a:xfrm>
              <a:off x="736600" y="1778000"/>
              <a:ext cx="314386" cy="369332"/>
              <a:chOff x="8953500" y="1841500"/>
              <a:chExt cx="314386" cy="369332"/>
            </a:xfrm>
          </p:grpSpPr>
          <p:sp>
            <p:nvSpPr>
              <p:cNvPr id="181" name="Oval 180">
                <a:extLst>
                  <a:ext uri="{FF2B5EF4-FFF2-40B4-BE49-F238E27FC236}">
                    <a16:creationId xmlns:a16="http://schemas.microsoft.com/office/drawing/2014/main" id="{B65E8865-B055-EF44-8C2B-640FA0F0A4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F5813BBC-13DC-5443-B040-D71A8262A6BB}"/>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grpSp>
        <p:nvGrpSpPr>
          <p:cNvPr id="194" name="Group 193">
            <a:extLst>
              <a:ext uri="{FF2B5EF4-FFF2-40B4-BE49-F238E27FC236}">
                <a16:creationId xmlns:a16="http://schemas.microsoft.com/office/drawing/2014/main" id="{C7715A16-8CAE-8B4E-A1FC-B57E478E27DD}"/>
              </a:ext>
            </a:extLst>
          </p:cNvPr>
          <p:cNvGrpSpPr/>
          <p:nvPr/>
        </p:nvGrpSpPr>
        <p:grpSpPr>
          <a:xfrm>
            <a:off x="546100" y="2527300"/>
            <a:ext cx="3162300" cy="830997"/>
            <a:chOff x="546100" y="2527300"/>
            <a:chExt cx="3162300" cy="830997"/>
          </a:xfrm>
        </p:grpSpPr>
        <p:sp>
          <p:nvSpPr>
            <p:cNvPr id="175" name="TextBox 174">
              <a:extLst>
                <a:ext uri="{FF2B5EF4-FFF2-40B4-BE49-F238E27FC236}">
                  <a16:creationId xmlns:a16="http://schemas.microsoft.com/office/drawing/2014/main" id="{02D93285-0615-7947-8708-3D8B9BB64404}"/>
                </a:ext>
              </a:extLst>
            </p:cNvPr>
            <p:cNvSpPr txBox="1"/>
            <p:nvPr/>
          </p:nvSpPr>
          <p:spPr>
            <a:xfrm>
              <a:off x="1041400" y="25273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fetch ad from AdX.com</a:t>
              </a:r>
            </a:p>
          </p:txBody>
        </p:sp>
        <p:grpSp>
          <p:nvGrpSpPr>
            <p:cNvPr id="184" name="Group 183">
              <a:extLst>
                <a:ext uri="{FF2B5EF4-FFF2-40B4-BE49-F238E27FC236}">
                  <a16:creationId xmlns:a16="http://schemas.microsoft.com/office/drawing/2014/main" id="{57AE4D44-F02C-2D4E-9145-D2F6EE3A1885}"/>
                </a:ext>
              </a:extLst>
            </p:cNvPr>
            <p:cNvGrpSpPr/>
            <p:nvPr/>
          </p:nvGrpSpPr>
          <p:grpSpPr>
            <a:xfrm>
              <a:off x="546100" y="2590800"/>
              <a:ext cx="304800" cy="369332"/>
              <a:chOff x="8953500" y="1841500"/>
              <a:chExt cx="304800" cy="369332"/>
            </a:xfrm>
          </p:grpSpPr>
          <p:sp>
            <p:nvSpPr>
              <p:cNvPr id="185" name="Oval 184">
                <a:extLst>
                  <a:ext uri="{FF2B5EF4-FFF2-40B4-BE49-F238E27FC236}">
                    <a16:creationId xmlns:a16="http://schemas.microsoft.com/office/drawing/2014/main" id="{249EEB0F-5470-0442-888E-F04587FF52B8}"/>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6" name="TextBox 185">
                <a:extLst>
                  <a:ext uri="{FF2B5EF4-FFF2-40B4-BE49-F238E27FC236}">
                    <a16:creationId xmlns:a16="http://schemas.microsoft.com/office/drawing/2014/main" id="{0726A5B0-8161-1949-BD7E-B8491563A898}"/>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87" name="Group 186">
              <a:extLst>
                <a:ext uri="{FF2B5EF4-FFF2-40B4-BE49-F238E27FC236}">
                  <a16:creationId xmlns:a16="http://schemas.microsoft.com/office/drawing/2014/main" id="{DCF0D85B-559C-0043-BC0A-4B9CAAD1277C}"/>
                </a:ext>
              </a:extLst>
            </p:cNvPr>
            <p:cNvGrpSpPr/>
            <p:nvPr/>
          </p:nvGrpSpPr>
          <p:grpSpPr>
            <a:xfrm>
              <a:off x="698500" y="2794000"/>
              <a:ext cx="314386" cy="369332"/>
              <a:chOff x="8953500" y="1841500"/>
              <a:chExt cx="314386" cy="369332"/>
            </a:xfrm>
          </p:grpSpPr>
          <p:sp>
            <p:nvSpPr>
              <p:cNvPr id="188" name="Oval 187">
                <a:extLst>
                  <a:ext uri="{FF2B5EF4-FFF2-40B4-BE49-F238E27FC236}">
                    <a16:creationId xmlns:a16="http://schemas.microsoft.com/office/drawing/2014/main" id="{29F5351A-FFDA-9C41-B98D-BAEFD8893FAF}"/>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99AA70F9-EC45-1640-B9B3-7A5389667E0F}"/>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grpSp>
        <p:nvGrpSpPr>
          <p:cNvPr id="195" name="Group 194">
            <a:extLst>
              <a:ext uri="{FF2B5EF4-FFF2-40B4-BE49-F238E27FC236}">
                <a16:creationId xmlns:a16="http://schemas.microsoft.com/office/drawing/2014/main" id="{A17A1A69-E5FB-634A-980A-BA06E2B4760D}"/>
              </a:ext>
            </a:extLst>
          </p:cNvPr>
          <p:cNvGrpSpPr/>
          <p:nvPr/>
        </p:nvGrpSpPr>
        <p:grpSpPr>
          <a:xfrm>
            <a:off x="635000" y="3556000"/>
            <a:ext cx="3060700" cy="830997"/>
            <a:chOff x="635000" y="3556000"/>
            <a:chExt cx="3060700" cy="830997"/>
          </a:xfrm>
        </p:grpSpPr>
        <p:sp>
          <p:nvSpPr>
            <p:cNvPr id="183" name="TextBox 182">
              <a:extLst>
                <a:ext uri="{FF2B5EF4-FFF2-40B4-BE49-F238E27FC236}">
                  <a16:creationId xmlns:a16="http://schemas.microsoft.com/office/drawing/2014/main" id="{BFA112D4-542F-074B-A5A3-B5D63B615FB7}"/>
                </a:ext>
              </a:extLst>
            </p:cNvPr>
            <p:cNvSpPr txBox="1"/>
            <p:nvPr/>
          </p:nvSpPr>
          <p:spPr>
            <a:xfrm>
              <a:off x="1028700" y="35560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display composed page</a:t>
              </a:r>
            </a:p>
          </p:txBody>
        </p:sp>
        <p:grpSp>
          <p:nvGrpSpPr>
            <p:cNvPr id="190" name="Group 189">
              <a:extLst>
                <a:ext uri="{FF2B5EF4-FFF2-40B4-BE49-F238E27FC236}">
                  <a16:creationId xmlns:a16="http://schemas.microsoft.com/office/drawing/2014/main" id="{77071AEA-F77B-F647-A058-71FC7F56BC9C}"/>
                </a:ext>
              </a:extLst>
            </p:cNvPr>
            <p:cNvGrpSpPr/>
            <p:nvPr/>
          </p:nvGrpSpPr>
          <p:grpSpPr>
            <a:xfrm>
              <a:off x="635000" y="3619500"/>
              <a:ext cx="314386" cy="369332"/>
              <a:chOff x="8953500" y="1841500"/>
              <a:chExt cx="314386" cy="369332"/>
            </a:xfrm>
          </p:grpSpPr>
          <p:sp>
            <p:nvSpPr>
              <p:cNvPr id="191" name="Oval 190">
                <a:extLst>
                  <a:ext uri="{FF2B5EF4-FFF2-40B4-BE49-F238E27FC236}">
                    <a16:creationId xmlns:a16="http://schemas.microsoft.com/office/drawing/2014/main" id="{DB3F81B8-82F8-EB45-A850-DEA61F4BA53B}"/>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1791ABF8-1237-F049-99EC-B939206A2685}"/>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grpSp>
    </p:spTree>
    <p:extLst>
      <p:ext uri="{BB962C8B-B14F-4D97-AF65-F5344CB8AC3E}">
        <p14:creationId xmlns:p14="http://schemas.microsoft.com/office/powerpoint/2010/main" val="814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down)">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1000"/>
                                        <p:tgtEl>
                                          <p:spTgt spid="138"/>
                                        </p:tgtEl>
                                      </p:cBhvr>
                                    </p:animEffect>
                                  </p:childTnLst>
                                </p:cTn>
                              </p:par>
                              <p:par>
                                <p:cTn id="12" presetID="9" presetClass="entr" presetSubtype="0" fill="hold"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dissolve">
                                      <p:cBhvr>
                                        <p:cTn id="14" dur="500"/>
                                        <p:tgtEl>
                                          <p:spTgt spid="193"/>
                                        </p:tgtEl>
                                      </p:cBhvr>
                                    </p:animEffect>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0222 -0.01019 L -0.00013 0.46018 " pathEditMode="relative" rAng="0" ptsTypes="AA">
                                      <p:cBhvr>
                                        <p:cTn id="17" dur="2000" fill="hold"/>
                                        <p:tgtEl>
                                          <p:spTgt spid="120"/>
                                        </p:tgtEl>
                                        <p:attrNameLst>
                                          <p:attrName>ppt_x</p:attrName>
                                          <p:attrName>ppt_y</p:attrName>
                                        </p:attrNameLst>
                                      </p:cBhvr>
                                      <p:rCtr x="104" y="23519"/>
                                    </p:animMotion>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dissolve">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right)">
                                      <p:cBhvr>
                                        <p:cTn id="31" dur="500"/>
                                        <p:tgtEl>
                                          <p:spTgt spid="160"/>
                                        </p:tgtEl>
                                      </p:cBhvr>
                                    </p:animEffect>
                                  </p:childTnLst>
                                </p:cTn>
                              </p:par>
                              <p:par>
                                <p:cTn id="32" presetID="9" presetClass="entr" presetSubtype="0" fill="hold"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dissolve">
                                      <p:cBhvr>
                                        <p:cTn id="34" dur="500"/>
                                        <p:tgtEl>
                                          <p:spTgt spid="194"/>
                                        </p:tgtEl>
                                      </p:cBhvr>
                                    </p:animEffect>
                                  </p:childTnLst>
                                </p:cTn>
                              </p:par>
                            </p:childTnLst>
                          </p:cTn>
                        </p:par>
                        <p:par>
                          <p:cTn id="35" fill="hold">
                            <p:stCondLst>
                              <p:cond delay="1000"/>
                            </p:stCondLst>
                            <p:childTnLst>
                              <p:par>
                                <p:cTn id="36" presetID="0" presetClass="path" presetSubtype="0" accel="50000" decel="50000" fill="hold" nodeType="afterEffect">
                                  <p:stCondLst>
                                    <p:cond delay="0"/>
                                  </p:stCondLst>
                                  <p:childTnLst>
                                    <p:animMotion origin="layout" path="M 0.00235 -0.00093 L -0.26146 0.00532 " pathEditMode="relative" rAng="0" ptsTypes="AA">
                                      <p:cBhvr>
                                        <p:cTn id="37" dur="2000" fill="hold"/>
                                        <p:tgtEl>
                                          <p:spTgt spid="121"/>
                                        </p:tgtEl>
                                        <p:attrNameLst>
                                          <p:attrName>ppt_x</p:attrName>
                                          <p:attrName>ppt_y</p:attrName>
                                        </p:attrNameLst>
                                      </p:cBhvr>
                                      <p:rCtr x="-13190" y="301"/>
                                    </p:animMotion>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dissolve">
                                      <p:cBhvr>
                                        <p:cTn id="42" dur="5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dissolve">
                                      <p:cBhvr>
                                        <p:cTn id="47" dur="500"/>
                                        <p:tgtEl>
                                          <p:spTgt spid="167"/>
                                        </p:tgtEl>
                                      </p:cBhvr>
                                    </p:animEffect>
                                  </p:childTnLst>
                                </p:cTn>
                              </p:par>
                            </p:childTnLst>
                          </p:cTn>
                        </p:par>
                        <p:par>
                          <p:cTn id="48" fill="hold">
                            <p:stCondLst>
                              <p:cond delay="500"/>
                            </p:stCondLst>
                            <p:childTnLst>
                              <p:par>
                                <p:cTn id="49" presetID="0" presetClass="path" presetSubtype="0" accel="50000" decel="50000" fill="hold" nodeType="afterEffect">
                                  <p:stCondLst>
                                    <p:cond delay="0"/>
                                  </p:stCondLst>
                                  <p:childTnLst>
                                    <p:animMotion origin="layout" path="M -0.00052 -0.00371 L -0.22657 0.00185 " pathEditMode="relative" rAng="0" ptsTypes="AA">
                                      <p:cBhvr>
                                        <p:cTn id="50" dur="2000" fill="hold"/>
                                        <p:tgtEl>
                                          <p:spTgt spid="167"/>
                                        </p:tgtEl>
                                        <p:attrNameLst>
                                          <p:attrName>ppt_x</p:attrName>
                                          <p:attrName>ppt_y</p:attrName>
                                        </p:attrNameLst>
                                      </p:cBhvr>
                                      <p:rCtr x="-11302" y="278"/>
                                    </p:animMotion>
                                  </p:childTnLst>
                                </p:cTn>
                              </p:par>
                              <p:par>
                                <p:cTn id="51" presetID="9" presetClass="exit" presetSubtype="0" fill="hold" nodeType="withEffect">
                                  <p:stCondLst>
                                    <p:cond delay="0"/>
                                  </p:stCondLst>
                                  <p:childTnLst>
                                    <p:animEffect transition="out" filter="dissolve">
                                      <p:cBhvr>
                                        <p:cTn id="52" dur="500"/>
                                        <p:tgtEl>
                                          <p:spTgt spid="120"/>
                                        </p:tgtEl>
                                      </p:cBhvr>
                                    </p:animEffect>
                                    <p:set>
                                      <p:cBhvr>
                                        <p:cTn id="53" dur="1" fill="hold">
                                          <p:stCondLst>
                                            <p:cond delay="499"/>
                                          </p:stCondLst>
                                        </p:cTn>
                                        <p:tgtEl>
                                          <p:spTgt spid="120"/>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21"/>
                                        </p:tgtEl>
                                      </p:cBhvr>
                                    </p:animEffect>
                                    <p:set>
                                      <p:cBhvr>
                                        <p:cTn id="56" dur="1" fill="hold">
                                          <p:stCondLst>
                                            <p:cond delay="499"/>
                                          </p:stCondLst>
                                        </p:cTn>
                                        <p:tgtEl>
                                          <p:spTgt spid="121"/>
                                        </p:tgtEl>
                                        <p:attrNameLst>
                                          <p:attrName>style.visibility</p:attrName>
                                        </p:attrNameLst>
                                      </p:cBhvr>
                                      <p:to>
                                        <p:strVal val="hidden"/>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dissolve">
                                      <p:cBhvr>
                                        <p:cTn id="60" dur="500"/>
                                        <p:tgtEl>
                                          <p:spTgt spid="168"/>
                                        </p:tgtEl>
                                      </p:cBhvr>
                                    </p:animEffect>
                                  </p:childTnLst>
                                </p:cTn>
                              </p:par>
                              <p:par>
                                <p:cTn id="61" presetID="9"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Effect transition="in" filter="dissolve">
                                      <p:cBhvr>
                                        <p:cTn id="63"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572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(sports)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2/15/25</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2/15/25</a:t>
            </a:r>
          </a:p>
        </p:txBody>
      </p:sp>
      <p:grpSp>
        <p:nvGrpSpPr>
          <p:cNvPr id="12" name="Group 11">
            <a:extLst>
              <a:ext uri="{FF2B5EF4-FFF2-40B4-BE49-F238E27FC236}">
                <a16:creationId xmlns:a16="http://schemas.microsoft.com/office/drawing/2014/main" id="{4B7804DB-C2BE-234C-BAF8-001A3C11A353}"/>
              </a:ext>
            </a:extLst>
          </p:cNvPr>
          <p:cNvGrpSpPr/>
          <p:nvPr/>
        </p:nvGrpSpPr>
        <p:grpSpPr>
          <a:xfrm>
            <a:off x="5029200" y="2971800"/>
            <a:ext cx="1866900" cy="1308100"/>
            <a:chOff x="5232400" y="2959100"/>
            <a:chExt cx="1866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5321300" y="29591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C61A80-CE02-B448-B5E3-EBFF6D673BFC}"/>
                </a:ext>
              </a:extLst>
            </p:cNvPr>
            <p:cNvGrpSpPr/>
            <p:nvPr/>
          </p:nvGrpSpPr>
          <p:grpSpPr>
            <a:xfrm>
              <a:off x="5232400" y="3289300"/>
              <a:ext cx="1866900" cy="763946"/>
              <a:chOff x="6464300" y="3225800"/>
              <a:chExt cx="1866900" cy="763946"/>
            </a:xfrm>
          </p:grpSpPr>
          <p:sp>
            <p:nvSpPr>
              <p:cNvPr id="136" name="TextBox 135">
                <a:extLst>
                  <a:ext uri="{FF2B5EF4-FFF2-40B4-BE49-F238E27FC236}">
                    <a16:creationId xmlns:a16="http://schemas.microsoft.com/office/drawing/2014/main" id="{37741EFF-00A6-6340-850A-7076A1D9EAD7}"/>
                  </a:ext>
                </a:extLst>
              </p:cNvPr>
              <p:cNvSpPr txBox="1"/>
              <p:nvPr/>
            </p:nvSpPr>
            <p:spPr>
              <a:xfrm>
                <a:off x="6540500" y="32258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52" name="TextBox 151">
                <a:extLst>
                  <a:ext uri="{FF2B5EF4-FFF2-40B4-BE49-F238E27FC236}">
                    <a16:creationId xmlns:a16="http://schemas.microsoft.com/office/drawing/2014/main" id="{920ECA3E-DA6F-244F-AC0C-FD318708283A}"/>
                  </a:ext>
                </a:extLst>
              </p:cNvPr>
              <p:cNvSpPr txBox="1"/>
              <p:nvPr/>
            </p:nvSpPr>
            <p:spPr>
              <a:xfrm>
                <a:off x="6464300" y="3670300"/>
                <a:ext cx="18669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grpSp>
        <p:nvGrpSpPr>
          <p:cNvPr id="20" name="Group 19">
            <a:extLst>
              <a:ext uri="{FF2B5EF4-FFF2-40B4-BE49-F238E27FC236}">
                <a16:creationId xmlns:a16="http://schemas.microsoft.com/office/drawing/2014/main" id="{800BBD88-33EF-3947-884A-6B491783249E}"/>
              </a:ext>
            </a:extLst>
          </p:cNvPr>
          <p:cNvGrpSpPr/>
          <p:nvPr/>
        </p:nvGrpSpPr>
        <p:grpSpPr>
          <a:xfrm>
            <a:off x="5829300" y="4457700"/>
            <a:ext cx="2565400" cy="826532"/>
            <a:chOff x="5829300" y="4457700"/>
            <a:chExt cx="2565400" cy="826532"/>
          </a:xfrm>
        </p:grpSpPr>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3" name="Group 152">
              <a:extLst>
                <a:ext uri="{FF2B5EF4-FFF2-40B4-BE49-F238E27FC236}">
                  <a16:creationId xmlns:a16="http://schemas.microsoft.com/office/drawing/2014/main" id="{8CA521F4-EC55-8C40-BE52-D9669FC5CF74}"/>
                </a:ext>
              </a:extLst>
            </p:cNvPr>
            <p:cNvGrpSpPr/>
            <p:nvPr/>
          </p:nvGrpSpPr>
          <p:grpSpPr>
            <a:xfrm>
              <a:off x="5829300" y="4457700"/>
              <a:ext cx="2565400" cy="522848"/>
              <a:chOff x="6667500" y="3098800"/>
              <a:chExt cx="2565400" cy="522848"/>
            </a:xfrm>
          </p:grpSpPr>
          <p:sp>
            <p:nvSpPr>
              <p:cNvPr id="154" name="TextBox 153">
                <a:extLst>
                  <a:ext uri="{FF2B5EF4-FFF2-40B4-BE49-F238E27FC236}">
                    <a16:creationId xmlns:a16="http://schemas.microsoft.com/office/drawing/2014/main" id="{77BC8A21-6CB2-204F-A591-9C029E2F841E}"/>
                  </a:ext>
                </a:extLst>
              </p:cNvPr>
              <p:cNvSpPr txBox="1"/>
              <p:nvPr/>
            </p:nvSpPr>
            <p:spPr>
              <a:xfrm>
                <a:off x="6667500" y="30988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158" name="TextBox 157">
                <a:extLst>
                  <a:ext uri="{FF2B5EF4-FFF2-40B4-BE49-F238E27FC236}">
                    <a16:creationId xmlns:a16="http://schemas.microsoft.com/office/drawing/2014/main" id="{3AD5EFFE-CDD2-424B-B7F3-2CE29BF214C0}"/>
                  </a:ext>
                </a:extLst>
              </p:cNvPr>
              <p:cNvSpPr txBox="1"/>
              <p:nvPr/>
            </p:nvSpPr>
            <p:spPr>
              <a:xfrm>
                <a:off x="6718300" y="3327400"/>
                <a:ext cx="2514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Referrer: NY Times Sports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0" name="Group 49">
            <a:extLst>
              <a:ext uri="{FF2B5EF4-FFF2-40B4-BE49-F238E27FC236}">
                <a16:creationId xmlns:a16="http://schemas.microsoft.com/office/drawing/2014/main" id="{B98A3665-4E7C-D848-BE58-FE2952708C34}"/>
              </a:ext>
            </a:extLst>
          </p:cNvPr>
          <p:cNvGrpSpPr/>
          <p:nvPr/>
        </p:nvGrpSpPr>
        <p:grpSpPr>
          <a:xfrm>
            <a:off x="6032500" y="5308600"/>
            <a:ext cx="2641600" cy="840348"/>
            <a:chOff x="6032500" y="5308600"/>
            <a:chExt cx="2641600" cy="840348"/>
          </a:xfrm>
        </p:grpSpPr>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59" name="Group 158">
              <a:extLst>
                <a:ext uri="{FF2B5EF4-FFF2-40B4-BE49-F238E27FC236}">
                  <a16:creationId xmlns:a16="http://schemas.microsoft.com/office/drawing/2014/main" id="{22DEA1DD-5EEE-1C4E-A637-02C9F65CF6D5}"/>
                </a:ext>
              </a:extLst>
            </p:cNvPr>
            <p:cNvGrpSpPr/>
            <p:nvPr/>
          </p:nvGrpSpPr>
          <p:grpSpPr>
            <a:xfrm>
              <a:off x="6032500" y="5600700"/>
              <a:ext cx="2641600" cy="548248"/>
              <a:chOff x="6680200" y="3187700"/>
              <a:chExt cx="2641600" cy="548248"/>
            </a:xfrm>
          </p:grpSpPr>
          <p:sp>
            <p:nvSpPr>
              <p:cNvPr id="172" name="TextBox 171">
                <a:extLst>
                  <a:ext uri="{FF2B5EF4-FFF2-40B4-BE49-F238E27FC236}">
                    <a16:creationId xmlns:a16="http://schemas.microsoft.com/office/drawing/2014/main" id="{FE94D7BC-7D81-274A-9509-DEE4B740FB74}"/>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73" name="TextBox 172">
                <a:extLst>
                  <a:ext uri="{FF2B5EF4-FFF2-40B4-BE49-F238E27FC236}">
                    <a16:creationId xmlns:a16="http://schemas.microsoft.com/office/drawing/2014/main" id="{1EAA195E-8C8C-1845-9D1B-8381449D13DE}"/>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grpSp>
        <p:nvGrpSpPr>
          <p:cNvPr id="51" name="Group 50">
            <a:extLst>
              <a:ext uri="{FF2B5EF4-FFF2-40B4-BE49-F238E27FC236}">
                <a16:creationId xmlns:a16="http://schemas.microsoft.com/office/drawing/2014/main" id="{04308279-3BAC-D944-AE86-6E42E65336C0}"/>
              </a:ext>
            </a:extLst>
          </p:cNvPr>
          <p:cNvGrpSpPr/>
          <p:nvPr/>
        </p:nvGrpSpPr>
        <p:grpSpPr>
          <a:xfrm>
            <a:off x="3771900" y="2946400"/>
            <a:ext cx="1473200" cy="1308100"/>
            <a:chOff x="3771900" y="2946400"/>
            <a:chExt cx="14732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8CF91E3-8CC2-014A-9E16-B2CE362C31BA}"/>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4F53035E-3334-0D4F-B133-C4B1561EA164}"/>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52" name="Group 51">
            <a:extLst>
              <a:ext uri="{FF2B5EF4-FFF2-40B4-BE49-F238E27FC236}">
                <a16:creationId xmlns:a16="http://schemas.microsoft.com/office/drawing/2014/main" id="{0B59CE8A-0F27-A146-A4D1-2760DF031A50}"/>
              </a:ext>
            </a:extLst>
          </p:cNvPr>
          <p:cNvGrpSpPr/>
          <p:nvPr/>
        </p:nvGrpSpPr>
        <p:grpSpPr>
          <a:xfrm>
            <a:off x="5670332" y="2112579"/>
            <a:ext cx="5759667" cy="3920359"/>
            <a:chOff x="5670332" y="2112579"/>
            <a:chExt cx="5759667" cy="3920359"/>
          </a:xfrm>
        </p:grpSpPr>
        <p:sp>
          <p:nvSpPr>
            <p:cNvPr id="2" name="TextBox 1">
              <a:extLst>
                <a:ext uri="{FF2B5EF4-FFF2-40B4-BE49-F238E27FC236}">
                  <a16:creationId xmlns:a16="http://schemas.microsoft.com/office/drawing/2014/main" id="{9F9DB321-5A1F-8649-9D26-BF0186CA01CF}"/>
                </a:ext>
              </a:extLst>
            </p:cNvPr>
            <p:cNvSpPr txBox="1"/>
            <p:nvPr/>
          </p:nvSpPr>
          <p:spPr>
            <a:xfrm>
              <a:off x="8623738" y="2427890"/>
              <a:ext cx="280626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“first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chose to visit (provides base html file)</a:t>
              </a:r>
            </a:p>
          </p:txBody>
        </p:sp>
        <p:cxnSp>
          <p:nvCxnSpPr>
            <p:cNvPr id="11" name="Straight Connector 10">
              <a:extLst>
                <a:ext uri="{FF2B5EF4-FFF2-40B4-BE49-F238E27FC236}">
                  <a16:creationId xmlns:a16="http://schemas.microsoft.com/office/drawing/2014/main" id="{28F40397-9A27-6B43-8B1F-E2230399C658}"/>
                </a:ext>
              </a:extLst>
            </p:cNvPr>
            <p:cNvCxnSpPr/>
            <p:nvPr/>
          </p:nvCxnSpPr>
          <p:spPr>
            <a:xfrm flipH="1" flipV="1">
              <a:off x="7425559" y="2112579"/>
              <a:ext cx="1213944"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5E86D2A-2489-6B42-BA9F-B2D8B99656A4}"/>
                </a:ext>
              </a:extLst>
            </p:cNvPr>
            <p:cNvCxnSpPr>
              <a:cxnSpLocks/>
            </p:cNvCxnSpPr>
            <p:nvPr/>
          </p:nvCxnSpPr>
          <p:spPr>
            <a:xfrm flipH="1">
              <a:off x="5670332" y="2585545"/>
              <a:ext cx="2969171" cy="344739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5C3FE298-29AC-B44F-87D3-1F8763BA5D0F}"/>
              </a:ext>
            </a:extLst>
          </p:cNvPr>
          <p:cNvGrpSpPr/>
          <p:nvPr/>
        </p:nvGrpSpPr>
        <p:grpSpPr>
          <a:xfrm>
            <a:off x="814558" y="5481147"/>
            <a:ext cx="3877874" cy="1015663"/>
            <a:chOff x="9112474" y="3373822"/>
            <a:chExt cx="3877874" cy="1015663"/>
          </a:xfrm>
        </p:grpSpPr>
        <p:sp>
          <p:nvSpPr>
            <p:cNvPr id="126" name="TextBox 125">
              <a:extLst>
                <a:ext uri="{FF2B5EF4-FFF2-40B4-BE49-F238E27FC236}">
                  <a16:creationId xmlns:a16="http://schemas.microsoft.com/office/drawing/2014/main" id="{EE0A76CD-2A30-FB4B-86F4-85E1E4848582}"/>
                </a:ext>
              </a:extLst>
            </p:cNvPr>
            <p:cNvSpPr txBox="1"/>
            <p:nvPr/>
          </p:nvSpPr>
          <p:spPr>
            <a:xfrm>
              <a:off x="9112474" y="3373822"/>
              <a:ext cx="280626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“third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did </a:t>
              </a:r>
              <a:r>
                <a:rPr kumimoji="0" lang="en-US" sz="2000" b="0" i="1" u="sng"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choose to visit</a:t>
              </a:r>
            </a:p>
          </p:txBody>
        </p:sp>
        <p:cxnSp>
          <p:nvCxnSpPr>
            <p:cNvPr id="127" name="Straight Connector 126">
              <a:extLst>
                <a:ext uri="{FF2B5EF4-FFF2-40B4-BE49-F238E27FC236}">
                  <a16:creationId xmlns:a16="http://schemas.microsoft.com/office/drawing/2014/main" id="{D41F550D-F42E-F949-B025-A8099E69051A}"/>
                </a:ext>
              </a:extLst>
            </p:cNvPr>
            <p:cNvCxnSpPr>
              <a:cxnSpLocks/>
            </p:cNvCxnSpPr>
            <p:nvPr/>
          </p:nvCxnSpPr>
          <p:spPr>
            <a:xfrm flipH="1">
              <a:off x="10804635" y="4198741"/>
              <a:ext cx="2185713" cy="1065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11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9" presetClass="exit" presetSubtype="0" fill="hold" nodeType="withEffect">
                                  <p:stCondLst>
                                    <p:cond delay="0"/>
                                  </p:stCondLst>
                                  <p:childTnLst>
                                    <p:animEffect transition="out" filter="dissolve">
                                      <p:cBhvr>
                                        <p:cTn id="19" dur="500"/>
                                        <p:tgtEl>
                                          <p:spTgt spid="51"/>
                                        </p:tgtEl>
                                      </p:cBhvr>
                                    </p:animEffect>
                                    <p:set>
                                      <p:cBhvr>
                                        <p:cTn id="20" dur="1" fill="hold">
                                          <p:stCondLst>
                                            <p:cond delay="499"/>
                                          </p:stCondLst>
                                        </p:cTn>
                                        <p:tgtEl>
                                          <p:spTgt spid="51"/>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dissolve">
                                      <p:cBhvr>
                                        <p:cTn id="24" dur="500"/>
                                        <p:tgtEl>
                                          <p:spTgt spid="1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9" presetClass="exit" presetSubtype="0" fill="hold"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dissolve">
                                      <p:cBhvr>
                                        <p:cTn id="44" dur="500"/>
                                        <p:tgtEl>
                                          <p:spTgt spid="1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right)">
                                      <p:cBhvr>
                                        <p:cTn id="49" dur="500"/>
                                        <p:tgtEl>
                                          <p:spTgt spid="50"/>
                                        </p:tgtEl>
                                      </p:cBhvr>
                                    </p:animEffect>
                                  </p:childTnLst>
                                </p:cTn>
                              </p:par>
                              <p:par>
                                <p:cTn id="50" presetID="9" presetClass="exit" presetSubtype="0" fill="hold" nodeType="with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dissolv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4" grpId="0"/>
      <p:bldP spid="122" grpId="0"/>
      <p:bldP spid="17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2CD9-D258-3D81-4332-A4FAE0D0D16E}"/>
              </a:ext>
            </a:extLst>
          </p:cNvPr>
          <p:cNvSpPr>
            <a:spLocks noGrp="1"/>
          </p:cNvSpPr>
          <p:nvPr>
            <p:ph type="title"/>
          </p:nvPr>
        </p:nvSpPr>
        <p:spPr>
          <a:xfrm>
            <a:off x="900207" y="36780"/>
            <a:ext cx="10515600" cy="1325563"/>
          </a:xfrm>
        </p:spPr>
        <p:txBody>
          <a:bodyPr/>
          <a:lstStyle/>
          <a:p>
            <a:r>
              <a:rPr lang="en-US" dirty="0"/>
              <a:t>Application Layer: Overview</a:t>
            </a:r>
          </a:p>
        </p:txBody>
      </p:sp>
      <p:sp>
        <p:nvSpPr>
          <p:cNvPr id="3" name="Content Placeholder 2">
            <a:extLst>
              <a:ext uri="{FF2B5EF4-FFF2-40B4-BE49-F238E27FC236}">
                <a16:creationId xmlns:a16="http://schemas.microsoft.com/office/drawing/2014/main" id="{458411B6-7DEC-5077-8F21-FBEFB35216DA}"/>
              </a:ext>
            </a:extLst>
          </p:cNvPr>
          <p:cNvSpPr>
            <a:spLocks noGrp="1"/>
          </p:cNvSpPr>
          <p:nvPr>
            <p:ph idx="1"/>
          </p:nvPr>
        </p:nvSpPr>
        <p:spPr>
          <a:xfrm>
            <a:off x="838200" y="1376737"/>
            <a:ext cx="10515600" cy="1325563"/>
          </a:xfrm>
        </p:spPr>
        <p:txBody>
          <a:bodyPr/>
          <a:lstStyle/>
          <a:p>
            <a:pPr marL="0" lvl="0" indent="0">
              <a:spcBef>
                <a:spcPts val="600"/>
              </a:spcBef>
              <a:buNone/>
            </a:pPr>
            <a:r>
              <a:rPr lang="en-US" b="1" dirty="0">
                <a:solidFill>
                  <a:srgbClr val="C00000"/>
                </a:solidFill>
              </a:rPr>
              <a:t>Application</a:t>
            </a:r>
            <a:r>
              <a:rPr lang="en-US" b="1" dirty="0"/>
              <a:t> </a:t>
            </a:r>
            <a:r>
              <a:rPr lang="en-US" dirty="0"/>
              <a:t>layer builds services (e.g. websites, video streaming) on top of transport layer</a:t>
            </a:r>
          </a:p>
          <a:p>
            <a:pPr marL="457200" lvl="0" indent="-342900">
              <a:spcBef>
                <a:spcPts val="600"/>
              </a:spcBef>
              <a:buSzPts val="1800"/>
              <a:buChar char="●"/>
            </a:pPr>
            <a:r>
              <a:rPr lang="en-US" sz="2400" dirty="0"/>
              <a:t>This design lets us build different services, all on the same infrastructure.</a:t>
            </a:r>
          </a:p>
          <a:p>
            <a:endParaRPr lang="en-US" dirty="0"/>
          </a:p>
        </p:txBody>
      </p:sp>
      <p:grpSp>
        <p:nvGrpSpPr>
          <p:cNvPr id="24" name="Group 23">
            <a:extLst>
              <a:ext uri="{FF2B5EF4-FFF2-40B4-BE49-F238E27FC236}">
                <a16:creationId xmlns:a16="http://schemas.microsoft.com/office/drawing/2014/main" id="{68575450-5536-257E-42AB-3803EC23D0CC}"/>
              </a:ext>
            </a:extLst>
          </p:cNvPr>
          <p:cNvGrpSpPr/>
          <p:nvPr/>
        </p:nvGrpSpPr>
        <p:grpSpPr>
          <a:xfrm>
            <a:off x="1575683" y="2982346"/>
            <a:ext cx="9040634" cy="3687766"/>
            <a:chOff x="667588" y="2990659"/>
            <a:chExt cx="9040634" cy="3687766"/>
          </a:xfrm>
        </p:grpSpPr>
        <p:sp>
          <p:nvSpPr>
            <p:cNvPr id="4" name="Google Shape;773;p56">
              <a:extLst>
                <a:ext uri="{FF2B5EF4-FFF2-40B4-BE49-F238E27FC236}">
                  <a16:creationId xmlns:a16="http://schemas.microsoft.com/office/drawing/2014/main" id="{09D6FF9E-6E86-2C68-6681-1E11CC66C31F}"/>
                </a:ext>
              </a:extLst>
            </p:cNvPr>
            <p:cNvSpPr/>
            <p:nvPr/>
          </p:nvSpPr>
          <p:spPr>
            <a:xfrm>
              <a:off x="1585438" y="6307325"/>
              <a:ext cx="16224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5" name="Google Shape;774;p56">
              <a:extLst>
                <a:ext uri="{FF2B5EF4-FFF2-40B4-BE49-F238E27FC236}">
                  <a16:creationId xmlns:a16="http://schemas.microsoft.com/office/drawing/2014/main" id="{71EC6EA5-32A1-B4AF-441D-140DDBAF6CAD}"/>
                </a:ext>
              </a:extLst>
            </p:cNvPr>
            <p:cNvSpPr/>
            <p:nvPr/>
          </p:nvSpPr>
          <p:spPr>
            <a:xfrm>
              <a:off x="1585438" y="5478160"/>
              <a:ext cx="1622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6" name="Google Shape;775;p56">
              <a:extLst>
                <a:ext uri="{FF2B5EF4-FFF2-40B4-BE49-F238E27FC236}">
                  <a16:creationId xmlns:a16="http://schemas.microsoft.com/office/drawing/2014/main" id="{99E5490D-E875-D107-D563-97C9887A18CE}"/>
                </a:ext>
              </a:extLst>
            </p:cNvPr>
            <p:cNvSpPr/>
            <p:nvPr/>
          </p:nvSpPr>
          <p:spPr>
            <a:xfrm>
              <a:off x="1585438" y="4648993"/>
              <a:ext cx="1622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dirty="0">
                  <a:latin typeface="Roboto"/>
                  <a:ea typeface="Roboto"/>
                  <a:cs typeface="Roboto"/>
                  <a:sym typeface="Roboto"/>
                </a:rPr>
                <a:t>Network</a:t>
              </a:r>
              <a:endParaRPr dirty="0">
                <a:latin typeface="Roboto"/>
                <a:ea typeface="Roboto"/>
                <a:cs typeface="Roboto"/>
                <a:sym typeface="Roboto"/>
              </a:endParaRPr>
            </a:p>
          </p:txBody>
        </p:sp>
        <p:cxnSp>
          <p:nvCxnSpPr>
            <p:cNvPr id="7" name="Google Shape;776;p56">
              <a:extLst>
                <a:ext uri="{FF2B5EF4-FFF2-40B4-BE49-F238E27FC236}">
                  <a16:creationId xmlns:a16="http://schemas.microsoft.com/office/drawing/2014/main" id="{2809B3E0-EE5F-03E5-0876-FC5CC314718E}"/>
                </a:ext>
              </a:extLst>
            </p:cNvPr>
            <p:cNvCxnSpPr>
              <a:stCxn id="5" idx="2"/>
              <a:endCxn id="4" idx="0"/>
            </p:cNvCxnSpPr>
            <p:nvPr/>
          </p:nvCxnSpPr>
          <p:spPr>
            <a:xfrm>
              <a:off x="2396638" y="5849260"/>
              <a:ext cx="0" cy="458065"/>
            </a:xfrm>
            <a:prstGeom prst="straightConnector1">
              <a:avLst/>
            </a:prstGeom>
            <a:noFill/>
            <a:ln w="9525" cap="flat" cmpd="sng">
              <a:solidFill>
                <a:schemeClr val="dk2"/>
              </a:solidFill>
              <a:prstDash val="solid"/>
              <a:round/>
              <a:headEnd type="triangle" w="med" len="med"/>
              <a:tailEnd type="triangle" w="med" len="med"/>
            </a:ln>
          </p:spPr>
        </p:cxnSp>
        <p:cxnSp>
          <p:nvCxnSpPr>
            <p:cNvPr id="8" name="Google Shape;777;p56">
              <a:extLst>
                <a:ext uri="{FF2B5EF4-FFF2-40B4-BE49-F238E27FC236}">
                  <a16:creationId xmlns:a16="http://schemas.microsoft.com/office/drawing/2014/main" id="{70F2AC55-8823-D071-1B06-E5549BF84B80}"/>
                </a:ext>
              </a:extLst>
            </p:cNvPr>
            <p:cNvCxnSpPr>
              <a:stCxn id="6" idx="2"/>
              <a:endCxn id="5" idx="0"/>
            </p:cNvCxnSpPr>
            <p:nvPr/>
          </p:nvCxnSpPr>
          <p:spPr>
            <a:xfrm>
              <a:off x="2396638" y="5020093"/>
              <a:ext cx="0" cy="458067"/>
            </a:xfrm>
            <a:prstGeom prst="straightConnector1">
              <a:avLst/>
            </a:prstGeom>
            <a:noFill/>
            <a:ln w="9525" cap="flat" cmpd="sng">
              <a:solidFill>
                <a:schemeClr val="dk2"/>
              </a:solidFill>
              <a:prstDash val="solid"/>
              <a:round/>
              <a:headEnd type="triangle" w="med" len="med"/>
              <a:tailEnd type="triangle" w="med" len="med"/>
            </a:ln>
          </p:spPr>
        </p:cxnSp>
        <p:sp>
          <p:nvSpPr>
            <p:cNvPr id="9" name="Google Shape;778;p56">
              <a:extLst>
                <a:ext uri="{FF2B5EF4-FFF2-40B4-BE49-F238E27FC236}">
                  <a16:creationId xmlns:a16="http://schemas.microsoft.com/office/drawing/2014/main" id="{F51BA448-4F68-7581-9944-B6256B6A7BC5}"/>
                </a:ext>
              </a:extLst>
            </p:cNvPr>
            <p:cNvSpPr txBox="1"/>
            <p:nvPr/>
          </p:nvSpPr>
          <p:spPr>
            <a:xfrm>
              <a:off x="667588" y="6303521"/>
              <a:ext cx="914400" cy="374904"/>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1:</a:t>
              </a:r>
              <a:endParaRPr dirty="0">
                <a:solidFill>
                  <a:schemeClr val="dk1"/>
                </a:solidFill>
                <a:latin typeface="Roboto"/>
                <a:ea typeface="Roboto"/>
                <a:cs typeface="Roboto"/>
                <a:sym typeface="Roboto"/>
              </a:endParaRPr>
            </a:p>
          </p:txBody>
        </p:sp>
        <p:sp>
          <p:nvSpPr>
            <p:cNvPr id="10" name="Google Shape;779;p56">
              <a:extLst>
                <a:ext uri="{FF2B5EF4-FFF2-40B4-BE49-F238E27FC236}">
                  <a16:creationId xmlns:a16="http://schemas.microsoft.com/office/drawing/2014/main" id="{3424A297-D556-C16F-8061-E55B9EB1100D}"/>
                </a:ext>
              </a:extLst>
            </p:cNvPr>
            <p:cNvSpPr txBox="1"/>
            <p:nvPr/>
          </p:nvSpPr>
          <p:spPr>
            <a:xfrm>
              <a:off x="667588" y="5475485"/>
              <a:ext cx="914400" cy="374904"/>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1" name="Google Shape;780;p56">
              <a:extLst>
                <a:ext uri="{FF2B5EF4-FFF2-40B4-BE49-F238E27FC236}">
                  <a16:creationId xmlns:a16="http://schemas.microsoft.com/office/drawing/2014/main" id="{F5C087C5-D5F3-D945-2177-84C21CF6BA94}"/>
                </a:ext>
              </a:extLst>
            </p:cNvPr>
            <p:cNvSpPr txBox="1"/>
            <p:nvPr/>
          </p:nvSpPr>
          <p:spPr>
            <a:xfrm>
              <a:off x="667588" y="4647450"/>
              <a:ext cx="914400" cy="374904"/>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2" name="Google Shape;781;p56">
              <a:extLst>
                <a:ext uri="{FF2B5EF4-FFF2-40B4-BE49-F238E27FC236}">
                  <a16:creationId xmlns:a16="http://schemas.microsoft.com/office/drawing/2014/main" id="{8499C135-9224-2638-9851-6E64AD73BDA7}"/>
                </a:ext>
              </a:extLst>
            </p:cNvPr>
            <p:cNvSpPr txBox="1"/>
            <p:nvPr/>
          </p:nvSpPr>
          <p:spPr>
            <a:xfrm>
              <a:off x="3458946" y="6297713"/>
              <a:ext cx="2991729"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Move bits across space</a:t>
              </a:r>
              <a:endParaRPr dirty="0">
                <a:solidFill>
                  <a:schemeClr val="dk1"/>
                </a:solidFill>
                <a:latin typeface="Roboto"/>
                <a:ea typeface="Roboto"/>
                <a:cs typeface="Roboto"/>
                <a:sym typeface="Roboto"/>
              </a:endParaRPr>
            </a:p>
          </p:txBody>
        </p:sp>
        <p:sp>
          <p:nvSpPr>
            <p:cNvPr id="13" name="Google Shape;782;p56">
              <a:extLst>
                <a:ext uri="{FF2B5EF4-FFF2-40B4-BE49-F238E27FC236}">
                  <a16:creationId xmlns:a16="http://schemas.microsoft.com/office/drawing/2014/main" id="{52A120B3-1B48-3BA1-6132-C703B58A2DB4}"/>
                </a:ext>
              </a:extLst>
            </p:cNvPr>
            <p:cNvSpPr txBox="1"/>
            <p:nvPr/>
          </p:nvSpPr>
          <p:spPr>
            <a:xfrm>
              <a:off x="3458946" y="5469515"/>
              <a:ext cx="3581933"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Create links in a local network</a:t>
              </a:r>
              <a:endParaRPr dirty="0">
                <a:solidFill>
                  <a:schemeClr val="dk1"/>
                </a:solidFill>
                <a:latin typeface="Roboto"/>
                <a:ea typeface="Roboto"/>
                <a:cs typeface="Roboto"/>
                <a:sym typeface="Roboto"/>
              </a:endParaRPr>
            </a:p>
          </p:txBody>
        </p:sp>
        <p:sp>
          <p:nvSpPr>
            <p:cNvPr id="14" name="Google Shape;783;p56">
              <a:extLst>
                <a:ext uri="{FF2B5EF4-FFF2-40B4-BE49-F238E27FC236}">
                  <a16:creationId xmlns:a16="http://schemas.microsoft.com/office/drawing/2014/main" id="{07731BD5-81D9-79BF-01E3-506A051FA2B0}"/>
                </a:ext>
              </a:extLst>
            </p:cNvPr>
            <p:cNvSpPr txBox="1"/>
            <p:nvPr/>
          </p:nvSpPr>
          <p:spPr>
            <a:xfrm>
              <a:off x="3458946" y="4641317"/>
              <a:ext cx="5410733"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Connect many local networks to form the Internet</a:t>
              </a:r>
              <a:endParaRPr dirty="0">
                <a:solidFill>
                  <a:schemeClr val="dk1"/>
                </a:solidFill>
                <a:latin typeface="Roboto"/>
                <a:ea typeface="Roboto"/>
                <a:cs typeface="Roboto"/>
                <a:sym typeface="Roboto"/>
              </a:endParaRPr>
            </a:p>
          </p:txBody>
        </p:sp>
        <p:sp>
          <p:nvSpPr>
            <p:cNvPr id="15" name="Google Shape;784;p56">
              <a:extLst>
                <a:ext uri="{FF2B5EF4-FFF2-40B4-BE49-F238E27FC236}">
                  <a16:creationId xmlns:a16="http://schemas.microsoft.com/office/drawing/2014/main" id="{1A5A0323-F65E-097E-2F2E-48B1AC09A08E}"/>
                </a:ext>
              </a:extLst>
            </p:cNvPr>
            <p:cNvSpPr/>
            <p:nvPr/>
          </p:nvSpPr>
          <p:spPr>
            <a:xfrm>
              <a:off x="1585438" y="3819826"/>
              <a:ext cx="16224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16" name="Google Shape;785;p56">
              <a:extLst>
                <a:ext uri="{FF2B5EF4-FFF2-40B4-BE49-F238E27FC236}">
                  <a16:creationId xmlns:a16="http://schemas.microsoft.com/office/drawing/2014/main" id="{716E716F-57A0-5002-EEBD-AE581F701B39}"/>
                </a:ext>
              </a:extLst>
            </p:cNvPr>
            <p:cNvCxnSpPr>
              <a:stCxn id="15" idx="2"/>
              <a:endCxn id="6" idx="0"/>
            </p:cNvCxnSpPr>
            <p:nvPr/>
          </p:nvCxnSpPr>
          <p:spPr>
            <a:xfrm>
              <a:off x="2396638" y="4190926"/>
              <a:ext cx="0" cy="458067"/>
            </a:xfrm>
            <a:prstGeom prst="straightConnector1">
              <a:avLst/>
            </a:prstGeom>
            <a:noFill/>
            <a:ln w="9525" cap="flat" cmpd="sng">
              <a:solidFill>
                <a:schemeClr val="dk2"/>
              </a:solidFill>
              <a:prstDash val="solid"/>
              <a:round/>
              <a:headEnd type="triangle" w="med" len="med"/>
              <a:tailEnd type="triangle" w="med" len="med"/>
            </a:ln>
          </p:spPr>
        </p:cxnSp>
        <p:sp>
          <p:nvSpPr>
            <p:cNvPr id="17" name="Google Shape;786;p56">
              <a:extLst>
                <a:ext uri="{FF2B5EF4-FFF2-40B4-BE49-F238E27FC236}">
                  <a16:creationId xmlns:a16="http://schemas.microsoft.com/office/drawing/2014/main" id="{C2FC967C-2A2B-76E0-36C1-EA2C3EA30B48}"/>
                </a:ext>
              </a:extLst>
            </p:cNvPr>
            <p:cNvSpPr txBox="1"/>
            <p:nvPr/>
          </p:nvSpPr>
          <p:spPr>
            <a:xfrm>
              <a:off x="667588" y="3819415"/>
              <a:ext cx="914400" cy="374904"/>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8" name="Google Shape;787;p56">
              <a:extLst>
                <a:ext uri="{FF2B5EF4-FFF2-40B4-BE49-F238E27FC236}">
                  <a16:creationId xmlns:a16="http://schemas.microsoft.com/office/drawing/2014/main" id="{1D48FA14-81CB-01C2-B054-9EA890487744}"/>
                </a:ext>
              </a:extLst>
            </p:cNvPr>
            <p:cNvSpPr txBox="1"/>
            <p:nvPr/>
          </p:nvSpPr>
          <p:spPr>
            <a:xfrm>
              <a:off x="3458946" y="3813119"/>
              <a:ext cx="5525217"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Reliably deliver packets, forming connections</a:t>
              </a:r>
              <a:endParaRPr dirty="0">
                <a:solidFill>
                  <a:schemeClr val="dk1"/>
                </a:solidFill>
                <a:latin typeface="Roboto"/>
                <a:ea typeface="Roboto"/>
                <a:cs typeface="Roboto"/>
                <a:sym typeface="Roboto"/>
              </a:endParaRPr>
            </a:p>
          </p:txBody>
        </p:sp>
        <p:sp>
          <p:nvSpPr>
            <p:cNvPr id="19" name="Google Shape;788;p56">
              <a:extLst>
                <a:ext uri="{FF2B5EF4-FFF2-40B4-BE49-F238E27FC236}">
                  <a16:creationId xmlns:a16="http://schemas.microsoft.com/office/drawing/2014/main" id="{D92EDA97-18AE-75F8-F3DF-062AADC7CBAD}"/>
                </a:ext>
              </a:extLst>
            </p:cNvPr>
            <p:cNvSpPr/>
            <p:nvPr/>
          </p:nvSpPr>
          <p:spPr>
            <a:xfrm>
              <a:off x="1585438" y="2990659"/>
              <a:ext cx="1622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Roboto"/>
                  <a:ea typeface="Roboto"/>
                  <a:cs typeface="Roboto"/>
                  <a:sym typeface="Roboto"/>
                </a:rPr>
                <a:t>Application</a:t>
              </a:r>
              <a:endParaRPr b="1" dirty="0">
                <a:latin typeface="Roboto"/>
                <a:ea typeface="Roboto"/>
                <a:cs typeface="Roboto"/>
                <a:sym typeface="Roboto"/>
              </a:endParaRPr>
            </a:p>
          </p:txBody>
        </p:sp>
        <p:cxnSp>
          <p:nvCxnSpPr>
            <p:cNvPr id="20" name="Google Shape;789;p56">
              <a:extLst>
                <a:ext uri="{FF2B5EF4-FFF2-40B4-BE49-F238E27FC236}">
                  <a16:creationId xmlns:a16="http://schemas.microsoft.com/office/drawing/2014/main" id="{06D4ECDA-37F6-7F70-66A9-897C9F64A9E2}"/>
                </a:ext>
              </a:extLst>
            </p:cNvPr>
            <p:cNvCxnSpPr>
              <a:stCxn id="19" idx="2"/>
              <a:endCxn id="15" idx="0"/>
            </p:cNvCxnSpPr>
            <p:nvPr/>
          </p:nvCxnSpPr>
          <p:spPr>
            <a:xfrm>
              <a:off x="2396638" y="3361759"/>
              <a:ext cx="0" cy="458067"/>
            </a:xfrm>
            <a:prstGeom prst="straightConnector1">
              <a:avLst/>
            </a:prstGeom>
            <a:noFill/>
            <a:ln w="9525" cap="flat" cmpd="sng">
              <a:solidFill>
                <a:schemeClr val="dk2"/>
              </a:solidFill>
              <a:prstDash val="solid"/>
              <a:round/>
              <a:headEnd type="triangle" w="med" len="med"/>
              <a:tailEnd type="triangle" w="med" len="med"/>
            </a:ln>
          </p:spPr>
        </p:cxnSp>
        <p:sp>
          <p:nvSpPr>
            <p:cNvPr id="21" name="Google Shape;790;p56">
              <a:extLst>
                <a:ext uri="{FF2B5EF4-FFF2-40B4-BE49-F238E27FC236}">
                  <a16:creationId xmlns:a16="http://schemas.microsoft.com/office/drawing/2014/main" id="{79651667-CE46-EC6B-500F-F1A19C826185}"/>
                </a:ext>
              </a:extLst>
            </p:cNvPr>
            <p:cNvSpPr txBox="1"/>
            <p:nvPr/>
          </p:nvSpPr>
          <p:spPr>
            <a:xfrm>
              <a:off x="667588" y="2991380"/>
              <a:ext cx="914400"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5:</a:t>
              </a:r>
              <a:endParaRPr dirty="0">
                <a:solidFill>
                  <a:schemeClr val="dk1"/>
                </a:solidFill>
                <a:latin typeface="Roboto"/>
                <a:ea typeface="Roboto"/>
                <a:cs typeface="Roboto"/>
                <a:sym typeface="Roboto"/>
              </a:endParaRPr>
            </a:p>
          </p:txBody>
        </p:sp>
        <p:sp>
          <p:nvSpPr>
            <p:cNvPr id="22" name="Google Shape;791;p56">
              <a:extLst>
                <a:ext uri="{FF2B5EF4-FFF2-40B4-BE49-F238E27FC236}">
                  <a16:creationId xmlns:a16="http://schemas.microsoft.com/office/drawing/2014/main" id="{6A778375-3147-2268-C624-E608A7EB7551}"/>
                </a:ext>
              </a:extLst>
            </p:cNvPr>
            <p:cNvSpPr txBox="1"/>
            <p:nvPr/>
          </p:nvSpPr>
          <p:spPr>
            <a:xfrm>
              <a:off x="3458947" y="2990659"/>
              <a:ext cx="6249275" cy="374904"/>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Implement services on top of the Internet infrastructure.</a:t>
              </a:r>
              <a:endParaRPr dirty="0">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2648793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2/15/25</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2/15/25</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4" name="Group 3">
            <a:extLst>
              <a:ext uri="{FF2B5EF4-FFF2-40B4-BE49-F238E27FC236}">
                <a16:creationId xmlns:a16="http://schemas.microsoft.com/office/drawing/2014/main" id="{A79FB72C-0CE6-6F4A-8318-7BBCBAF80D45}"/>
              </a:ext>
            </a:extLst>
          </p:cNvPr>
          <p:cNvGrpSpPr/>
          <p:nvPr/>
        </p:nvGrpSpPr>
        <p:grpSpPr>
          <a:xfrm>
            <a:off x="2655782" y="3088525"/>
            <a:ext cx="1853925" cy="1453555"/>
            <a:chOff x="2655782" y="3088525"/>
            <a:chExt cx="1853925" cy="1453555"/>
          </a:xfrm>
        </p:grpSpPr>
        <p:grpSp>
          <p:nvGrpSpPr>
            <p:cNvPr id="193" name="Group 192">
              <a:extLst>
                <a:ext uri="{FF2B5EF4-FFF2-40B4-BE49-F238E27FC236}">
                  <a16:creationId xmlns:a16="http://schemas.microsoft.com/office/drawing/2014/main" id="{F0737EF3-88DE-B24C-8B06-2EC1A067E461}"/>
                </a:ext>
              </a:extLst>
            </p:cNvPr>
            <p:cNvGrpSpPr/>
            <p:nvPr/>
          </p:nvGrpSpPr>
          <p:grpSpPr>
            <a:xfrm rot="18353253">
              <a:off x="2896693" y="3474816"/>
              <a:ext cx="826353" cy="1308176"/>
              <a:chOff x="4220856" y="2946324"/>
              <a:chExt cx="826353" cy="1308176"/>
            </a:xfrm>
          </p:grpSpPr>
          <p:grpSp>
            <p:nvGrpSpPr>
              <p:cNvPr id="194" name="Group 193">
                <a:extLst>
                  <a:ext uri="{FF2B5EF4-FFF2-40B4-BE49-F238E27FC236}">
                    <a16:creationId xmlns:a16="http://schemas.microsoft.com/office/drawing/2014/main" id="{FA1C25C4-6393-2D45-A39C-53270B6CDDB6}"/>
                  </a:ext>
                </a:extLst>
              </p:cNvPr>
              <p:cNvGrpSpPr/>
              <p:nvPr/>
            </p:nvGrpSpPr>
            <p:grpSpPr>
              <a:xfrm>
                <a:off x="4673600" y="2946400"/>
                <a:ext cx="373609" cy="1308100"/>
                <a:chOff x="4673600" y="2946400"/>
                <a:chExt cx="373609" cy="1308100"/>
              </a:xfrm>
            </p:grpSpPr>
            <p:cxnSp>
              <p:nvCxnSpPr>
                <p:cNvPr id="196" name="Straight Arrow Connector 195">
                  <a:extLst>
                    <a:ext uri="{FF2B5EF4-FFF2-40B4-BE49-F238E27FC236}">
                      <a16:creationId xmlns:a16="http://schemas.microsoft.com/office/drawing/2014/main" id="{12DCD062-8181-A647-955D-683D45502F6E}"/>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3E4A219F-A0E7-8645-8484-086EBA3A6E59}"/>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TextBox 197">
                  <a:extLst>
                    <a:ext uri="{FF2B5EF4-FFF2-40B4-BE49-F238E27FC236}">
                      <a16:creationId xmlns:a16="http://schemas.microsoft.com/office/drawing/2014/main" id="{8E738B55-E22B-3A43-A564-F6EA3FC17C98}"/>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95" name="TextBox 194">
                <a:extLst>
                  <a:ext uri="{FF2B5EF4-FFF2-40B4-BE49-F238E27FC236}">
                    <a16:creationId xmlns:a16="http://schemas.microsoft.com/office/drawing/2014/main" id="{1E9006DF-11BD-C547-A32C-1F00EC824547}"/>
                  </a:ext>
                </a:extLst>
              </p:cNvPr>
              <p:cNvSpPr txBox="1"/>
              <p:nvPr/>
            </p:nvSpPr>
            <p:spPr>
              <a:xfrm rot="3246747">
                <a:off x="4123079" y="3044101"/>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99" name="Group 198">
              <a:extLst>
                <a:ext uri="{FF2B5EF4-FFF2-40B4-BE49-F238E27FC236}">
                  <a16:creationId xmlns:a16="http://schemas.microsoft.com/office/drawing/2014/main" id="{407DB6C2-0CEA-3648-B1B6-77CE57048243}"/>
                </a:ext>
              </a:extLst>
            </p:cNvPr>
            <p:cNvGrpSpPr/>
            <p:nvPr/>
          </p:nvGrpSpPr>
          <p:grpSpPr>
            <a:xfrm rot="18353253">
              <a:off x="3477459" y="2812673"/>
              <a:ext cx="756395" cy="1308100"/>
              <a:chOff x="5143500" y="2959100"/>
              <a:chExt cx="756395" cy="1308100"/>
            </a:xfrm>
          </p:grpSpPr>
          <p:grpSp>
            <p:nvGrpSpPr>
              <p:cNvPr id="200" name="Group 199">
                <a:extLst>
                  <a:ext uri="{FF2B5EF4-FFF2-40B4-BE49-F238E27FC236}">
                    <a16:creationId xmlns:a16="http://schemas.microsoft.com/office/drawing/2014/main" id="{54115DA7-DE3B-4447-845E-235ACC3FAAAA}"/>
                  </a:ext>
                </a:extLst>
              </p:cNvPr>
              <p:cNvGrpSpPr/>
              <p:nvPr/>
            </p:nvGrpSpPr>
            <p:grpSpPr>
              <a:xfrm>
                <a:off x="5143500" y="2959100"/>
                <a:ext cx="373609" cy="1308100"/>
                <a:chOff x="4673600" y="2946400"/>
                <a:chExt cx="373609" cy="1308100"/>
              </a:xfrm>
            </p:grpSpPr>
            <p:cxnSp>
              <p:nvCxnSpPr>
                <p:cNvPr id="202" name="Straight Arrow Connector 201">
                  <a:extLst>
                    <a:ext uri="{FF2B5EF4-FFF2-40B4-BE49-F238E27FC236}">
                      <a16:creationId xmlns:a16="http://schemas.microsoft.com/office/drawing/2014/main" id="{F9E6592C-CDC7-B141-8823-F0A2C3118C37}"/>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0DE26BA7-BAE1-8A4D-B468-465A4FCB9C9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D694AEC2-DCB9-F84B-AD91-BF0427B65907}"/>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201" name="TextBox 200">
                <a:extLst>
                  <a:ext uri="{FF2B5EF4-FFF2-40B4-BE49-F238E27FC236}">
                    <a16:creationId xmlns:a16="http://schemas.microsoft.com/office/drawing/2014/main" id="{0DED2786-F044-3447-B63A-D53A273462BC}"/>
                  </a:ext>
                </a:extLst>
              </p:cNvPr>
              <p:cNvSpPr txBox="1"/>
              <p:nvPr/>
            </p:nvSpPr>
            <p:spPr>
              <a:xfrm rot="3077103">
                <a:off x="5261072" y="3063392"/>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grpSp>
        <p:nvGrpSpPr>
          <p:cNvPr id="205" name="Group 204">
            <a:extLst>
              <a:ext uri="{FF2B5EF4-FFF2-40B4-BE49-F238E27FC236}">
                <a16:creationId xmlns:a16="http://schemas.microsoft.com/office/drawing/2014/main" id="{154A1081-6C53-E145-BDD1-3FA5A22FACF9}"/>
              </a:ext>
            </a:extLst>
          </p:cNvPr>
          <p:cNvGrpSpPr/>
          <p:nvPr/>
        </p:nvGrpSpPr>
        <p:grpSpPr>
          <a:xfrm>
            <a:off x="5130800" y="4368800"/>
            <a:ext cx="3136900" cy="890032"/>
            <a:chOff x="5461000" y="4394200"/>
            <a:chExt cx="3136900" cy="8900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461000" y="4394200"/>
              <a:ext cx="3136900" cy="535548"/>
              <a:chOff x="6299200" y="3035300"/>
              <a:chExt cx="3136900" cy="535548"/>
            </a:xfrm>
          </p:grpSpPr>
          <p:sp>
            <p:nvSpPr>
              <p:cNvPr id="208" name="TextBox 207">
                <a:extLst>
                  <a:ext uri="{FF2B5EF4-FFF2-40B4-BE49-F238E27FC236}">
                    <a16:creationId xmlns:a16="http://schemas.microsoft.com/office/drawing/2014/main" id="{6D133E31-40C7-874C-B037-5CF94EEA15C1}"/>
                  </a:ext>
                </a:extLst>
              </p:cNvPr>
              <p:cNvSpPr txBox="1"/>
              <p:nvPr/>
            </p:nvSpPr>
            <p:spPr>
              <a:xfrm>
                <a:off x="6299200" y="30353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413500" y="3276600"/>
                <a:ext cx="3022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Referrer: socks.com, </a:t>
                </a:r>
                <a:r>
                  <a:rPr kumimoji="0" lang="en-US" sz="1600" b="1" i="0" u="none" strike="noStrike" kern="1200" cap="none" spc="0" normalizeH="0" baseline="0" noProof="0" dirty="0">
                    <a:ln>
                      <a:noFill/>
                    </a:ln>
                    <a:solidFill>
                      <a:srgbClr val="C00000"/>
                    </a:solidFill>
                    <a:effectLst/>
                    <a:uLnTx/>
                    <a:uFillTx/>
                    <a:latin typeface="Calibri" panose="020F0502020204030204"/>
                    <a:ea typeface="+mn-ea"/>
                    <a:cs typeface="+mn-cs"/>
                  </a:rPr>
                  <a:t>cookie: 7493</a:t>
                </a:r>
                <a:endPar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51500" y="5346700"/>
            <a:ext cx="2641600" cy="840348"/>
            <a:chOff x="6032500" y="5308600"/>
            <a:chExt cx="2641600" cy="840348"/>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32500" y="5600700"/>
              <a:ext cx="2641600" cy="548248"/>
              <a:chOff x="6680200" y="3187700"/>
              <a:chExt cx="2641600" cy="548248"/>
            </a:xfrm>
          </p:grpSpPr>
          <p:sp>
            <p:nvSpPr>
              <p:cNvPr id="216" name="TextBox 215">
                <a:extLst>
                  <a:ext uri="{FF2B5EF4-FFF2-40B4-BE49-F238E27FC236}">
                    <a16:creationId xmlns:a16="http://schemas.microsoft.com/office/drawing/2014/main" id="{D4ADF513-A7C3-0143-9B0C-2D1C1BD238A3}"/>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socks.com, 2/16/25</a:t>
            </a:r>
          </a:p>
        </p:txBody>
      </p:sp>
      <p:sp>
        <p:nvSpPr>
          <p:cNvPr id="52" name="Rectangle 51">
            <a:extLst>
              <a:ext uri="{FF2B5EF4-FFF2-40B4-BE49-F238E27FC236}">
                <a16:creationId xmlns:a16="http://schemas.microsoft.com/office/drawing/2014/main" id="{87817062-774D-454B-8E37-CAF7A9BA9A3F}"/>
              </a:ext>
            </a:extLst>
          </p:cNvPr>
          <p:cNvSpPr/>
          <p:nvPr/>
        </p:nvSpPr>
        <p:spPr>
          <a:xfrm>
            <a:off x="4218941" y="1075056"/>
            <a:ext cx="4737100" cy="18288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406CAEE-15FB-EE40-8BF7-814EA1DACBFC}"/>
              </a:ext>
            </a:extLst>
          </p:cNvPr>
          <p:cNvSpPr txBox="1"/>
          <p:nvPr/>
        </p:nvSpPr>
        <p:spPr>
          <a:xfrm>
            <a:off x="7973060" y="2425700"/>
            <a:ext cx="3886201"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tracks my web browsing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over sites with AdX ads</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return targeted ads based on browsing history</a:t>
            </a:r>
          </a:p>
        </p:txBody>
      </p:sp>
      <p:sp>
        <p:nvSpPr>
          <p:cNvPr id="10" name="TextBox 9">
            <a:extLst>
              <a:ext uri="{FF2B5EF4-FFF2-40B4-BE49-F238E27FC236}">
                <a16:creationId xmlns:a16="http://schemas.microsoft.com/office/drawing/2014/main" id="{345FED39-D4F0-23C5-0673-3220D81A2630}"/>
              </a:ext>
            </a:extLst>
          </p:cNvPr>
          <p:cNvSpPr txBox="1"/>
          <p:nvPr/>
        </p:nvSpPr>
        <p:spPr>
          <a:xfrm>
            <a:off x="12700" y="1075056"/>
            <a:ext cx="2954209" cy="400110"/>
          </a:xfrm>
          <a:prstGeom prst="rect">
            <a:avLst/>
          </a:prstGeom>
          <a:noFill/>
        </p:spPr>
        <p:txBody>
          <a:bodyPr wrap="square" rtlCol="0">
            <a:spAutoFit/>
          </a:bodyPr>
          <a:lstStyle/>
          <a:p>
            <a:r>
              <a:rPr lang="en-US" sz="2000" dirty="0">
                <a:solidFill>
                  <a:srgbClr val="C00000"/>
                </a:solidFill>
                <a:latin typeface="Calibri" panose="020F0502020204030204"/>
              </a:rPr>
              <a:t>On </a:t>
            </a:r>
            <a:r>
              <a:rPr lang="en-US" dirty="0">
                <a:solidFill>
                  <a:srgbClr val="C00000"/>
                </a:solidFill>
                <a:latin typeface="Calibri" panose="020F0502020204030204"/>
              </a:rPr>
              <a:t>2/16/25, I visit socks.com</a:t>
            </a:r>
          </a:p>
        </p:txBody>
      </p:sp>
    </p:spTree>
    <p:extLst>
      <p:ext uri="{BB962C8B-B14F-4D97-AF65-F5344CB8AC3E}">
        <p14:creationId xmlns:p14="http://schemas.microsoft.com/office/powerpoint/2010/main" val="4388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wipe(left)">
                                      <p:cBhvr>
                                        <p:cTn id="12" dur="500"/>
                                        <p:tgtEl>
                                          <p:spTgt spid="205"/>
                                        </p:tgtEl>
                                      </p:cBhvr>
                                    </p:animEffect>
                                  </p:childTnLst>
                                </p:cTn>
                              </p:par>
                              <p:par>
                                <p:cTn id="13" presetID="9" presetClass="exit" presetSubtype="0" fill="hold"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dissolve">
                                      <p:cBhvr>
                                        <p:cTn id="19" dur="500"/>
                                        <p:tgtEl>
                                          <p:spTgt spid="2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13"/>
                                        </p:tgtEl>
                                        <p:attrNameLst>
                                          <p:attrName>style.visibility</p:attrName>
                                        </p:attrNameLst>
                                      </p:cBhvr>
                                      <p:to>
                                        <p:strVal val="visible"/>
                                      </p:to>
                                    </p:set>
                                    <p:animEffect transition="in" filter="wipe(right)">
                                      <p:cBhvr>
                                        <p:cTn id="24" dur="500"/>
                                        <p:tgtEl>
                                          <p:spTgt spid="213"/>
                                        </p:tgtEl>
                                      </p:cBhvr>
                                    </p:animEffect>
                                  </p:childTnLst>
                                </p:cTn>
                              </p:par>
                              <p:par>
                                <p:cTn id="25" presetID="9" presetClass="exit" presetSubtype="0" fill="hold" nodeType="withEffect">
                                  <p:stCondLst>
                                    <p:cond delay="0"/>
                                  </p:stCondLst>
                                  <p:childTnLst>
                                    <p:animEffect transition="out" filter="dissolve">
                                      <p:cBhvr>
                                        <p:cTn id="26" dur="500"/>
                                        <p:tgtEl>
                                          <p:spTgt spid="205"/>
                                        </p:tgtEl>
                                      </p:cBhvr>
                                    </p:animEffect>
                                    <p:set>
                                      <p:cBhvr>
                                        <p:cTn id="27" dur="1" fill="hold">
                                          <p:stCondLst>
                                            <p:cond delay="499"/>
                                          </p:stCondLst>
                                        </p:cTn>
                                        <p:tgtEl>
                                          <p:spTgt spid="20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13"/>
                                        </p:tgtEl>
                                      </p:cBhvr>
                                    </p:animEffect>
                                    <p:set>
                                      <p:cBhvr>
                                        <p:cTn id="37" dur="1" fill="hold">
                                          <p:stCondLst>
                                            <p:cond delay="499"/>
                                          </p:stCondLst>
                                        </p:cTn>
                                        <p:tgtEl>
                                          <p:spTgt spid="2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106841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 </a:t>
            </a:r>
            <a:r>
              <a:rPr kumimoji="0" lang="en-US" sz="2400" b="0" i="0" u="none" strike="noStrike" kern="1200" cap="none" spc="0" normalizeH="0" baseline="0" noProof="0" dirty="0">
                <a:ln>
                  <a:noFill/>
                </a:ln>
                <a:solidFill>
                  <a:srgbClr val="0E01A0"/>
                </a:solidFill>
                <a:effectLst/>
                <a:uLnTx/>
                <a:uFillTx/>
                <a:latin typeface="Calibri" panose="020F0502020204030204"/>
                <a:ea typeface="+mn-ea"/>
                <a:cs typeface="+mn-cs"/>
              </a:rPr>
              <a:t>(one day later)</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3498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2/15/25</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636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2/15/25</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205" name="Group 204">
            <a:extLst>
              <a:ext uri="{FF2B5EF4-FFF2-40B4-BE49-F238E27FC236}">
                <a16:creationId xmlns:a16="http://schemas.microsoft.com/office/drawing/2014/main" id="{154A1081-6C53-E145-BDD1-3FA5A22FACF9}"/>
              </a:ext>
            </a:extLst>
          </p:cNvPr>
          <p:cNvGrpSpPr/>
          <p:nvPr/>
        </p:nvGrpSpPr>
        <p:grpSpPr>
          <a:xfrm>
            <a:off x="4978400" y="4381500"/>
            <a:ext cx="3536404" cy="877332"/>
            <a:chOff x="5308600" y="4406900"/>
            <a:chExt cx="3536404" cy="8773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308600" y="4406900"/>
              <a:ext cx="3536404" cy="548045"/>
              <a:chOff x="6146800" y="3048000"/>
              <a:chExt cx="3536404" cy="548045"/>
            </a:xfrm>
          </p:grpSpPr>
          <p:sp>
            <p:nvSpPr>
              <p:cNvPr id="208" name="TextBox 207">
                <a:extLst>
                  <a:ext uri="{FF2B5EF4-FFF2-40B4-BE49-F238E27FC236}">
                    <a16:creationId xmlns:a16="http://schemas.microsoft.com/office/drawing/2014/main" id="{6D133E31-40C7-874C-B037-5CF94EEA15C1}"/>
                  </a:ext>
                </a:extLst>
              </p:cNvPr>
              <p:cNvSpPr txBox="1"/>
              <p:nvPr/>
            </p:nvSpPr>
            <p:spPr>
              <a:xfrm>
                <a:off x="6146800" y="30480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273800" y="3276599"/>
                <a:ext cx="3409404"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Referrer: nytimes.com,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26100" y="5346700"/>
            <a:ext cx="2641600" cy="865546"/>
            <a:chOff x="6007100" y="5308600"/>
            <a:chExt cx="2641600" cy="865546"/>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07100" y="5600700"/>
              <a:ext cx="2641600" cy="573446"/>
              <a:chOff x="6654800" y="3187700"/>
              <a:chExt cx="2641600" cy="573446"/>
            </a:xfrm>
          </p:grpSpPr>
          <p:sp>
            <p:nvSpPr>
              <p:cNvPr id="216" name="TextBox 215">
                <a:extLst>
                  <a:ext uri="{FF2B5EF4-FFF2-40B4-BE49-F238E27FC236}">
                    <a16:creationId xmlns:a16="http://schemas.microsoft.com/office/drawing/2014/main" id="{D4ADF513-A7C3-0143-9B0C-2D1C1BD238A3}"/>
                  </a:ext>
                </a:extLst>
              </p:cNvPr>
              <p:cNvSpPr txBox="1"/>
              <p:nvPr/>
            </p:nvSpPr>
            <p:spPr>
              <a:xfrm>
                <a:off x="66548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781800" y="3441700"/>
                <a:ext cx="2514600" cy="319446"/>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socks.com, 2/16/25</a:t>
            </a:r>
          </a:p>
        </p:txBody>
      </p:sp>
      <p:sp>
        <p:nvSpPr>
          <p:cNvPr id="52" name="Rectangle 51">
            <a:extLst>
              <a:ext uri="{FF2B5EF4-FFF2-40B4-BE49-F238E27FC236}">
                <a16:creationId xmlns:a16="http://schemas.microsoft.com/office/drawing/2014/main" id="{87817062-774D-454B-8E37-CAF7A9BA9A3F}"/>
              </a:ext>
            </a:extLst>
          </p:cNvPr>
          <p:cNvSpPr/>
          <p:nvPr/>
        </p:nvSpPr>
        <p:spPr>
          <a:xfrm>
            <a:off x="152400" y="1257300"/>
            <a:ext cx="3035300" cy="22733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273E8AE-1256-8543-903F-14016A3284D0}"/>
              </a:ext>
            </a:extLst>
          </p:cNvPr>
          <p:cNvSpPr/>
          <p:nvPr/>
        </p:nvSpPr>
        <p:spPr>
          <a:xfrm>
            <a:off x="5041900" y="1663700"/>
            <a:ext cx="1676400" cy="82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CC1C141-45F3-B748-A65C-DC6615D1E4E2}"/>
              </a:ext>
            </a:extLst>
          </p:cNvPr>
          <p:cNvPicPr>
            <a:picLocks noChangeAspect="1"/>
          </p:cNvPicPr>
          <p:nvPr/>
        </p:nvPicPr>
        <p:blipFill>
          <a:blip r:embed="rId7"/>
          <a:stretch>
            <a:fillRect/>
          </a:stretch>
        </p:blipFill>
        <p:spPr>
          <a:xfrm>
            <a:off x="5168900" y="1705046"/>
            <a:ext cx="1447800" cy="777076"/>
          </a:xfrm>
          <a:prstGeom prst="rect">
            <a:avLst/>
          </a:prstGeom>
        </p:spPr>
      </p:pic>
      <p:grpSp>
        <p:nvGrpSpPr>
          <p:cNvPr id="50" name="Group 49">
            <a:extLst>
              <a:ext uri="{FF2B5EF4-FFF2-40B4-BE49-F238E27FC236}">
                <a16:creationId xmlns:a16="http://schemas.microsoft.com/office/drawing/2014/main" id="{4EFDBB5A-1D49-7740-BFA3-76D3B419C8FA}"/>
              </a:ext>
            </a:extLst>
          </p:cNvPr>
          <p:cNvGrpSpPr/>
          <p:nvPr/>
        </p:nvGrpSpPr>
        <p:grpSpPr>
          <a:xfrm>
            <a:off x="2946400" y="2946400"/>
            <a:ext cx="3797300" cy="1333500"/>
            <a:chOff x="2946400" y="2946400"/>
            <a:chExt cx="3797300" cy="1333500"/>
          </a:xfrm>
        </p:grpSpPr>
        <p:sp>
          <p:nvSpPr>
            <p:cNvPr id="186" name="TextBox 185">
              <a:extLst>
                <a:ext uri="{FF2B5EF4-FFF2-40B4-BE49-F238E27FC236}">
                  <a16:creationId xmlns:a16="http://schemas.microsoft.com/office/drawing/2014/main" id="{EA8EEB57-D796-A44F-AABC-98D2692E45FA}"/>
                </a:ext>
              </a:extLst>
            </p:cNvPr>
            <p:cNvSpPr txBox="1"/>
            <p:nvPr/>
          </p:nvSpPr>
          <p:spPr>
            <a:xfrm>
              <a:off x="2946400" y="37338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nvGrpSpPr>
            <p:cNvPr id="12" name="Group 11">
              <a:extLst>
                <a:ext uri="{FF2B5EF4-FFF2-40B4-BE49-F238E27FC236}">
                  <a16:creationId xmlns:a16="http://schemas.microsoft.com/office/drawing/2014/main" id="{67F4D187-FD30-4243-9DC3-FEED945AA79A}"/>
                </a:ext>
              </a:extLst>
            </p:cNvPr>
            <p:cNvGrpSpPr/>
            <p:nvPr/>
          </p:nvGrpSpPr>
          <p:grpSpPr>
            <a:xfrm>
              <a:off x="3771900" y="2946400"/>
              <a:ext cx="2971800" cy="1333500"/>
              <a:chOff x="3771900" y="2946400"/>
              <a:chExt cx="2971800" cy="1333500"/>
            </a:xfrm>
          </p:grpSpPr>
          <p:cxnSp>
            <p:nvCxnSpPr>
              <p:cNvPr id="172" name="Straight Arrow Connector 171">
                <a:extLst>
                  <a:ext uri="{FF2B5EF4-FFF2-40B4-BE49-F238E27FC236}">
                    <a16:creationId xmlns:a16="http://schemas.microsoft.com/office/drawing/2014/main" id="{B1744345-32CD-D945-8799-A1B7A26C0FC5}"/>
                  </a:ext>
                </a:extLst>
              </p:cNvPr>
              <p:cNvCxnSpPr>
                <a:cxnSpLocks/>
              </p:cNvCxnSpPr>
              <p:nvPr/>
            </p:nvCxnSpPr>
            <p:spPr>
              <a:xfrm flipV="1">
                <a:off x="5118100" y="29718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55889BE-7365-4243-803E-53D3F804C2DC}"/>
                  </a:ext>
                </a:extLst>
              </p:cNvPr>
              <p:cNvSpPr txBox="1"/>
              <p:nvPr/>
            </p:nvSpPr>
            <p:spPr>
              <a:xfrm>
                <a:off x="5105400" y="33020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nvGrpSpPr>
              <p:cNvPr id="187" name="Group 186">
                <a:extLst>
                  <a:ext uri="{FF2B5EF4-FFF2-40B4-BE49-F238E27FC236}">
                    <a16:creationId xmlns:a16="http://schemas.microsoft.com/office/drawing/2014/main" id="{CEF64886-9C2F-0540-8430-13E580BAFE5B}"/>
                  </a:ext>
                </a:extLst>
              </p:cNvPr>
              <p:cNvGrpSpPr/>
              <p:nvPr/>
            </p:nvGrpSpPr>
            <p:grpSpPr>
              <a:xfrm>
                <a:off x="3771900" y="2946400"/>
                <a:ext cx="1473200" cy="1308100"/>
                <a:chOff x="3771900" y="2946400"/>
                <a:chExt cx="1473200" cy="1308100"/>
              </a:xfrm>
            </p:grpSpPr>
            <p:cxnSp>
              <p:nvCxnSpPr>
                <p:cNvPr id="188" name="Straight Arrow Connector 187">
                  <a:extLst>
                    <a:ext uri="{FF2B5EF4-FFF2-40B4-BE49-F238E27FC236}">
                      <a16:creationId xmlns:a16="http://schemas.microsoft.com/office/drawing/2014/main" id="{1584FBF9-445E-9940-944C-DEF9B15F5A92}"/>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A200226F-2290-A54B-916F-CB43D1EF79D6}"/>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90" name="TextBox 189">
                <a:extLst>
                  <a:ext uri="{FF2B5EF4-FFF2-40B4-BE49-F238E27FC236}">
                    <a16:creationId xmlns:a16="http://schemas.microsoft.com/office/drawing/2014/main" id="{953EEF58-8AF1-E74B-834B-1AE029DD3520}"/>
                  </a:ext>
                </a:extLst>
              </p:cNvPr>
              <p:cNvSpPr txBox="1"/>
              <p:nvPr/>
            </p:nvSpPr>
            <p:spPr>
              <a:xfrm>
                <a:off x="4876800" y="37465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sp>
        <p:nvSpPr>
          <p:cNvPr id="191" name="TextBox 190">
            <a:extLst>
              <a:ext uri="{FF2B5EF4-FFF2-40B4-BE49-F238E27FC236}">
                <a16:creationId xmlns:a16="http://schemas.microsoft.com/office/drawing/2014/main" id="{2DA4981F-F39B-3A49-A46E-25D2EC80F748}"/>
              </a:ext>
            </a:extLst>
          </p:cNvPr>
          <p:cNvSpPr txBox="1"/>
          <p:nvPr/>
        </p:nvSpPr>
        <p:spPr>
          <a:xfrm>
            <a:off x="7010400" y="2019300"/>
            <a:ext cx="18485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arts, 2/17/25</a:t>
            </a:r>
          </a:p>
        </p:txBody>
      </p:sp>
      <p:sp>
        <p:nvSpPr>
          <p:cNvPr id="222" name="TextBox 221">
            <a:extLst>
              <a:ext uri="{FF2B5EF4-FFF2-40B4-BE49-F238E27FC236}">
                <a16:creationId xmlns:a16="http://schemas.microsoft.com/office/drawing/2014/main" id="{3E2282F4-4356-234C-94F2-286B1CE1E2A1}"/>
              </a:ext>
            </a:extLst>
          </p:cNvPr>
          <p:cNvSpPr txBox="1"/>
          <p:nvPr/>
        </p:nvSpPr>
        <p:spPr>
          <a:xfrm>
            <a:off x="9251409" y="5626100"/>
            <a:ext cx="26661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arts, 2/17/25</a:t>
            </a:r>
          </a:p>
        </p:txBody>
      </p:sp>
      <p:sp>
        <p:nvSpPr>
          <p:cNvPr id="20" name="TextBox 19">
            <a:extLst>
              <a:ext uri="{FF2B5EF4-FFF2-40B4-BE49-F238E27FC236}">
                <a16:creationId xmlns:a16="http://schemas.microsoft.com/office/drawing/2014/main" id="{13AC850B-40A2-CC4E-92FB-CE11DA696EF3}"/>
              </a:ext>
            </a:extLst>
          </p:cNvPr>
          <p:cNvSpPr txBox="1"/>
          <p:nvPr/>
        </p:nvSpPr>
        <p:spPr>
          <a:xfrm>
            <a:off x="5753100" y="6108700"/>
            <a:ext cx="22695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Returned ad for socks!</a:t>
            </a:r>
          </a:p>
        </p:txBody>
      </p:sp>
    </p:spTree>
    <p:extLst>
      <p:ext uri="{BB962C8B-B14F-4D97-AF65-F5344CB8AC3E}">
        <p14:creationId xmlns:p14="http://schemas.microsoft.com/office/powerpoint/2010/main" val="395101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dissolve">
                                      <p:cBhvr>
                                        <p:cTn id="11" dur="50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wipe(left)">
                                      <p:cBhvr>
                                        <p:cTn id="16" dur="500"/>
                                        <p:tgtEl>
                                          <p:spTgt spid="205"/>
                                        </p:tgtEl>
                                      </p:cBhvr>
                                    </p:animEffect>
                                  </p:childTnLst>
                                </p:cTn>
                              </p:par>
                              <p:par>
                                <p:cTn id="17" presetID="9" presetClass="exit" presetSubtype="0" fill="hold" nodeType="withEffect">
                                  <p:stCondLst>
                                    <p:cond delay="0"/>
                                  </p:stCondLst>
                                  <p:childTnLst>
                                    <p:animEffect transition="out" filter="dissolve">
                                      <p:cBhvr>
                                        <p:cTn id="18" dur="500"/>
                                        <p:tgtEl>
                                          <p:spTgt spid="50"/>
                                        </p:tgtEl>
                                      </p:cBhvr>
                                    </p:animEffect>
                                    <p:set>
                                      <p:cBhvr>
                                        <p:cTn id="19" dur="1" fill="hold">
                                          <p:stCondLst>
                                            <p:cond delay="499"/>
                                          </p:stCondLst>
                                        </p:cTn>
                                        <p:tgtEl>
                                          <p:spTgt spid="50"/>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dissolve">
                                      <p:cBhvr>
                                        <p:cTn id="23" dur="500"/>
                                        <p:tgtEl>
                                          <p:spTgt spid="2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13"/>
                                        </p:tgtEl>
                                        <p:attrNameLst>
                                          <p:attrName>style.visibility</p:attrName>
                                        </p:attrNameLst>
                                      </p:cBhvr>
                                      <p:to>
                                        <p:strVal val="visible"/>
                                      </p:to>
                                    </p:set>
                                    <p:animEffect transition="in" filter="wipe(right)">
                                      <p:cBhvr>
                                        <p:cTn id="28" dur="500"/>
                                        <p:tgtEl>
                                          <p:spTgt spid="213"/>
                                        </p:tgtEl>
                                      </p:cBhvr>
                                    </p:animEffect>
                                  </p:childTnLst>
                                </p:cTn>
                              </p:par>
                              <p:par>
                                <p:cTn id="29" presetID="9" presetClass="exit" presetSubtype="0" fill="hold" nodeType="withEffect">
                                  <p:stCondLst>
                                    <p:cond delay="0"/>
                                  </p:stCondLst>
                                  <p:childTnLst>
                                    <p:animEffect transition="out" filter="dissolve">
                                      <p:cBhvr>
                                        <p:cTn id="30" dur="500"/>
                                        <p:tgtEl>
                                          <p:spTgt spid="205"/>
                                        </p:tgtEl>
                                      </p:cBhvr>
                                    </p:animEffect>
                                    <p:set>
                                      <p:cBhvr>
                                        <p:cTn id="31" dur="1" fill="hold">
                                          <p:stCondLst>
                                            <p:cond delay="499"/>
                                          </p:stCondLst>
                                        </p:cTn>
                                        <p:tgtEl>
                                          <p:spTgt spid="20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22"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Some </a:t>
            </a:r>
            <a:r>
              <a:rPr lang="en-US" altLang="en-US" dirty="0">
                <a:ea typeface="ＭＳ Ｐゴシック" panose="020B0600070205080204" pitchFamily="34" charset="-128"/>
              </a:rPr>
              <a:t>N</a:t>
            </a:r>
            <a:r>
              <a:rPr lang="en-US" altLang="en-US" sz="4400" dirty="0">
                <a:ea typeface="ＭＳ Ｐゴシック" panose="020B0600070205080204" pitchFamily="34" charset="-128"/>
              </a:rPr>
              <a:t>etwork Apps</a:t>
            </a:r>
            <a:endParaRPr lang="en-US" sz="4400"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914400" y="1456928"/>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S</a:t>
            </a: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ocial networking</a:t>
            </a:r>
          </a:p>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Web</a:t>
            </a:r>
          </a:p>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Text messaging</a:t>
            </a:r>
          </a:p>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E-mail</a:t>
            </a:r>
          </a:p>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Multi-user network games</a:t>
            </a:r>
          </a:p>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Streaming stored video (YouTube, Hulu, Netflix) </a:t>
            </a:r>
          </a:p>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P2P file sharing</a:t>
            </a:r>
          </a:p>
        </p:txBody>
      </p:sp>
      <p:sp>
        <p:nvSpPr>
          <p:cNvPr id="6" name="Content Placeholder 3">
            <a:extLst>
              <a:ext uri="{FF2B5EF4-FFF2-40B4-BE49-F238E27FC236}">
                <a16:creationId xmlns:a16="http://schemas.microsoft.com/office/drawing/2014/main" id="{8EDF5219-071B-3D4F-9DD6-1CD36C0FFD4F}"/>
              </a:ext>
            </a:extLst>
          </p:cNvPr>
          <p:cNvSpPr txBox="1">
            <a:spLocks/>
          </p:cNvSpPr>
          <p:nvPr/>
        </p:nvSpPr>
        <p:spPr>
          <a:xfrm>
            <a:off x="6468101" y="1456928"/>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Voice over IP (e.g., Skype)</a:t>
            </a:r>
          </a:p>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Real-time video conferencing (e.g., Zoom)</a:t>
            </a:r>
          </a:p>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Internet search</a:t>
            </a:r>
          </a:p>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Remote login</a:t>
            </a:r>
          </a:p>
          <a:p>
            <a:pPr marL="471487"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a:t>
            </a:r>
          </a:p>
          <a:p>
            <a:pPr marL="585787"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Aptos (Body)"/>
            </a:endParaRPr>
          </a:p>
        </p:txBody>
      </p:sp>
      <p:sp>
        <p:nvSpPr>
          <p:cNvPr id="2" name="TextBox 1">
            <a:extLst>
              <a:ext uri="{FF2B5EF4-FFF2-40B4-BE49-F238E27FC236}">
                <a16:creationId xmlns:a16="http://schemas.microsoft.com/office/drawing/2014/main" id="{9E044202-9730-3D4B-B0F0-0F87E127D55E}"/>
              </a:ext>
            </a:extLst>
          </p:cNvPr>
          <p:cNvSpPr txBox="1"/>
          <p:nvPr/>
        </p:nvSpPr>
        <p:spPr>
          <a:xfrm>
            <a:off x="5864865" y="5161935"/>
            <a:ext cx="6097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zh-CN" sz="3600" b="0" i="1" u="none" strike="noStrike" kern="1200" cap="none" spc="0" normalizeH="0" baseline="0" noProof="0" dirty="0">
                <a:ln>
                  <a:noFill/>
                </a:ln>
                <a:solidFill>
                  <a:prstClr val="black"/>
                </a:solidFill>
                <a:effectLst/>
                <a:uLnTx/>
                <a:uFillTx/>
                <a:latin typeface="Calibri" panose="020F0502020204030204"/>
                <a:ea typeface="+mn-ea"/>
                <a:cs typeface="+mn-cs"/>
              </a:rPr>
              <a:t>How do apps communicate?</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F8C3FC8-071E-76B8-68C5-3ECA6DD988EC}"/>
              </a:ext>
            </a:extLst>
          </p:cNvPr>
          <p:cNvSpPr txBox="1"/>
          <p:nvPr/>
        </p:nvSpPr>
        <p:spPr>
          <a:xfrm>
            <a:off x="5864865" y="5987666"/>
            <a:ext cx="473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1" u="sng" strike="noStrike" kern="1200" cap="none" spc="0" normalizeH="0" baseline="0" noProof="0" dirty="0">
                <a:ln>
                  <a:noFill/>
                </a:ln>
                <a:solidFill>
                  <a:srgbClr val="C00000"/>
                </a:solidFill>
                <a:effectLst/>
                <a:uLnTx/>
                <a:uFillTx/>
                <a:latin typeface="Calibri" panose="020F0502020204030204"/>
                <a:ea typeface="+mn-ea"/>
                <a:cs typeface="+mn-cs"/>
              </a:rPr>
              <a:t>A:</a:t>
            </a:r>
            <a:r>
              <a:rPr kumimoji="0" lang="en-US" sz="36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zh-CN" sz="3600" b="0" i="1" u="none" strike="noStrike" kern="1200" cap="none" spc="0" normalizeH="0" baseline="0" noProof="0" dirty="0">
                <a:ln>
                  <a:noFill/>
                </a:ln>
                <a:solidFill>
                  <a:prstClr val="black"/>
                </a:solidFill>
                <a:effectLst/>
                <a:uLnTx/>
                <a:uFillTx/>
                <a:latin typeface="Calibri" panose="020F0502020204030204"/>
                <a:ea typeface="+mn-ea"/>
                <a:cs typeface="+mn-cs"/>
              </a:rPr>
              <a:t>Processes &amp; Protocols</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174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418">
            <a:extLst>
              <a:ext uri="{FF2B5EF4-FFF2-40B4-BE49-F238E27FC236}">
                <a16:creationId xmlns:a16="http://schemas.microsoft.com/office/drawing/2014/main" id="{BE0D451A-5CE4-4C4B-B3DF-A408288EDA0C}"/>
              </a:ext>
            </a:extLst>
          </p:cNvPr>
          <p:cNvGrpSpPr>
            <a:grpSpLocks/>
          </p:cNvGrpSpPr>
          <p:nvPr/>
        </p:nvGrpSpPr>
        <p:grpSpPr bwMode="auto">
          <a:xfrm>
            <a:off x="7205350" y="3289251"/>
            <a:ext cx="1458912" cy="933450"/>
            <a:chOff x="2889" y="1631"/>
            <a:chExt cx="980" cy="743"/>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85" name="Group 784">
            <a:extLst>
              <a:ext uri="{FF2B5EF4-FFF2-40B4-BE49-F238E27FC236}">
                <a16:creationId xmlns:a16="http://schemas.microsoft.com/office/drawing/2014/main" id="{91E02B81-5B35-4545-A954-B7E923AB7286}"/>
              </a:ext>
            </a:extLst>
          </p:cNvPr>
          <p:cNvGrpSpPr/>
          <p:nvPr/>
        </p:nvGrpSpPr>
        <p:grpSpPr>
          <a:xfrm>
            <a:off x="7439074" y="235661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7781" y="231972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9539" y="205912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3" name="Group 792">
            <a:extLst>
              <a:ext uri="{FF2B5EF4-FFF2-40B4-BE49-F238E27FC236}">
                <a16:creationId xmlns:a16="http://schemas.microsoft.com/office/drawing/2014/main" id="{93351559-0D4C-F04C-928E-5CDA57B5EB47}"/>
              </a:ext>
            </a:extLst>
          </p:cNvPr>
          <p:cNvGrpSpPr/>
          <p:nvPr/>
        </p:nvGrpSpPr>
        <p:grpSpPr>
          <a:xfrm>
            <a:off x="7493518" y="3325424"/>
            <a:ext cx="857739" cy="583764"/>
            <a:chOff x="7487144" y="3296104"/>
            <a:chExt cx="857739" cy="583764"/>
          </a:xfrm>
        </p:grpSpPr>
        <p:grpSp>
          <p:nvGrpSpPr>
            <p:cNvPr id="792" name="Group 791">
              <a:extLst>
                <a:ext uri="{FF2B5EF4-FFF2-40B4-BE49-F238E27FC236}">
                  <a16:creationId xmlns:a16="http://schemas.microsoft.com/office/drawing/2014/main" id="{084B6293-559E-5D43-AF2B-4CB5E09EC6C5}"/>
                </a:ext>
              </a:extLst>
            </p:cNvPr>
            <p:cNvGrpSpPr/>
            <p:nvPr/>
          </p:nvGrpSpPr>
          <p:grpSpPr>
            <a:xfrm>
              <a:off x="7487144" y="338982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85622" y="353782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797061" y="329610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5" name="Group 794">
            <a:extLst>
              <a:ext uri="{FF2B5EF4-FFF2-40B4-BE49-F238E27FC236}">
                <a16:creationId xmlns:a16="http://schemas.microsoft.com/office/drawing/2014/main" id="{AF73DE4B-526E-9C4F-9242-9BC0D43F8CBA}"/>
              </a:ext>
            </a:extLst>
          </p:cNvPr>
          <p:cNvGrpSpPr/>
          <p:nvPr/>
        </p:nvGrpSpPr>
        <p:grpSpPr>
          <a:xfrm>
            <a:off x="11064947" y="342848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201681" y="585280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34746" y="579513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10091149" y="5671195"/>
            <a:ext cx="69903" cy="21117"/>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10090909" y="5718672"/>
            <a:ext cx="69903" cy="19515"/>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10089465" y="5810860"/>
            <a:ext cx="70024" cy="2199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10089946" y="5767169"/>
            <a:ext cx="70024" cy="20243"/>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 name="Rectangle 8">
            <a:extLst>
              <a:ext uri="{FF2B5EF4-FFF2-40B4-BE49-F238E27FC236}">
                <a16:creationId xmlns:a16="http://schemas.microsoft.com/office/drawing/2014/main" id="{04483029-0B46-154F-9CA3-FEA06875B8DB}"/>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41AB30C9-9641-104B-9006-CB16D4919778}"/>
              </a:ext>
            </a:extLst>
          </p:cNvPr>
          <p:cNvGrpSpPr/>
          <p:nvPr/>
        </p:nvGrpSpPr>
        <p:grpSpPr>
          <a:xfrm>
            <a:off x="7680324" y="1814171"/>
            <a:ext cx="2755429" cy="4250670"/>
            <a:chOff x="7680324" y="1814171"/>
            <a:chExt cx="2755429" cy="4250670"/>
          </a:xfrm>
        </p:grpSpPr>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50224" y="185972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12" name="Oval 611">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5" name="Oval 634">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8" name="Oval 637">
              <a:extLst>
                <a:ext uri="{FF2B5EF4-FFF2-40B4-BE49-F238E27FC236}">
                  <a16:creationId xmlns:a16="http://schemas.microsoft.com/office/drawing/2014/main" id="{C1E7801D-A747-164C-BE12-1FDEB3DFE743}"/>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71" name="Group 618">
            <a:extLst>
              <a:ext uri="{FF2B5EF4-FFF2-40B4-BE49-F238E27FC236}">
                <a16:creationId xmlns:a16="http://schemas.microsoft.com/office/drawing/2014/main" id="{580255E5-A809-CB45-994D-F69BD8D6F8D7}"/>
              </a:ext>
            </a:extLst>
          </p:cNvPr>
          <p:cNvGrpSpPr>
            <a:grpSpLocks/>
          </p:cNvGrpSpPr>
          <p:nvPr/>
        </p:nvGrpSpPr>
        <p:grpSpPr bwMode="auto">
          <a:xfrm>
            <a:off x="8005845" y="1168489"/>
            <a:ext cx="1065213" cy="965200"/>
            <a:chOff x="4047" y="420"/>
            <a:chExt cx="671" cy="608"/>
          </a:xfrm>
        </p:grpSpPr>
        <p:sp>
          <p:nvSpPr>
            <p:cNvPr id="572" name="Rectangle 227">
              <a:extLst>
                <a:ext uri="{FF2B5EF4-FFF2-40B4-BE49-F238E27FC236}">
                  <a16:creationId xmlns:a16="http://schemas.microsoft.com/office/drawing/2014/main" id="{B2F29371-16FD-D244-80BF-A52E1D7F8B8A}"/>
                </a:ext>
              </a:extLst>
            </p:cNvPr>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75" name="Rectangle 228">
              <a:extLst>
                <a:ext uri="{FF2B5EF4-FFF2-40B4-BE49-F238E27FC236}">
                  <a16:creationId xmlns:a16="http://schemas.microsoft.com/office/drawing/2014/main" id="{E66B124A-4E8B-D846-A7C2-C34B559B71F5}"/>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76" name="Rectangle 229">
              <a:extLst>
                <a:ext uri="{FF2B5EF4-FFF2-40B4-BE49-F238E27FC236}">
                  <a16:creationId xmlns:a16="http://schemas.microsoft.com/office/drawing/2014/main" id="{80574F4D-DD94-2C4B-B4A1-D4DE0E2DC1B4}"/>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09" name="Text Box 230">
              <a:extLst>
                <a:ext uri="{FF2B5EF4-FFF2-40B4-BE49-F238E27FC236}">
                  <a16:creationId xmlns:a16="http://schemas.microsoft.com/office/drawing/2014/main" id="{2EABDC18-53BF-7B40-AB0D-A755F80C07B5}"/>
                </a:ext>
              </a:extLst>
            </p:cNvPr>
            <p:cNvSpPr txBox="1">
              <a:spLocks noChangeArrowheads="1"/>
            </p:cNvSpPr>
            <p:nvPr/>
          </p:nvSpPr>
          <p:spPr bwMode="auto">
            <a:xfrm>
              <a:off x="4205" y="421"/>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10" name="Line 231">
              <a:extLst>
                <a:ext uri="{FF2B5EF4-FFF2-40B4-BE49-F238E27FC236}">
                  <a16:creationId xmlns:a16="http://schemas.microsoft.com/office/drawing/2014/main" id="{E5CDD0A1-21E2-6748-A493-24F315669C41}"/>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1" name="Line 232">
              <a:extLst>
                <a:ext uri="{FF2B5EF4-FFF2-40B4-BE49-F238E27FC236}">
                  <a16:creationId xmlns:a16="http://schemas.microsoft.com/office/drawing/2014/main" id="{CDA63567-EA65-5A46-877E-710FE9AD1D49}"/>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3" name="Line 233">
              <a:extLst>
                <a:ext uri="{FF2B5EF4-FFF2-40B4-BE49-F238E27FC236}">
                  <a16:creationId xmlns:a16="http://schemas.microsoft.com/office/drawing/2014/main" id="{7FE7B44D-4874-7642-8A70-AE45F5B800EB}"/>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4" name="Freeform 917">
              <a:extLst>
                <a:ext uri="{FF2B5EF4-FFF2-40B4-BE49-F238E27FC236}">
                  <a16:creationId xmlns:a16="http://schemas.microsoft.com/office/drawing/2014/main" id="{9FBAE6C1-0ABD-B849-B7B3-8C34910CED0D}"/>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1" name="Group 619">
            <a:extLst>
              <a:ext uri="{FF2B5EF4-FFF2-40B4-BE49-F238E27FC236}">
                <a16:creationId xmlns:a16="http://schemas.microsoft.com/office/drawing/2014/main" id="{14A407A0-EBD9-3449-9859-9B138D20D5AC}"/>
              </a:ext>
            </a:extLst>
          </p:cNvPr>
          <p:cNvGrpSpPr>
            <a:grpSpLocks/>
          </p:cNvGrpSpPr>
          <p:nvPr/>
        </p:nvGrpSpPr>
        <p:grpSpPr bwMode="auto">
          <a:xfrm>
            <a:off x="10104523" y="4743539"/>
            <a:ext cx="1050926" cy="974725"/>
            <a:chOff x="4047" y="414"/>
            <a:chExt cx="662" cy="614"/>
          </a:xfrm>
        </p:grpSpPr>
        <p:sp>
          <p:nvSpPr>
            <p:cNvPr id="632" name="Rectangle 227">
              <a:extLst>
                <a:ext uri="{FF2B5EF4-FFF2-40B4-BE49-F238E27FC236}">
                  <a16:creationId xmlns:a16="http://schemas.microsoft.com/office/drawing/2014/main" id="{875D12D0-0645-B449-8F48-0AC45EE18698}"/>
                </a:ext>
              </a:extLst>
            </p:cNvPr>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33" name="Rectangle 228">
              <a:extLst>
                <a:ext uri="{FF2B5EF4-FFF2-40B4-BE49-F238E27FC236}">
                  <a16:creationId xmlns:a16="http://schemas.microsoft.com/office/drawing/2014/main" id="{F233A0F6-C3A3-1D47-A777-BFAC1494E380}"/>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34" name="Rectangle 229">
              <a:extLst>
                <a:ext uri="{FF2B5EF4-FFF2-40B4-BE49-F238E27FC236}">
                  <a16:creationId xmlns:a16="http://schemas.microsoft.com/office/drawing/2014/main" id="{3B52AB0C-7235-834F-A249-28BBCC6D2BF8}"/>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36" name="Text Box 230">
              <a:extLst>
                <a:ext uri="{FF2B5EF4-FFF2-40B4-BE49-F238E27FC236}">
                  <a16:creationId xmlns:a16="http://schemas.microsoft.com/office/drawing/2014/main" id="{9B5B5523-DD29-8F46-BF07-8ECCDD6C78D8}"/>
                </a:ext>
              </a:extLst>
            </p:cNvPr>
            <p:cNvSpPr txBox="1">
              <a:spLocks noChangeArrowheads="1"/>
            </p:cNvSpPr>
            <p:nvPr/>
          </p:nvSpPr>
          <p:spPr bwMode="auto">
            <a:xfrm>
              <a:off x="4196" y="414"/>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37" name="Line 231">
              <a:extLst>
                <a:ext uri="{FF2B5EF4-FFF2-40B4-BE49-F238E27FC236}">
                  <a16:creationId xmlns:a16="http://schemas.microsoft.com/office/drawing/2014/main" id="{00E57763-CBA1-1542-B749-A48E642E0072}"/>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9" name="Line 232">
              <a:extLst>
                <a:ext uri="{FF2B5EF4-FFF2-40B4-BE49-F238E27FC236}">
                  <a16:creationId xmlns:a16="http://schemas.microsoft.com/office/drawing/2014/main" id="{E4657539-B4FE-304C-816A-A074251ABAC4}"/>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0" name="Line 233">
              <a:extLst>
                <a:ext uri="{FF2B5EF4-FFF2-40B4-BE49-F238E27FC236}">
                  <a16:creationId xmlns:a16="http://schemas.microsoft.com/office/drawing/2014/main" id="{DE0F6076-B3CE-C540-BD00-B77A1E45F553}"/>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1" name="Freeform 917">
              <a:extLst>
                <a:ext uri="{FF2B5EF4-FFF2-40B4-BE49-F238E27FC236}">
                  <a16:creationId xmlns:a16="http://schemas.microsoft.com/office/drawing/2014/main" id="{0111663E-DD9D-6043-8338-8C5285F74D65}"/>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2" name="Group 628">
            <a:extLst>
              <a:ext uri="{FF2B5EF4-FFF2-40B4-BE49-F238E27FC236}">
                <a16:creationId xmlns:a16="http://schemas.microsoft.com/office/drawing/2014/main" id="{F65FBC4E-EE37-D144-AFDB-E6C408428C1F}"/>
              </a:ext>
            </a:extLst>
          </p:cNvPr>
          <p:cNvGrpSpPr>
            <a:grpSpLocks/>
          </p:cNvGrpSpPr>
          <p:nvPr/>
        </p:nvGrpSpPr>
        <p:grpSpPr bwMode="auto">
          <a:xfrm>
            <a:off x="7962986" y="4374557"/>
            <a:ext cx="1060451" cy="965200"/>
            <a:chOff x="4047" y="420"/>
            <a:chExt cx="668" cy="608"/>
          </a:xfrm>
        </p:grpSpPr>
        <p:sp>
          <p:nvSpPr>
            <p:cNvPr id="643" name="Rectangle 227">
              <a:extLst>
                <a:ext uri="{FF2B5EF4-FFF2-40B4-BE49-F238E27FC236}">
                  <a16:creationId xmlns:a16="http://schemas.microsoft.com/office/drawing/2014/main" id="{E92C3AA2-F23F-C148-8F92-1D04CB500882}"/>
                </a:ext>
              </a:extLst>
            </p:cNvPr>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4" name="Rectangle 228">
              <a:extLst>
                <a:ext uri="{FF2B5EF4-FFF2-40B4-BE49-F238E27FC236}">
                  <a16:creationId xmlns:a16="http://schemas.microsoft.com/office/drawing/2014/main" id="{6330CAEB-E474-6241-9D9F-EEB5C5091601}"/>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5" name="Rectangle 229">
              <a:extLst>
                <a:ext uri="{FF2B5EF4-FFF2-40B4-BE49-F238E27FC236}">
                  <a16:creationId xmlns:a16="http://schemas.microsoft.com/office/drawing/2014/main" id="{AFA24D83-EF79-8246-AE25-393D0CCB2393}"/>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6" name="Text Box 230">
              <a:extLst>
                <a:ext uri="{FF2B5EF4-FFF2-40B4-BE49-F238E27FC236}">
                  <a16:creationId xmlns:a16="http://schemas.microsoft.com/office/drawing/2014/main" id="{3EEA565E-691A-5943-B9C1-2FBC1E5B7FC7}"/>
                </a:ext>
              </a:extLst>
            </p:cNvPr>
            <p:cNvSpPr txBox="1">
              <a:spLocks noChangeArrowheads="1"/>
            </p:cNvSpPr>
            <p:nvPr/>
          </p:nvSpPr>
          <p:spPr bwMode="auto">
            <a:xfrm>
              <a:off x="4202" y="423"/>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7" name="Line 231">
              <a:extLst>
                <a:ext uri="{FF2B5EF4-FFF2-40B4-BE49-F238E27FC236}">
                  <a16:creationId xmlns:a16="http://schemas.microsoft.com/office/drawing/2014/main" id="{8E2DC1D5-A1BA-E349-B4E3-5CB27DD1FF67}"/>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8" name="Line 232">
              <a:extLst>
                <a:ext uri="{FF2B5EF4-FFF2-40B4-BE49-F238E27FC236}">
                  <a16:creationId xmlns:a16="http://schemas.microsoft.com/office/drawing/2014/main" id="{0D97E1EE-0440-9746-9909-8846196F3349}"/>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9" name="Line 233">
              <a:extLst>
                <a:ext uri="{FF2B5EF4-FFF2-40B4-BE49-F238E27FC236}">
                  <a16:creationId xmlns:a16="http://schemas.microsoft.com/office/drawing/2014/main" id="{9453EBF5-7BBF-8943-8161-7DEB7997BF09}"/>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0" name="Freeform 917">
              <a:extLst>
                <a:ext uri="{FF2B5EF4-FFF2-40B4-BE49-F238E27FC236}">
                  <a16:creationId xmlns:a16="http://schemas.microsoft.com/office/drawing/2014/main" id="{B9EE01B3-0624-134E-8FD0-E4ADEDFD26E0}"/>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51" name="Line 913">
            <a:extLst>
              <a:ext uri="{FF2B5EF4-FFF2-40B4-BE49-F238E27FC236}">
                <a16:creationId xmlns:a16="http://schemas.microsoft.com/office/drawing/2014/main" id="{47A3D5AF-94CC-B24F-922A-C603CC0A5A25}"/>
              </a:ext>
            </a:extLst>
          </p:cNvPr>
          <p:cNvSpPr>
            <a:spLocks noChangeShapeType="1"/>
          </p:cNvSpPr>
          <p:nvPr/>
        </p:nvSpPr>
        <p:spPr bwMode="auto">
          <a:xfrm>
            <a:off x="8998030" y="4451439"/>
            <a:ext cx="1290637" cy="541337"/>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2" name="Line 911">
            <a:extLst>
              <a:ext uri="{FF2B5EF4-FFF2-40B4-BE49-F238E27FC236}">
                <a16:creationId xmlns:a16="http://schemas.microsoft.com/office/drawing/2014/main" id="{8E6A54E5-62F1-544B-AE41-5137E62BFCE9}"/>
              </a:ext>
            </a:extLst>
          </p:cNvPr>
          <p:cNvSpPr>
            <a:spLocks noChangeShapeType="1"/>
          </p:cNvSpPr>
          <p:nvPr/>
        </p:nvSpPr>
        <p:spPr bwMode="auto">
          <a:xfrm>
            <a:off x="9093280" y="1325651"/>
            <a:ext cx="1700212" cy="3386138"/>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Creating a Network </a:t>
            </a:r>
            <a:r>
              <a:rPr lang="en-US" altLang="en-US" dirty="0">
                <a:ea typeface="ＭＳ Ｐゴシック" panose="020B0600070205080204" pitchFamily="34" charset="-128"/>
              </a:rPr>
              <a:t>A</a:t>
            </a:r>
            <a:r>
              <a:rPr lang="en-US" altLang="en-US" sz="4400" dirty="0">
                <a:ea typeface="ＭＳ Ｐゴシック" panose="020B0600070205080204" pitchFamily="34" charset="-128"/>
              </a:rPr>
              <a:t>pp</a:t>
            </a:r>
            <a:endParaRPr lang="en-US" sz="4400" dirty="0"/>
          </a:p>
        </p:txBody>
      </p:sp>
      <p:sp>
        <p:nvSpPr>
          <p:cNvPr id="656" name="Content Placeholder 3">
            <a:extLst>
              <a:ext uri="{FF2B5EF4-FFF2-40B4-BE49-F238E27FC236}">
                <a16:creationId xmlns:a16="http://schemas.microsoft.com/office/drawing/2014/main" id="{97C6B0DF-3B81-1046-A02E-98C8247EB000}"/>
              </a:ext>
            </a:extLst>
          </p:cNvPr>
          <p:cNvSpPr txBox="1">
            <a:spLocks/>
          </p:cNvSpPr>
          <p:nvPr/>
        </p:nvSpPr>
        <p:spPr>
          <a:xfrm>
            <a:off x="889177" y="1334086"/>
            <a:ext cx="5803389"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 marR="0" lvl="0" indent="0" algn="l" defTabSz="914400" rtl="0" eaLnBrk="1" fontAlgn="auto" latinLnBrk="0" hangingPunct="1">
              <a:lnSpc>
                <a:spcPct val="90000"/>
              </a:lnSpc>
              <a:spcBef>
                <a:spcPts val="10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Write programs that:</a:t>
            </a:r>
          </a:p>
          <a:p>
            <a:pPr marL="4572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Run on (different) end systems</a:t>
            </a:r>
          </a:p>
          <a:p>
            <a:pPr marL="4572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Communicate over network</a:t>
            </a:r>
          </a:p>
          <a:p>
            <a:pPr marL="4572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E.g., web server software communicates with browser software</a:t>
            </a:r>
          </a:p>
          <a:p>
            <a:pPr marL="14287" marR="0" lvl="0" indent="0" algn="l" defTabSz="914400" rtl="0" eaLnBrk="1" fontAlgn="auto" latinLnBrk="0" hangingPunct="1">
              <a:lnSpc>
                <a:spcPct val="90000"/>
              </a:lnSpc>
              <a:spcBef>
                <a:spcPts val="10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No need to write software for network-core devices</a:t>
            </a:r>
          </a:p>
          <a:p>
            <a:pPr marL="4572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Network-core devices do not run user applications </a:t>
            </a:r>
          </a:p>
          <a:p>
            <a:pPr marL="4572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Applications on end systems  allows for rapid app development, propagation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3200" b="0" i="0" u="none" strike="noStrike" kern="1200" cap="none" spc="0" normalizeH="0" baseline="0" noProof="0" dirty="0">
              <a:ln>
                <a:noFill/>
              </a:ln>
              <a:solidFill>
                <a:prstClr val="black"/>
              </a:solidFill>
              <a:effectLst/>
              <a:uLnTx/>
              <a:uFillTx/>
              <a:latin typeface="Aptos (Body)"/>
            </a:endParaRPr>
          </a:p>
        </p:txBody>
      </p:sp>
      <p:grpSp>
        <p:nvGrpSpPr>
          <p:cNvPr id="661" name="Group 950">
            <a:extLst>
              <a:ext uri="{FF2B5EF4-FFF2-40B4-BE49-F238E27FC236}">
                <a16:creationId xmlns:a16="http://schemas.microsoft.com/office/drawing/2014/main" id="{221CDB90-F15F-3B40-BE7C-5642BDA8CF7F}"/>
              </a:ext>
            </a:extLst>
          </p:cNvPr>
          <p:cNvGrpSpPr>
            <a:grpSpLocks/>
          </p:cNvGrpSpPr>
          <p:nvPr/>
        </p:nvGrpSpPr>
        <p:grpSpPr bwMode="auto">
          <a:xfrm>
            <a:off x="10002508" y="5616400"/>
            <a:ext cx="214974" cy="403920"/>
            <a:chOff x="4140" y="429"/>
            <a:chExt cx="1425" cy="2396"/>
          </a:xfrm>
        </p:grpSpPr>
        <p:sp>
          <p:nvSpPr>
            <p:cNvPr id="662"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4"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6"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7"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692"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3"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8"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9"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690"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1"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0"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1"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2"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688"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9"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3"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74"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686"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7"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5"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6"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7"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8"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9"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0"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1"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2"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3"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4"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5"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Tree>
    <p:extLst>
      <p:ext uri="{BB962C8B-B14F-4D97-AF65-F5344CB8AC3E}">
        <p14:creationId xmlns:p14="http://schemas.microsoft.com/office/powerpoint/2010/main" val="508730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Processes communicating</a:t>
            </a:r>
            <a:endParaRPr lang="en-US" sz="4400"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798690" y="1565976"/>
            <a:ext cx="5876430" cy="4901325"/>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60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Process:</a:t>
            </a:r>
            <a:r>
              <a:rPr kumimoji="0" lang="en-US" altLang="en-US" sz="3200"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 </a:t>
            </a:r>
            <a:r>
              <a:rPr kumimoji="0" lang="en-US" altLang="en-US" sz="3200"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program running within a host</a:t>
            </a:r>
          </a:p>
          <a:p>
            <a:pPr marR="0" lvl="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Within same host, two processes communicate using  </a:t>
            </a:r>
            <a:r>
              <a:rPr kumimoji="0" lang="en-US" altLang="en-US"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inter-process communication </a:t>
            </a:r>
            <a:r>
              <a:rPr kumimoji="0" lang="en-US" altLang="en-US"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(defined by OS)</a:t>
            </a:r>
          </a:p>
          <a:p>
            <a:pPr marR="0" lvl="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altLang="en-US" b="0" i="0" u="none" strike="noStrike" kern="1200" cap="none" spc="0" normalizeH="0" baseline="0" noProof="0" dirty="0">
                <a:ln>
                  <a:noFill/>
                </a:ln>
                <a:solidFill>
                  <a:prstClr val="black"/>
                </a:solidFill>
                <a:effectLst/>
                <a:uLnTx/>
                <a:uFillTx/>
                <a:latin typeface="Aptos (Body)"/>
                <a:ea typeface="ＭＳ Ｐゴシック" panose="020B0600070205080204" pitchFamily="34" charset="-128"/>
              </a:rPr>
              <a:t>Processes in different hosts communicate by exchanging </a:t>
            </a:r>
            <a:r>
              <a:rPr kumimoji="0" lang="en-US" altLang="en-US" b="0" i="0" u="none" strike="noStrike" kern="1200" cap="none" spc="0" normalizeH="0" baseline="0" noProof="0" dirty="0">
                <a:ln>
                  <a:noFill/>
                </a:ln>
                <a:solidFill>
                  <a:srgbClr val="C00000"/>
                </a:solidFill>
                <a:effectLst/>
                <a:uLnTx/>
                <a:uFillTx/>
                <a:latin typeface="Aptos (Body)"/>
                <a:ea typeface="ＭＳ Ｐゴシック" panose="020B0600070205080204" pitchFamily="34" charset="-128"/>
              </a:rPr>
              <a:t>messages</a:t>
            </a:r>
          </a:p>
        </p:txBody>
      </p:sp>
      <p:grpSp>
        <p:nvGrpSpPr>
          <p:cNvPr id="2" name="Group 1">
            <a:extLst>
              <a:ext uri="{FF2B5EF4-FFF2-40B4-BE49-F238E27FC236}">
                <a16:creationId xmlns:a16="http://schemas.microsoft.com/office/drawing/2014/main" id="{6E7D9C5A-4A0F-3E45-B3EB-48F963F34B69}"/>
              </a:ext>
            </a:extLst>
          </p:cNvPr>
          <p:cNvGrpSpPr/>
          <p:nvPr/>
        </p:nvGrpSpPr>
        <p:grpSpPr>
          <a:xfrm>
            <a:off x="7221716" y="2369650"/>
            <a:ext cx="4092575" cy="2567781"/>
            <a:chOff x="6974010" y="1488501"/>
            <a:chExt cx="4092575" cy="2567781"/>
          </a:xfrm>
        </p:grpSpPr>
        <p:sp>
          <p:nvSpPr>
            <p:cNvPr id="8" name="Rectangle 4">
              <a:extLst>
                <a:ext uri="{FF2B5EF4-FFF2-40B4-BE49-F238E27FC236}">
                  <a16:creationId xmlns:a16="http://schemas.microsoft.com/office/drawing/2014/main" id="{96562BEA-C84E-254B-BD55-56C2EB6C5088}"/>
                </a:ext>
              </a:extLst>
            </p:cNvPr>
            <p:cNvSpPr txBox="1">
              <a:spLocks noChangeArrowheads="1"/>
            </p:cNvSpPr>
            <p:nvPr/>
          </p:nvSpPr>
          <p:spPr>
            <a:xfrm>
              <a:off x="7025603" y="2022695"/>
              <a:ext cx="3989387" cy="2033587"/>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Client process:</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 that initiates communication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Server process:</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 that waits to be contacted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2" name="Rectangle 13">
              <a:extLst>
                <a:ext uri="{FF2B5EF4-FFF2-40B4-BE49-F238E27FC236}">
                  <a16:creationId xmlns:a16="http://schemas.microsoft.com/office/drawing/2014/main" id="{0414D3D5-1BB8-5844-8D2A-3C8E3E5DCA6A}"/>
                </a:ext>
              </a:extLst>
            </p:cNvPr>
            <p:cNvSpPr>
              <a:spLocks noChangeArrowheads="1"/>
            </p:cNvSpPr>
            <p:nvPr/>
          </p:nvSpPr>
          <p:spPr bwMode="auto">
            <a:xfrm>
              <a:off x="6974010" y="1786951"/>
              <a:ext cx="4092575" cy="2062163"/>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 name="Text Box 14">
              <a:extLst>
                <a:ext uri="{FF2B5EF4-FFF2-40B4-BE49-F238E27FC236}">
                  <a16:creationId xmlns:a16="http://schemas.microsoft.com/office/drawing/2014/main" id="{FAA5D4F0-1DCB-7C49-A07F-4729B9F9DCA6}"/>
                </a:ext>
              </a:extLst>
            </p:cNvPr>
            <p:cNvSpPr txBox="1">
              <a:spLocks noChangeArrowheads="1"/>
            </p:cNvSpPr>
            <p:nvPr/>
          </p:nvSpPr>
          <p:spPr bwMode="auto">
            <a:xfrm>
              <a:off x="7094660" y="1488501"/>
              <a:ext cx="240315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Clients, Servers</a:t>
              </a:r>
            </a:p>
          </p:txBody>
        </p:sp>
      </p:grpSp>
    </p:spTree>
    <p:extLst>
      <p:ext uri="{BB962C8B-B14F-4D97-AF65-F5344CB8AC3E}">
        <p14:creationId xmlns:p14="http://schemas.microsoft.com/office/powerpoint/2010/main" val="39707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dissolv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Sockets</a:t>
            </a:r>
            <a:endParaRPr lang="en-US" sz="4400" dirty="0"/>
          </a:p>
        </p:txBody>
      </p:sp>
      <p:sp>
        <p:nvSpPr>
          <p:cNvPr id="68" name="Rectangle 3">
            <a:extLst>
              <a:ext uri="{FF2B5EF4-FFF2-40B4-BE49-F238E27FC236}">
                <a16:creationId xmlns:a16="http://schemas.microsoft.com/office/drawing/2014/main" id="{AE0F6699-BC13-C349-9AC1-8B36945FEAA0}"/>
              </a:ext>
            </a:extLst>
          </p:cNvPr>
          <p:cNvSpPr txBox="1">
            <a:spLocks noChangeArrowheads="1"/>
          </p:cNvSpPr>
          <p:nvPr/>
        </p:nvSpPr>
        <p:spPr bwMode="auto">
          <a:xfrm>
            <a:off x="553244" y="1183947"/>
            <a:ext cx="10515600" cy="264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R="0" lvl="0" algn="l" defTabSz="914400" rtl="0" eaLnBrk="0" fontAlgn="base" latinLnBrk="0" hangingPunct="0">
              <a:lnSpc>
                <a:spcPct val="85000"/>
              </a:lnSpc>
              <a:spcBef>
                <a:spcPct val="20000"/>
              </a:spcBef>
              <a:spcAft>
                <a:spcPts val="600"/>
              </a:spcAft>
              <a:buClrTx/>
              <a:buSzPct val="100000"/>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Aptos (Body)"/>
                <a:ea typeface="ＭＳ Ｐゴシック" panose="020B0600070205080204" pitchFamily="34" charset="-128"/>
              </a:rPr>
              <a:t>Process sends/receives messages to/from its </a:t>
            </a:r>
            <a:r>
              <a:rPr kumimoji="0" lang="en-US" altLang="en-US" sz="2800" b="0" i="0" u="none" strike="noStrike" kern="0" cap="none" spc="0" normalizeH="0" baseline="0" noProof="0" dirty="0">
                <a:ln>
                  <a:noFill/>
                </a:ln>
                <a:solidFill>
                  <a:srgbClr val="C00000"/>
                </a:solidFill>
                <a:effectLst/>
                <a:uLnTx/>
                <a:uFillTx/>
                <a:latin typeface="Aptos (Body)"/>
                <a:ea typeface="ＭＳ Ｐゴシック" panose="020B0600070205080204" pitchFamily="34" charset="-128"/>
                <a:hlinkClick r:id="rId3"/>
              </a:rPr>
              <a:t>(network) socket</a:t>
            </a:r>
            <a:endParaRPr kumimoji="0" lang="en-US" altLang="en-US" sz="2800" b="0" i="0" u="none" strike="noStrike" kern="0" cap="none" spc="0" normalizeH="0" baseline="0" noProof="0" dirty="0">
              <a:ln>
                <a:noFill/>
              </a:ln>
              <a:solidFill>
                <a:srgbClr val="C00000"/>
              </a:solidFill>
              <a:effectLst/>
              <a:uLnTx/>
              <a:uFillTx/>
              <a:latin typeface="Aptos (Body)"/>
              <a:ea typeface="ＭＳ Ｐゴシック" panose="020B0600070205080204" pitchFamily="34" charset="-128"/>
            </a:endParaRPr>
          </a:p>
          <a:p>
            <a:pPr marR="0" lvl="0" algn="l" defTabSz="914400" rtl="0" eaLnBrk="0" fontAlgn="base" latinLnBrk="0" hangingPunct="0">
              <a:lnSpc>
                <a:spcPct val="85000"/>
              </a:lnSpc>
              <a:spcBef>
                <a:spcPct val="20000"/>
              </a:spcBef>
              <a:spcAft>
                <a:spcPts val="600"/>
              </a:spcAft>
              <a:buClrTx/>
              <a:buSzPct val="100000"/>
              <a:buFont typeface="Arial" panose="020B0604020202020204" pitchFamily="34" charset="0"/>
              <a:buChar char="•"/>
              <a:tabLst/>
              <a:defRPr/>
            </a:pPr>
            <a:r>
              <a:rPr lang="en-US" altLang="en-US" kern="0" dirty="0">
                <a:solidFill>
                  <a:prstClr val="black"/>
                </a:solidFill>
                <a:latin typeface="Aptos (Body)"/>
                <a:ea typeface="ＭＳ Ｐゴシック" panose="020B0600070205080204" pitchFamily="34" charset="-128"/>
              </a:rPr>
              <a:t>Socket</a:t>
            </a:r>
            <a:r>
              <a:rPr kumimoji="0" lang="en-US" altLang="en-US" sz="2800" b="0" i="0" u="none" strike="noStrike" kern="0" cap="none" spc="0" normalizeH="0" baseline="0" noProof="0" dirty="0">
                <a:ln>
                  <a:noFill/>
                </a:ln>
                <a:solidFill>
                  <a:prstClr val="black"/>
                </a:solidFill>
                <a:effectLst/>
                <a:uLnTx/>
                <a:uFillTx/>
                <a:latin typeface="Aptos (Body)"/>
                <a:ea typeface="ＭＳ Ｐゴシック" panose="020B0600070205080204" pitchFamily="34" charset="-128"/>
              </a:rPr>
              <a:t> analogous to door</a:t>
            </a:r>
          </a:p>
          <a:p>
            <a:pPr marR="0" lvl="1" algn="l" defTabSz="914400" rtl="0" eaLnBrk="0" fontAlgn="base" latinLnBrk="0" hangingPunct="0">
              <a:lnSpc>
                <a:spcPct val="85000"/>
              </a:lnSpc>
              <a:spcBef>
                <a:spcPct val="20000"/>
              </a:spcBef>
              <a:spcAft>
                <a:spcPts val="600"/>
              </a:spcAft>
              <a:buClrTx/>
              <a:buSzTx/>
              <a:tabLst/>
              <a:defRPr/>
            </a:pPr>
            <a:r>
              <a:rPr kumimoji="0" lang="en-US" altLang="en-US" sz="2800" b="0" i="0" u="none" strike="noStrike" kern="0" cap="none" spc="0" normalizeH="0" baseline="0" noProof="0" dirty="0">
                <a:ln>
                  <a:noFill/>
                </a:ln>
                <a:solidFill>
                  <a:prstClr val="black"/>
                </a:solidFill>
                <a:effectLst/>
                <a:uLnTx/>
                <a:uFillTx/>
                <a:latin typeface="Aptos (Body)"/>
                <a:ea typeface="ＭＳ Ｐゴシック" panose="020B0600070205080204" pitchFamily="34" charset="-128"/>
              </a:rPr>
              <a:t>Sending process shoves message out the door</a:t>
            </a:r>
          </a:p>
          <a:p>
            <a:pPr marR="0" lvl="1" algn="l" defTabSz="914400" rtl="0" eaLnBrk="0" fontAlgn="base" latinLnBrk="0" hangingPunct="0">
              <a:lnSpc>
                <a:spcPct val="85000"/>
              </a:lnSpc>
              <a:spcBef>
                <a:spcPct val="20000"/>
              </a:spcBef>
              <a:spcAft>
                <a:spcPts val="600"/>
              </a:spcAft>
              <a:buClrTx/>
              <a:buSzTx/>
              <a:tabLst/>
              <a:defRPr/>
            </a:pPr>
            <a:r>
              <a:rPr kumimoji="0" lang="en-US" altLang="en-US" sz="2800" b="0" i="0" u="none" strike="noStrike" kern="0" cap="none" spc="0" normalizeH="0" baseline="0" noProof="0" dirty="0">
                <a:ln>
                  <a:noFill/>
                </a:ln>
                <a:solidFill>
                  <a:prstClr val="black"/>
                </a:solidFill>
                <a:effectLst/>
                <a:uLnTx/>
                <a:uFillTx/>
                <a:latin typeface="Aptos (Body)"/>
                <a:ea typeface="ＭＳ Ｐゴシック" panose="020B0600070205080204" pitchFamily="34" charset="-128"/>
              </a:rPr>
              <a:t>Sending process relies on transport infrastructure on other side of door to deliver message to socket at receiving process</a:t>
            </a:r>
          </a:p>
          <a:p>
            <a:pPr marR="0" lvl="1" algn="l" defTabSz="914400" rtl="0" eaLnBrk="0" fontAlgn="base" latinLnBrk="0" hangingPunct="0">
              <a:lnSpc>
                <a:spcPct val="85000"/>
              </a:lnSpc>
              <a:spcBef>
                <a:spcPct val="20000"/>
              </a:spcBef>
              <a:spcAft>
                <a:spcPts val="600"/>
              </a:spcAft>
              <a:buClrTx/>
              <a:buSzTx/>
              <a:tabLst/>
              <a:defRPr/>
            </a:pPr>
            <a:r>
              <a:rPr kumimoji="0" lang="en-US" altLang="en-US" sz="2800" b="0" i="0" u="none" strike="noStrike" kern="0" cap="none" spc="0" normalizeH="0" baseline="0" noProof="0" dirty="0">
                <a:ln>
                  <a:noFill/>
                </a:ln>
                <a:solidFill>
                  <a:prstClr val="black"/>
                </a:solidFill>
                <a:effectLst/>
                <a:uLnTx/>
                <a:uFillTx/>
                <a:latin typeface="Aptos (Body)"/>
                <a:ea typeface="ＭＳ Ｐゴシック" panose="020B0600070205080204" pitchFamily="34" charset="-128"/>
              </a:rPr>
              <a:t>Two sockets involved: one on each side</a:t>
            </a:r>
          </a:p>
        </p:txBody>
      </p:sp>
      <p:grpSp>
        <p:nvGrpSpPr>
          <p:cNvPr id="2" name="Group 1">
            <a:extLst>
              <a:ext uri="{FF2B5EF4-FFF2-40B4-BE49-F238E27FC236}">
                <a16:creationId xmlns:a16="http://schemas.microsoft.com/office/drawing/2014/main" id="{51B852FC-E2A8-C6C7-A7C0-C8FE03F03204}"/>
              </a:ext>
            </a:extLst>
          </p:cNvPr>
          <p:cNvGrpSpPr/>
          <p:nvPr/>
        </p:nvGrpSpPr>
        <p:grpSpPr>
          <a:xfrm>
            <a:off x="2057400" y="4322478"/>
            <a:ext cx="8077200" cy="2354262"/>
            <a:chOff x="2318218" y="4088827"/>
            <a:chExt cx="8077200" cy="2354262"/>
          </a:xfrm>
        </p:grpSpPr>
        <p:sp>
          <p:nvSpPr>
            <p:cNvPr id="69" name="Freeform 66">
              <a:extLst>
                <a:ext uri="{FF2B5EF4-FFF2-40B4-BE49-F238E27FC236}">
                  <a16:creationId xmlns:a16="http://schemas.microsoft.com/office/drawing/2014/main" id="{C55660F8-73B5-034B-A597-DD5D87ECF66A}"/>
                </a:ext>
              </a:extLst>
            </p:cNvPr>
            <p:cNvSpPr>
              <a:spLocks/>
            </p:cNvSpPr>
            <p:nvPr/>
          </p:nvSpPr>
          <p:spPr bwMode="auto">
            <a:xfrm>
              <a:off x="8482481" y="4098352"/>
              <a:ext cx="736600" cy="1998662"/>
            </a:xfrm>
            <a:custGeom>
              <a:avLst/>
              <a:gdLst>
                <a:gd name="T0" fmla="*/ 2147483647 w 464"/>
                <a:gd name="T1" fmla="*/ 2147483647 h 1259"/>
                <a:gd name="T2" fmla="*/ 0 w 464"/>
                <a:gd name="T3" fmla="*/ 0 h 1259"/>
                <a:gd name="T4" fmla="*/ 2147483647 w 464"/>
                <a:gd name="T5" fmla="*/ 2147483647 h 1259"/>
                <a:gd name="T6" fmla="*/ 2147483647 w 464"/>
                <a:gd name="T7" fmla="*/ 2147483647 h 1259"/>
                <a:gd name="T8" fmla="*/ 2147483647 w 464"/>
                <a:gd name="T9" fmla="*/ 2147483647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0" name="Freeform 7">
              <a:extLst>
                <a:ext uri="{FF2B5EF4-FFF2-40B4-BE49-F238E27FC236}">
                  <a16:creationId xmlns:a16="http://schemas.microsoft.com/office/drawing/2014/main" id="{ABAB43B4-03FC-2A42-98B9-913DD8EC77B7}"/>
                </a:ext>
              </a:extLst>
            </p:cNvPr>
            <p:cNvSpPr>
              <a:spLocks/>
            </p:cNvSpPr>
            <p:nvPr/>
          </p:nvSpPr>
          <p:spPr bwMode="auto">
            <a:xfrm>
              <a:off x="5167781" y="5395339"/>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1" name="Text Box 51">
              <a:extLst>
                <a:ext uri="{FF2B5EF4-FFF2-40B4-BE49-F238E27FC236}">
                  <a16:creationId xmlns:a16="http://schemas.microsoft.com/office/drawing/2014/main" id="{66AD3E16-6743-CC4C-9091-25C6B0A95F7F}"/>
                </a:ext>
              </a:extLst>
            </p:cNvPr>
            <p:cNvSpPr txBox="1">
              <a:spLocks noChangeArrowheads="1"/>
            </p:cNvSpPr>
            <p:nvPr/>
          </p:nvSpPr>
          <p:spPr bwMode="auto">
            <a:xfrm>
              <a:off x="5605931" y="5527102"/>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Internet</a:t>
              </a:r>
            </a:p>
          </p:txBody>
        </p:sp>
        <p:sp>
          <p:nvSpPr>
            <p:cNvPr id="72" name="Line 52">
              <a:extLst>
                <a:ext uri="{FF2B5EF4-FFF2-40B4-BE49-F238E27FC236}">
                  <a16:creationId xmlns:a16="http://schemas.microsoft.com/office/drawing/2014/main" id="{2374F19B-E4B6-644E-AEE0-FC14C13C0183}"/>
                </a:ext>
              </a:extLst>
            </p:cNvPr>
            <p:cNvSpPr>
              <a:spLocks noChangeShapeType="1"/>
            </p:cNvSpPr>
            <p:nvPr/>
          </p:nvSpPr>
          <p:spPr bwMode="auto">
            <a:xfrm>
              <a:off x="4926481" y="5938264"/>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Text Box 53">
              <a:extLst>
                <a:ext uri="{FF2B5EF4-FFF2-40B4-BE49-F238E27FC236}">
                  <a16:creationId xmlns:a16="http://schemas.microsoft.com/office/drawing/2014/main" id="{AD6E6CB7-7739-BE4D-84DA-1BBDF2D16B38}"/>
                </a:ext>
              </a:extLst>
            </p:cNvPr>
            <p:cNvSpPr txBox="1">
              <a:spLocks noChangeArrowheads="1"/>
            </p:cNvSpPr>
            <p:nvPr/>
          </p:nvSpPr>
          <p:spPr bwMode="auto">
            <a:xfrm>
              <a:off x="8947618" y="5163564"/>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controlled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by 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Text Box 56">
              <a:extLst>
                <a:ext uri="{FF2B5EF4-FFF2-40B4-BE49-F238E27FC236}">
                  <a16:creationId xmlns:a16="http://schemas.microsoft.com/office/drawing/2014/main" id="{20BE946D-C7D0-4A45-83B1-1480163BA20F}"/>
                </a:ext>
              </a:extLst>
            </p:cNvPr>
            <p:cNvSpPr txBox="1">
              <a:spLocks noChangeArrowheads="1"/>
            </p:cNvSpPr>
            <p:nvPr/>
          </p:nvSpPr>
          <p:spPr bwMode="auto">
            <a:xfrm>
              <a:off x="8925393" y="4263452"/>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controlled by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app developer</a:t>
              </a:r>
            </a:p>
          </p:txBody>
        </p:sp>
        <p:sp>
          <p:nvSpPr>
            <p:cNvPr id="75" name="Freeform 45">
              <a:extLst>
                <a:ext uri="{FF2B5EF4-FFF2-40B4-BE49-F238E27FC236}">
                  <a16:creationId xmlns:a16="http://schemas.microsoft.com/office/drawing/2014/main" id="{6780AD31-F16D-1B4A-BC72-926F1B2A7FE8}"/>
                </a:ext>
              </a:extLst>
            </p:cNvPr>
            <p:cNvSpPr>
              <a:spLocks/>
            </p:cNvSpPr>
            <p:nvPr/>
          </p:nvSpPr>
          <p:spPr bwMode="auto">
            <a:xfrm>
              <a:off x="2742081" y="4161852"/>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 name="Rectangle 23">
              <a:extLst>
                <a:ext uri="{FF2B5EF4-FFF2-40B4-BE49-F238E27FC236}">
                  <a16:creationId xmlns:a16="http://schemas.microsoft.com/office/drawing/2014/main" id="{F7C1C383-CE46-7C44-B7F2-94606E877EF3}"/>
                </a:ext>
              </a:extLst>
            </p:cNvPr>
            <p:cNvSpPr>
              <a:spLocks noChangeArrowheads="1"/>
            </p:cNvSpPr>
            <p:nvPr/>
          </p:nvSpPr>
          <p:spPr bwMode="auto">
            <a:xfrm>
              <a:off x="3545356" y="4117402"/>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7" name="Rectangle 24">
              <a:extLst>
                <a:ext uri="{FF2B5EF4-FFF2-40B4-BE49-F238E27FC236}">
                  <a16:creationId xmlns:a16="http://schemas.microsoft.com/office/drawing/2014/main" id="{FD8D123C-B8FD-A64F-9AD3-86943A5D550B}"/>
                </a:ext>
              </a:extLst>
            </p:cNvPr>
            <p:cNvSpPr>
              <a:spLocks noChangeArrowheads="1"/>
            </p:cNvSpPr>
            <p:nvPr/>
          </p:nvSpPr>
          <p:spPr bwMode="auto">
            <a:xfrm>
              <a:off x="3507256" y="4171377"/>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Line 25">
              <a:extLst>
                <a:ext uri="{FF2B5EF4-FFF2-40B4-BE49-F238E27FC236}">
                  <a16:creationId xmlns:a16="http://schemas.microsoft.com/office/drawing/2014/main" id="{A30BEE8C-0165-984E-888C-91DC647B6A97}"/>
                </a:ext>
              </a:extLst>
            </p:cNvPr>
            <p:cNvSpPr>
              <a:spLocks noChangeShapeType="1"/>
            </p:cNvSpPr>
            <p:nvPr/>
          </p:nvSpPr>
          <p:spPr bwMode="auto">
            <a:xfrm>
              <a:off x="3516781" y="49317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 name="Text Box 26">
              <a:extLst>
                <a:ext uri="{FF2B5EF4-FFF2-40B4-BE49-F238E27FC236}">
                  <a16:creationId xmlns:a16="http://schemas.microsoft.com/office/drawing/2014/main" id="{4E5CE7E7-BE20-B242-B8AA-2C5D479929F4}"/>
                </a:ext>
              </a:extLst>
            </p:cNvPr>
            <p:cNvSpPr txBox="1">
              <a:spLocks noChangeArrowheads="1"/>
            </p:cNvSpPr>
            <p:nvPr/>
          </p:nvSpPr>
          <p:spPr bwMode="auto">
            <a:xfrm>
              <a:off x="3473918" y="491432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80" name="Line 27">
              <a:extLst>
                <a:ext uri="{FF2B5EF4-FFF2-40B4-BE49-F238E27FC236}">
                  <a16:creationId xmlns:a16="http://schemas.microsoft.com/office/drawing/2014/main" id="{9AB6E7C8-3093-D94D-9D3B-10F5749B7340}"/>
                </a:ext>
              </a:extLst>
            </p:cNvPr>
            <p:cNvSpPr>
              <a:spLocks noChangeShapeType="1"/>
            </p:cNvSpPr>
            <p:nvPr/>
          </p:nvSpPr>
          <p:spPr bwMode="auto">
            <a:xfrm>
              <a:off x="3524718" y="525246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 name="Line 28">
              <a:extLst>
                <a:ext uri="{FF2B5EF4-FFF2-40B4-BE49-F238E27FC236}">
                  <a16:creationId xmlns:a16="http://schemas.microsoft.com/office/drawing/2014/main" id="{2F4C67B7-677F-C84F-B3B7-01AAFB2AD3B3}"/>
                </a:ext>
              </a:extLst>
            </p:cNvPr>
            <p:cNvSpPr>
              <a:spLocks noChangeShapeType="1"/>
            </p:cNvSpPr>
            <p:nvPr/>
          </p:nvSpPr>
          <p:spPr bwMode="auto">
            <a:xfrm>
              <a:off x="3510431" y="556202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 name="Line 29">
              <a:extLst>
                <a:ext uri="{FF2B5EF4-FFF2-40B4-BE49-F238E27FC236}">
                  <a16:creationId xmlns:a16="http://schemas.microsoft.com/office/drawing/2014/main" id="{3E1AB729-CEED-FF4B-AB94-DA2863E62F5F}"/>
                </a:ext>
              </a:extLst>
            </p:cNvPr>
            <p:cNvSpPr>
              <a:spLocks noChangeShapeType="1"/>
            </p:cNvSpPr>
            <p:nvPr/>
          </p:nvSpPr>
          <p:spPr bwMode="auto">
            <a:xfrm>
              <a:off x="3510431" y="584777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Text Box 26">
              <a:extLst>
                <a:ext uri="{FF2B5EF4-FFF2-40B4-BE49-F238E27FC236}">
                  <a16:creationId xmlns:a16="http://schemas.microsoft.com/office/drawing/2014/main" id="{B3BC3B01-336B-B648-9417-1795AE45E555}"/>
                </a:ext>
              </a:extLst>
            </p:cNvPr>
            <p:cNvSpPr txBox="1">
              <a:spLocks noChangeArrowheads="1"/>
            </p:cNvSpPr>
            <p:nvPr/>
          </p:nvSpPr>
          <p:spPr bwMode="auto">
            <a:xfrm>
              <a:off x="3508843" y="41618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84" name="Text Box 26">
              <a:extLst>
                <a:ext uri="{FF2B5EF4-FFF2-40B4-BE49-F238E27FC236}">
                  <a16:creationId xmlns:a16="http://schemas.microsoft.com/office/drawing/2014/main" id="{DC97EC39-5ADE-8D46-9FEE-DBDD51FDB394}"/>
                </a:ext>
              </a:extLst>
            </p:cNvPr>
            <p:cNvSpPr txBox="1">
              <a:spLocks noChangeArrowheads="1"/>
            </p:cNvSpPr>
            <p:nvPr/>
          </p:nvSpPr>
          <p:spPr bwMode="auto">
            <a:xfrm>
              <a:off x="3464393" y="581920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85" name="Text Box 26">
              <a:extLst>
                <a:ext uri="{FF2B5EF4-FFF2-40B4-BE49-F238E27FC236}">
                  <a16:creationId xmlns:a16="http://schemas.microsoft.com/office/drawing/2014/main" id="{8C832346-4F39-4844-8091-F736554D8A35}"/>
                </a:ext>
              </a:extLst>
            </p:cNvPr>
            <p:cNvSpPr txBox="1">
              <a:spLocks noChangeArrowheads="1"/>
            </p:cNvSpPr>
            <p:nvPr/>
          </p:nvSpPr>
          <p:spPr bwMode="auto">
            <a:xfrm>
              <a:off x="3483443" y="55334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86" name="Text Box 26">
              <a:extLst>
                <a:ext uri="{FF2B5EF4-FFF2-40B4-BE49-F238E27FC236}">
                  <a16:creationId xmlns:a16="http://schemas.microsoft.com/office/drawing/2014/main" id="{68FADC82-2C08-DB43-951D-4FB06FD5E788}"/>
                </a:ext>
              </a:extLst>
            </p:cNvPr>
            <p:cNvSpPr txBox="1">
              <a:spLocks noChangeArrowheads="1"/>
            </p:cNvSpPr>
            <p:nvPr/>
          </p:nvSpPr>
          <p:spPr bwMode="auto">
            <a:xfrm>
              <a:off x="3473918" y="52381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87" name="Oval 57">
              <a:extLst>
                <a:ext uri="{FF2B5EF4-FFF2-40B4-BE49-F238E27FC236}">
                  <a16:creationId xmlns:a16="http://schemas.microsoft.com/office/drawing/2014/main" id="{FBC4E611-49B5-5546-8E93-C03CEF4C030E}"/>
                </a:ext>
              </a:extLst>
            </p:cNvPr>
            <p:cNvSpPr>
              <a:spLocks noChangeArrowheads="1"/>
            </p:cNvSpPr>
            <p:nvPr/>
          </p:nvSpPr>
          <p:spPr bwMode="auto">
            <a:xfrm>
              <a:off x="3642193" y="4436489"/>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88" name="Group 58">
              <a:extLst>
                <a:ext uri="{FF2B5EF4-FFF2-40B4-BE49-F238E27FC236}">
                  <a16:creationId xmlns:a16="http://schemas.microsoft.com/office/drawing/2014/main" id="{BDB7A80F-EA2D-2740-83B7-DE5AFE13D157}"/>
                </a:ext>
              </a:extLst>
            </p:cNvPr>
            <p:cNvGrpSpPr>
              <a:grpSpLocks/>
            </p:cNvGrpSpPr>
            <p:nvPr/>
          </p:nvGrpSpPr>
          <p:grpSpPr bwMode="auto">
            <a:xfrm>
              <a:off x="3889843" y="4796852"/>
              <a:ext cx="546100" cy="225425"/>
              <a:chOff x="1287" y="2524"/>
              <a:chExt cx="260" cy="100"/>
            </a:xfrm>
          </p:grpSpPr>
          <p:sp>
            <p:nvSpPr>
              <p:cNvPr id="89" name="Rectangle 59">
                <a:extLst>
                  <a:ext uri="{FF2B5EF4-FFF2-40B4-BE49-F238E27FC236}">
                    <a16:creationId xmlns:a16="http://schemas.microsoft.com/office/drawing/2014/main" id="{DE66C40C-3B9D-EF46-85B9-52614CA50C61}"/>
                  </a:ext>
                </a:extLst>
              </p:cNvPr>
              <p:cNvSpPr>
                <a:spLocks noChangeArrowheads="1"/>
              </p:cNvSpPr>
              <p:nvPr/>
            </p:nvSpPr>
            <p:spPr bwMode="auto">
              <a:xfrm>
                <a:off x="1287" y="2524"/>
                <a:ext cx="260" cy="100"/>
              </a:xfrm>
              <a:prstGeom prst="rect">
                <a:avLst/>
              </a:prstGeom>
              <a:solidFill>
                <a:srgbClr val="C96B72"/>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 name="Rectangle 60">
                <a:extLst>
                  <a:ext uri="{FF2B5EF4-FFF2-40B4-BE49-F238E27FC236}">
                    <a16:creationId xmlns:a16="http://schemas.microsoft.com/office/drawing/2014/main" id="{BB035EC9-3E84-A147-B1F1-334CDBA3D785}"/>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Rectangle 61">
                <a:extLst>
                  <a:ext uri="{FF2B5EF4-FFF2-40B4-BE49-F238E27FC236}">
                    <a16:creationId xmlns:a16="http://schemas.microsoft.com/office/drawing/2014/main" id="{A4F869EE-C3F1-524C-9E52-D9CF58C69BA9}"/>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2" name="Rectangle 62">
                <a:extLst>
                  <a:ext uri="{FF2B5EF4-FFF2-40B4-BE49-F238E27FC236}">
                    <a16:creationId xmlns:a16="http://schemas.microsoft.com/office/drawing/2014/main" id="{58E3BF21-8802-5F4C-9E24-B71F07259B07}"/>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3" name="Rectangle 23">
              <a:extLst>
                <a:ext uri="{FF2B5EF4-FFF2-40B4-BE49-F238E27FC236}">
                  <a16:creationId xmlns:a16="http://schemas.microsoft.com/office/drawing/2014/main" id="{EA6D85FB-86B2-B745-ADFD-3765EC14F8AD}"/>
                </a:ext>
              </a:extLst>
            </p:cNvPr>
            <p:cNvSpPr>
              <a:spLocks noChangeArrowheads="1"/>
            </p:cNvSpPr>
            <p:nvPr/>
          </p:nvSpPr>
          <p:spPr bwMode="auto">
            <a:xfrm>
              <a:off x="7207718" y="4088827"/>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4" name="Rectangle 24">
              <a:extLst>
                <a:ext uri="{FF2B5EF4-FFF2-40B4-BE49-F238E27FC236}">
                  <a16:creationId xmlns:a16="http://schemas.microsoft.com/office/drawing/2014/main" id="{A1355835-1546-1740-B9B8-CC9141EB37F1}"/>
                </a:ext>
              </a:extLst>
            </p:cNvPr>
            <p:cNvSpPr>
              <a:spLocks noChangeArrowheads="1"/>
            </p:cNvSpPr>
            <p:nvPr/>
          </p:nvSpPr>
          <p:spPr bwMode="auto">
            <a:xfrm>
              <a:off x="7169618" y="4142802"/>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5" name="Line 25">
              <a:extLst>
                <a:ext uri="{FF2B5EF4-FFF2-40B4-BE49-F238E27FC236}">
                  <a16:creationId xmlns:a16="http://schemas.microsoft.com/office/drawing/2014/main" id="{22344C4F-F96A-944B-9A5E-6962A9AC2F9D}"/>
                </a:ext>
              </a:extLst>
            </p:cNvPr>
            <p:cNvSpPr>
              <a:spLocks noChangeShapeType="1"/>
            </p:cNvSpPr>
            <p:nvPr/>
          </p:nvSpPr>
          <p:spPr bwMode="auto">
            <a:xfrm>
              <a:off x="7179143" y="490321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Text Box 26">
              <a:extLst>
                <a:ext uri="{FF2B5EF4-FFF2-40B4-BE49-F238E27FC236}">
                  <a16:creationId xmlns:a16="http://schemas.microsoft.com/office/drawing/2014/main" id="{93E8ABA8-42C2-C44C-8972-76E2C7AD813D}"/>
                </a:ext>
              </a:extLst>
            </p:cNvPr>
            <p:cNvSpPr txBox="1">
              <a:spLocks noChangeArrowheads="1"/>
            </p:cNvSpPr>
            <p:nvPr/>
          </p:nvSpPr>
          <p:spPr bwMode="auto">
            <a:xfrm>
              <a:off x="7136281" y="48857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97" name="Line 27">
              <a:extLst>
                <a:ext uri="{FF2B5EF4-FFF2-40B4-BE49-F238E27FC236}">
                  <a16:creationId xmlns:a16="http://schemas.microsoft.com/office/drawing/2014/main" id="{4C22E15D-78C1-E143-93B3-4A31B8A2541D}"/>
                </a:ext>
              </a:extLst>
            </p:cNvPr>
            <p:cNvSpPr>
              <a:spLocks noChangeShapeType="1"/>
            </p:cNvSpPr>
            <p:nvPr/>
          </p:nvSpPr>
          <p:spPr bwMode="auto">
            <a:xfrm>
              <a:off x="7187081" y="52238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Line 28">
              <a:extLst>
                <a:ext uri="{FF2B5EF4-FFF2-40B4-BE49-F238E27FC236}">
                  <a16:creationId xmlns:a16="http://schemas.microsoft.com/office/drawing/2014/main" id="{5648F986-3546-E545-A6F7-3CF9C2DDADF0}"/>
                </a:ext>
              </a:extLst>
            </p:cNvPr>
            <p:cNvSpPr>
              <a:spLocks noChangeShapeType="1"/>
            </p:cNvSpPr>
            <p:nvPr/>
          </p:nvSpPr>
          <p:spPr bwMode="auto">
            <a:xfrm>
              <a:off x="7172793" y="553345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 name="Line 29">
              <a:extLst>
                <a:ext uri="{FF2B5EF4-FFF2-40B4-BE49-F238E27FC236}">
                  <a16:creationId xmlns:a16="http://schemas.microsoft.com/office/drawing/2014/main" id="{55B6D46E-D326-D64F-A181-AB7274FEB64E}"/>
                </a:ext>
              </a:extLst>
            </p:cNvPr>
            <p:cNvSpPr>
              <a:spLocks noChangeShapeType="1"/>
            </p:cNvSpPr>
            <p:nvPr/>
          </p:nvSpPr>
          <p:spPr bwMode="auto">
            <a:xfrm>
              <a:off x="7172793" y="581920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Text Box 26">
              <a:extLst>
                <a:ext uri="{FF2B5EF4-FFF2-40B4-BE49-F238E27FC236}">
                  <a16:creationId xmlns:a16="http://schemas.microsoft.com/office/drawing/2014/main" id="{704444CB-075A-0948-9F82-6F49A25E3EAD}"/>
                </a:ext>
              </a:extLst>
            </p:cNvPr>
            <p:cNvSpPr txBox="1">
              <a:spLocks noChangeArrowheads="1"/>
            </p:cNvSpPr>
            <p:nvPr/>
          </p:nvSpPr>
          <p:spPr bwMode="auto">
            <a:xfrm>
              <a:off x="7171206" y="41332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01" name="Text Box 26">
              <a:extLst>
                <a:ext uri="{FF2B5EF4-FFF2-40B4-BE49-F238E27FC236}">
                  <a16:creationId xmlns:a16="http://schemas.microsoft.com/office/drawing/2014/main" id="{40B8469F-1FF4-FE40-9A71-D5EC33D37348}"/>
                </a:ext>
              </a:extLst>
            </p:cNvPr>
            <p:cNvSpPr txBox="1">
              <a:spLocks noChangeArrowheads="1"/>
            </p:cNvSpPr>
            <p:nvPr/>
          </p:nvSpPr>
          <p:spPr bwMode="auto">
            <a:xfrm>
              <a:off x="7126756" y="579062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02" name="Text Box 26">
              <a:extLst>
                <a:ext uri="{FF2B5EF4-FFF2-40B4-BE49-F238E27FC236}">
                  <a16:creationId xmlns:a16="http://schemas.microsoft.com/office/drawing/2014/main" id="{713E03C4-58F2-5D42-92BD-0578A2D33BD2}"/>
                </a:ext>
              </a:extLst>
            </p:cNvPr>
            <p:cNvSpPr txBox="1">
              <a:spLocks noChangeArrowheads="1"/>
            </p:cNvSpPr>
            <p:nvPr/>
          </p:nvSpPr>
          <p:spPr bwMode="auto">
            <a:xfrm>
              <a:off x="7145806" y="55048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03" name="Text Box 26">
              <a:extLst>
                <a:ext uri="{FF2B5EF4-FFF2-40B4-BE49-F238E27FC236}">
                  <a16:creationId xmlns:a16="http://schemas.microsoft.com/office/drawing/2014/main" id="{76001FF3-4EB3-9E44-B006-298749345144}"/>
                </a:ext>
              </a:extLst>
            </p:cNvPr>
            <p:cNvSpPr txBox="1">
              <a:spLocks noChangeArrowheads="1"/>
            </p:cNvSpPr>
            <p:nvPr/>
          </p:nvSpPr>
          <p:spPr bwMode="auto">
            <a:xfrm>
              <a:off x="7136281" y="520960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104" name="Oval 78">
              <a:extLst>
                <a:ext uri="{FF2B5EF4-FFF2-40B4-BE49-F238E27FC236}">
                  <a16:creationId xmlns:a16="http://schemas.microsoft.com/office/drawing/2014/main" id="{8A13F36B-8768-0745-9E90-83E8FC5EE560}"/>
                </a:ext>
              </a:extLst>
            </p:cNvPr>
            <p:cNvSpPr>
              <a:spLocks noChangeArrowheads="1"/>
            </p:cNvSpPr>
            <p:nvPr/>
          </p:nvSpPr>
          <p:spPr bwMode="auto">
            <a:xfrm>
              <a:off x="7304556" y="4407914"/>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105" name="Group 79">
              <a:extLst>
                <a:ext uri="{FF2B5EF4-FFF2-40B4-BE49-F238E27FC236}">
                  <a16:creationId xmlns:a16="http://schemas.microsoft.com/office/drawing/2014/main" id="{535443B2-390F-4D43-AFF5-FF5F8E34F3A9}"/>
                </a:ext>
              </a:extLst>
            </p:cNvPr>
            <p:cNvGrpSpPr>
              <a:grpSpLocks/>
            </p:cNvGrpSpPr>
            <p:nvPr/>
          </p:nvGrpSpPr>
          <p:grpSpPr bwMode="auto">
            <a:xfrm>
              <a:off x="7552206" y="4768277"/>
              <a:ext cx="546100" cy="225425"/>
              <a:chOff x="1287" y="2524"/>
              <a:chExt cx="260" cy="100"/>
            </a:xfrm>
          </p:grpSpPr>
          <p:sp>
            <p:nvSpPr>
              <p:cNvPr id="106" name="Rectangle 80">
                <a:extLst>
                  <a:ext uri="{FF2B5EF4-FFF2-40B4-BE49-F238E27FC236}">
                    <a16:creationId xmlns:a16="http://schemas.microsoft.com/office/drawing/2014/main" id="{160B4F41-7E38-6E47-B7F6-C6AA76DC2EAA}"/>
                  </a:ext>
                </a:extLst>
              </p:cNvPr>
              <p:cNvSpPr>
                <a:spLocks noChangeArrowheads="1"/>
              </p:cNvSpPr>
              <p:nvPr/>
            </p:nvSpPr>
            <p:spPr bwMode="auto">
              <a:xfrm>
                <a:off x="1287" y="2524"/>
                <a:ext cx="260" cy="100"/>
              </a:xfrm>
              <a:prstGeom prst="rect">
                <a:avLst/>
              </a:prstGeom>
              <a:solidFill>
                <a:srgbClr val="C96B72"/>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Rectangle 81">
                <a:extLst>
                  <a:ext uri="{FF2B5EF4-FFF2-40B4-BE49-F238E27FC236}">
                    <a16:creationId xmlns:a16="http://schemas.microsoft.com/office/drawing/2014/main" id="{28B3876F-4677-0D4D-AF89-6E06B2B3CD7D}"/>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Rectangle 82">
                <a:extLst>
                  <a:ext uri="{FF2B5EF4-FFF2-40B4-BE49-F238E27FC236}">
                    <a16:creationId xmlns:a16="http://schemas.microsoft.com/office/drawing/2014/main" id="{51611D2E-921B-804E-9775-6922F75F41D7}"/>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Rectangle 83">
                <a:extLst>
                  <a:ext uri="{FF2B5EF4-FFF2-40B4-BE49-F238E27FC236}">
                    <a16:creationId xmlns:a16="http://schemas.microsoft.com/office/drawing/2014/main" id="{CBFB6CF2-1A50-F741-BAE7-97F8AF134DB5}"/>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10" name="Line 88">
              <a:extLst>
                <a:ext uri="{FF2B5EF4-FFF2-40B4-BE49-F238E27FC236}">
                  <a16:creationId xmlns:a16="http://schemas.microsoft.com/office/drawing/2014/main" id="{EAAA0F7C-765D-CD49-B290-164DB9D3A19B}"/>
                </a:ext>
              </a:extLst>
            </p:cNvPr>
            <p:cNvSpPr>
              <a:spLocks noChangeShapeType="1"/>
            </p:cNvSpPr>
            <p:nvPr/>
          </p:nvSpPr>
          <p:spPr bwMode="auto">
            <a:xfrm flipH="1">
              <a:off x="8361831" y="4539677"/>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Line 89">
              <a:extLst>
                <a:ext uri="{FF2B5EF4-FFF2-40B4-BE49-F238E27FC236}">
                  <a16:creationId xmlns:a16="http://schemas.microsoft.com/office/drawing/2014/main" id="{D2CD81D4-6282-5749-AF3E-B0E55816CDA4}"/>
                </a:ext>
              </a:extLst>
            </p:cNvPr>
            <p:cNvSpPr>
              <a:spLocks noChangeShapeType="1"/>
            </p:cNvSpPr>
            <p:nvPr/>
          </p:nvSpPr>
          <p:spPr bwMode="auto">
            <a:xfrm>
              <a:off x="8587256" y="4965127"/>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Line 90">
              <a:extLst>
                <a:ext uri="{FF2B5EF4-FFF2-40B4-BE49-F238E27FC236}">
                  <a16:creationId xmlns:a16="http://schemas.microsoft.com/office/drawing/2014/main" id="{86899CB5-FD7D-A644-9755-2DA9E5F4AA77}"/>
                </a:ext>
              </a:extLst>
            </p:cNvPr>
            <p:cNvSpPr>
              <a:spLocks noChangeShapeType="1"/>
            </p:cNvSpPr>
            <p:nvPr/>
          </p:nvSpPr>
          <p:spPr bwMode="auto">
            <a:xfrm flipH="1">
              <a:off x="8611068" y="5465189"/>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Text Box 56">
              <a:extLst>
                <a:ext uri="{FF2B5EF4-FFF2-40B4-BE49-F238E27FC236}">
                  <a16:creationId xmlns:a16="http://schemas.microsoft.com/office/drawing/2014/main" id="{2CFC877C-1B09-8849-95D0-2EBA259C9E78}"/>
                </a:ext>
              </a:extLst>
            </p:cNvPr>
            <p:cNvSpPr txBox="1">
              <a:spLocks noChangeArrowheads="1"/>
            </p:cNvSpPr>
            <p:nvPr/>
          </p:nvSpPr>
          <p:spPr bwMode="auto">
            <a:xfrm>
              <a:off x="5524968" y="4220589"/>
              <a:ext cx="917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socket</a:t>
              </a:r>
            </a:p>
          </p:txBody>
        </p:sp>
        <p:sp>
          <p:nvSpPr>
            <p:cNvPr id="114" name="Line 92">
              <a:extLst>
                <a:ext uri="{FF2B5EF4-FFF2-40B4-BE49-F238E27FC236}">
                  <a16:creationId xmlns:a16="http://schemas.microsoft.com/office/drawing/2014/main" id="{F5883250-9436-014C-B8FA-7F184F4516E0}"/>
                </a:ext>
              </a:extLst>
            </p:cNvPr>
            <p:cNvSpPr>
              <a:spLocks noChangeShapeType="1"/>
            </p:cNvSpPr>
            <p:nvPr/>
          </p:nvSpPr>
          <p:spPr bwMode="auto">
            <a:xfrm flipV="1">
              <a:off x="4528018" y="4420614"/>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Line 93">
              <a:extLst>
                <a:ext uri="{FF2B5EF4-FFF2-40B4-BE49-F238E27FC236}">
                  <a16:creationId xmlns:a16="http://schemas.microsoft.com/office/drawing/2014/main" id="{F83582A8-D082-E24D-9637-B677A079F014}"/>
                </a:ext>
              </a:extLst>
            </p:cNvPr>
            <p:cNvSpPr>
              <a:spLocks noChangeShapeType="1"/>
            </p:cNvSpPr>
            <p:nvPr/>
          </p:nvSpPr>
          <p:spPr bwMode="auto">
            <a:xfrm flipH="1" flipV="1">
              <a:off x="6463181" y="4409502"/>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6" name="Group 96">
              <a:extLst>
                <a:ext uri="{FF2B5EF4-FFF2-40B4-BE49-F238E27FC236}">
                  <a16:creationId xmlns:a16="http://schemas.microsoft.com/office/drawing/2014/main" id="{A4EC689D-3AE5-AC42-8E9A-D41B31DF26A0}"/>
                </a:ext>
              </a:extLst>
            </p:cNvPr>
            <p:cNvGrpSpPr>
              <a:grpSpLocks/>
            </p:cNvGrpSpPr>
            <p:nvPr/>
          </p:nvGrpSpPr>
          <p:grpSpPr bwMode="auto">
            <a:xfrm>
              <a:off x="2318218" y="5474714"/>
              <a:ext cx="719138" cy="773113"/>
              <a:chOff x="-44" y="1473"/>
              <a:chExt cx="981" cy="1105"/>
            </a:xfrm>
          </p:grpSpPr>
          <p:pic>
            <p:nvPicPr>
              <p:cNvPr id="117" name="Picture 97" descr="desktop_computer_stylized_medium">
                <a:extLst>
                  <a:ext uri="{FF2B5EF4-FFF2-40B4-BE49-F238E27FC236}">
                    <a16:creationId xmlns:a16="http://schemas.microsoft.com/office/drawing/2014/main" id="{4EAFAA9B-1FE4-8048-AEF5-4600C1CB3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Freeform 98">
                <a:extLst>
                  <a:ext uri="{FF2B5EF4-FFF2-40B4-BE49-F238E27FC236}">
                    <a16:creationId xmlns:a16="http://schemas.microsoft.com/office/drawing/2014/main" id="{88B1BD01-DE89-6A4D-A050-0D8D405A8F9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9" name="Group 99">
              <a:extLst>
                <a:ext uri="{FF2B5EF4-FFF2-40B4-BE49-F238E27FC236}">
                  <a16:creationId xmlns:a16="http://schemas.microsoft.com/office/drawing/2014/main" id="{13D0F484-888E-5342-9E3B-6B702B522B88}"/>
                </a:ext>
              </a:extLst>
            </p:cNvPr>
            <p:cNvGrpSpPr>
              <a:grpSpLocks/>
            </p:cNvGrpSpPr>
            <p:nvPr/>
          </p:nvGrpSpPr>
          <p:grpSpPr bwMode="auto">
            <a:xfrm flipH="1">
              <a:off x="9014293" y="5669977"/>
              <a:ext cx="719138" cy="773112"/>
              <a:chOff x="-44" y="1473"/>
              <a:chExt cx="981" cy="1105"/>
            </a:xfrm>
          </p:grpSpPr>
          <p:pic>
            <p:nvPicPr>
              <p:cNvPr id="120" name="Picture 100" descr="desktop_computer_stylized_medium">
                <a:extLst>
                  <a:ext uri="{FF2B5EF4-FFF2-40B4-BE49-F238E27FC236}">
                    <a16:creationId xmlns:a16="http://schemas.microsoft.com/office/drawing/2014/main" id="{A3C739BC-E497-6E4F-8AF0-1E359C622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Freeform 101">
                <a:extLst>
                  <a:ext uri="{FF2B5EF4-FFF2-40B4-BE49-F238E27FC236}">
                    <a16:creationId xmlns:a16="http://schemas.microsoft.com/office/drawing/2014/main" id="{34D4BA65-175D-534B-96CE-35055DA62B6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Tree>
    <p:extLst>
      <p:ext uri="{BB962C8B-B14F-4D97-AF65-F5344CB8AC3E}">
        <p14:creationId xmlns:p14="http://schemas.microsoft.com/office/powerpoint/2010/main" val="2306501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F50F7-8D8F-B69D-9BF0-36EA11EAC0C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7D8955C-FD26-3487-4A97-5B92FF6D5AAE}"/>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Sockets</a:t>
            </a:r>
            <a:endParaRPr lang="en-US" sz="4400" dirty="0"/>
          </a:p>
        </p:txBody>
      </p:sp>
      <p:grpSp>
        <p:nvGrpSpPr>
          <p:cNvPr id="2" name="Group 1">
            <a:extLst>
              <a:ext uri="{FF2B5EF4-FFF2-40B4-BE49-F238E27FC236}">
                <a16:creationId xmlns:a16="http://schemas.microsoft.com/office/drawing/2014/main" id="{C48D491D-3500-D198-2F11-59A475FF1763}"/>
              </a:ext>
            </a:extLst>
          </p:cNvPr>
          <p:cNvGrpSpPr/>
          <p:nvPr/>
        </p:nvGrpSpPr>
        <p:grpSpPr>
          <a:xfrm>
            <a:off x="2053913" y="980762"/>
            <a:ext cx="8077200" cy="2354262"/>
            <a:chOff x="2318218" y="4088827"/>
            <a:chExt cx="8077200" cy="2354262"/>
          </a:xfrm>
        </p:grpSpPr>
        <p:sp>
          <p:nvSpPr>
            <p:cNvPr id="69" name="Freeform 66">
              <a:extLst>
                <a:ext uri="{FF2B5EF4-FFF2-40B4-BE49-F238E27FC236}">
                  <a16:creationId xmlns:a16="http://schemas.microsoft.com/office/drawing/2014/main" id="{D4BF7946-6DD8-1D9F-D5BB-D97B9852605E}"/>
                </a:ext>
              </a:extLst>
            </p:cNvPr>
            <p:cNvSpPr>
              <a:spLocks/>
            </p:cNvSpPr>
            <p:nvPr/>
          </p:nvSpPr>
          <p:spPr bwMode="auto">
            <a:xfrm>
              <a:off x="8482481" y="4098352"/>
              <a:ext cx="736600" cy="1998662"/>
            </a:xfrm>
            <a:custGeom>
              <a:avLst/>
              <a:gdLst>
                <a:gd name="T0" fmla="*/ 2147483647 w 464"/>
                <a:gd name="T1" fmla="*/ 2147483647 h 1259"/>
                <a:gd name="T2" fmla="*/ 0 w 464"/>
                <a:gd name="T3" fmla="*/ 0 h 1259"/>
                <a:gd name="T4" fmla="*/ 2147483647 w 464"/>
                <a:gd name="T5" fmla="*/ 2147483647 h 1259"/>
                <a:gd name="T6" fmla="*/ 2147483647 w 464"/>
                <a:gd name="T7" fmla="*/ 2147483647 h 1259"/>
                <a:gd name="T8" fmla="*/ 2147483647 w 464"/>
                <a:gd name="T9" fmla="*/ 2147483647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0" name="Freeform 7">
              <a:extLst>
                <a:ext uri="{FF2B5EF4-FFF2-40B4-BE49-F238E27FC236}">
                  <a16:creationId xmlns:a16="http://schemas.microsoft.com/office/drawing/2014/main" id="{FD4640DF-234A-2337-4D67-328E12B2FFE8}"/>
                </a:ext>
              </a:extLst>
            </p:cNvPr>
            <p:cNvSpPr>
              <a:spLocks/>
            </p:cNvSpPr>
            <p:nvPr/>
          </p:nvSpPr>
          <p:spPr bwMode="auto">
            <a:xfrm>
              <a:off x="5167781" y="5395339"/>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1" name="Text Box 51">
              <a:extLst>
                <a:ext uri="{FF2B5EF4-FFF2-40B4-BE49-F238E27FC236}">
                  <a16:creationId xmlns:a16="http://schemas.microsoft.com/office/drawing/2014/main" id="{E32FEC9B-ECAE-215F-8FEF-A392AC29817D}"/>
                </a:ext>
              </a:extLst>
            </p:cNvPr>
            <p:cNvSpPr txBox="1">
              <a:spLocks noChangeArrowheads="1"/>
            </p:cNvSpPr>
            <p:nvPr/>
          </p:nvSpPr>
          <p:spPr bwMode="auto">
            <a:xfrm>
              <a:off x="5605931" y="5527102"/>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Internet</a:t>
              </a:r>
            </a:p>
          </p:txBody>
        </p:sp>
        <p:sp>
          <p:nvSpPr>
            <p:cNvPr id="72" name="Line 52">
              <a:extLst>
                <a:ext uri="{FF2B5EF4-FFF2-40B4-BE49-F238E27FC236}">
                  <a16:creationId xmlns:a16="http://schemas.microsoft.com/office/drawing/2014/main" id="{EE474BC7-982D-A3DC-3CF4-3DD183376EC5}"/>
                </a:ext>
              </a:extLst>
            </p:cNvPr>
            <p:cNvSpPr>
              <a:spLocks noChangeShapeType="1"/>
            </p:cNvSpPr>
            <p:nvPr/>
          </p:nvSpPr>
          <p:spPr bwMode="auto">
            <a:xfrm>
              <a:off x="4926481" y="5938264"/>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Text Box 53">
              <a:extLst>
                <a:ext uri="{FF2B5EF4-FFF2-40B4-BE49-F238E27FC236}">
                  <a16:creationId xmlns:a16="http://schemas.microsoft.com/office/drawing/2014/main" id="{9D090293-A8DD-16FE-2D2A-38F7E12B02E8}"/>
                </a:ext>
              </a:extLst>
            </p:cNvPr>
            <p:cNvSpPr txBox="1">
              <a:spLocks noChangeArrowheads="1"/>
            </p:cNvSpPr>
            <p:nvPr/>
          </p:nvSpPr>
          <p:spPr bwMode="auto">
            <a:xfrm>
              <a:off x="8947618" y="5163564"/>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controlled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by 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Text Box 56">
              <a:extLst>
                <a:ext uri="{FF2B5EF4-FFF2-40B4-BE49-F238E27FC236}">
                  <a16:creationId xmlns:a16="http://schemas.microsoft.com/office/drawing/2014/main" id="{40F84D7B-6C12-E9CA-5567-AC172B840E42}"/>
                </a:ext>
              </a:extLst>
            </p:cNvPr>
            <p:cNvSpPr txBox="1">
              <a:spLocks noChangeArrowheads="1"/>
            </p:cNvSpPr>
            <p:nvPr/>
          </p:nvSpPr>
          <p:spPr bwMode="auto">
            <a:xfrm>
              <a:off x="8925393" y="4263452"/>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controlled by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app developer</a:t>
              </a:r>
            </a:p>
          </p:txBody>
        </p:sp>
        <p:sp>
          <p:nvSpPr>
            <p:cNvPr id="75" name="Freeform 45">
              <a:extLst>
                <a:ext uri="{FF2B5EF4-FFF2-40B4-BE49-F238E27FC236}">
                  <a16:creationId xmlns:a16="http://schemas.microsoft.com/office/drawing/2014/main" id="{9BBF5E52-2BC1-52F6-FD67-3FC06574BA7C}"/>
                </a:ext>
              </a:extLst>
            </p:cNvPr>
            <p:cNvSpPr>
              <a:spLocks/>
            </p:cNvSpPr>
            <p:nvPr/>
          </p:nvSpPr>
          <p:spPr bwMode="auto">
            <a:xfrm>
              <a:off x="2742081" y="4161852"/>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 name="Rectangle 23">
              <a:extLst>
                <a:ext uri="{FF2B5EF4-FFF2-40B4-BE49-F238E27FC236}">
                  <a16:creationId xmlns:a16="http://schemas.microsoft.com/office/drawing/2014/main" id="{5E83EAA5-DA49-0D3B-A078-FD794D6C3331}"/>
                </a:ext>
              </a:extLst>
            </p:cNvPr>
            <p:cNvSpPr>
              <a:spLocks noChangeArrowheads="1"/>
            </p:cNvSpPr>
            <p:nvPr/>
          </p:nvSpPr>
          <p:spPr bwMode="auto">
            <a:xfrm>
              <a:off x="3545356" y="4117402"/>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7" name="Rectangle 24">
              <a:extLst>
                <a:ext uri="{FF2B5EF4-FFF2-40B4-BE49-F238E27FC236}">
                  <a16:creationId xmlns:a16="http://schemas.microsoft.com/office/drawing/2014/main" id="{B85AABF7-C30D-FDFC-7B47-D5CE7809774D}"/>
                </a:ext>
              </a:extLst>
            </p:cNvPr>
            <p:cNvSpPr>
              <a:spLocks noChangeArrowheads="1"/>
            </p:cNvSpPr>
            <p:nvPr/>
          </p:nvSpPr>
          <p:spPr bwMode="auto">
            <a:xfrm>
              <a:off x="3507256" y="4171377"/>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Line 25">
              <a:extLst>
                <a:ext uri="{FF2B5EF4-FFF2-40B4-BE49-F238E27FC236}">
                  <a16:creationId xmlns:a16="http://schemas.microsoft.com/office/drawing/2014/main" id="{97895744-4A60-8998-8F32-7A3075C8B307}"/>
                </a:ext>
              </a:extLst>
            </p:cNvPr>
            <p:cNvSpPr>
              <a:spLocks noChangeShapeType="1"/>
            </p:cNvSpPr>
            <p:nvPr/>
          </p:nvSpPr>
          <p:spPr bwMode="auto">
            <a:xfrm>
              <a:off x="3516781" y="49317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 name="Text Box 26">
              <a:extLst>
                <a:ext uri="{FF2B5EF4-FFF2-40B4-BE49-F238E27FC236}">
                  <a16:creationId xmlns:a16="http://schemas.microsoft.com/office/drawing/2014/main" id="{5205BF23-295F-6C32-8DD0-52F0380522F3}"/>
                </a:ext>
              </a:extLst>
            </p:cNvPr>
            <p:cNvSpPr txBox="1">
              <a:spLocks noChangeArrowheads="1"/>
            </p:cNvSpPr>
            <p:nvPr/>
          </p:nvSpPr>
          <p:spPr bwMode="auto">
            <a:xfrm>
              <a:off x="3473918" y="491432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80" name="Line 27">
              <a:extLst>
                <a:ext uri="{FF2B5EF4-FFF2-40B4-BE49-F238E27FC236}">
                  <a16:creationId xmlns:a16="http://schemas.microsoft.com/office/drawing/2014/main" id="{8C996C93-D80B-B1F7-333C-BDC701CE9B1D}"/>
                </a:ext>
              </a:extLst>
            </p:cNvPr>
            <p:cNvSpPr>
              <a:spLocks noChangeShapeType="1"/>
            </p:cNvSpPr>
            <p:nvPr/>
          </p:nvSpPr>
          <p:spPr bwMode="auto">
            <a:xfrm>
              <a:off x="3524718" y="525246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 name="Line 28">
              <a:extLst>
                <a:ext uri="{FF2B5EF4-FFF2-40B4-BE49-F238E27FC236}">
                  <a16:creationId xmlns:a16="http://schemas.microsoft.com/office/drawing/2014/main" id="{F4843800-39F6-748D-9770-4B0A79DE3311}"/>
                </a:ext>
              </a:extLst>
            </p:cNvPr>
            <p:cNvSpPr>
              <a:spLocks noChangeShapeType="1"/>
            </p:cNvSpPr>
            <p:nvPr/>
          </p:nvSpPr>
          <p:spPr bwMode="auto">
            <a:xfrm>
              <a:off x="3510431" y="556202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 name="Line 29">
              <a:extLst>
                <a:ext uri="{FF2B5EF4-FFF2-40B4-BE49-F238E27FC236}">
                  <a16:creationId xmlns:a16="http://schemas.microsoft.com/office/drawing/2014/main" id="{230382E8-E3A1-9508-C413-E158FF61BA25}"/>
                </a:ext>
              </a:extLst>
            </p:cNvPr>
            <p:cNvSpPr>
              <a:spLocks noChangeShapeType="1"/>
            </p:cNvSpPr>
            <p:nvPr/>
          </p:nvSpPr>
          <p:spPr bwMode="auto">
            <a:xfrm>
              <a:off x="3510431" y="584777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Text Box 26">
              <a:extLst>
                <a:ext uri="{FF2B5EF4-FFF2-40B4-BE49-F238E27FC236}">
                  <a16:creationId xmlns:a16="http://schemas.microsoft.com/office/drawing/2014/main" id="{888B0CC0-DC66-450D-92D1-6D3CBFAB64F9}"/>
                </a:ext>
              </a:extLst>
            </p:cNvPr>
            <p:cNvSpPr txBox="1">
              <a:spLocks noChangeArrowheads="1"/>
            </p:cNvSpPr>
            <p:nvPr/>
          </p:nvSpPr>
          <p:spPr bwMode="auto">
            <a:xfrm>
              <a:off x="3508843" y="41618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84" name="Text Box 26">
              <a:extLst>
                <a:ext uri="{FF2B5EF4-FFF2-40B4-BE49-F238E27FC236}">
                  <a16:creationId xmlns:a16="http://schemas.microsoft.com/office/drawing/2014/main" id="{577B37F4-1E11-C089-452B-4CEC0D36BEB1}"/>
                </a:ext>
              </a:extLst>
            </p:cNvPr>
            <p:cNvSpPr txBox="1">
              <a:spLocks noChangeArrowheads="1"/>
            </p:cNvSpPr>
            <p:nvPr/>
          </p:nvSpPr>
          <p:spPr bwMode="auto">
            <a:xfrm>
              <a:off x="3464393" y="581920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85" name="Text Box 26">
              <a:extLst>
                <a:ext uri="{FF2B5EF4-FFF2-40B4-BE49-F238E27FC236}">
                  <a16:creationId xmlns:a16="http://schemas.microsoft.com/office/drawing/2014/main" id="{DCDB9F72-969F-22E3-2358-A53E43345380}"/>
                </a:ext>
              </a:extLst>
            </p:cNvPr>
            <p:cNvSpPr txBox="1">
              <a:spLocks noChangeArrowheads="1"/>
            </p:cNvSpPr>
            <p:nvPr/>
          </p:nvSpPr>
          <p:spPr bwMode="auto">
            <a:xfrm>
              <a:off x="3483443" y="55334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86" name="Text Box 26">
              <a:extLst>
                <a:ext uri="{FF2B5EF4-FFF2-40B4-BE49-F238E27FC236}">
                  <a16:creationId xmlns:a16="http://schemas.microsoft.com/office/drawing/2014/main" id="{568CA1CD-E6AB-AD14-4115-ABD2CABD56DA}"/>
                </a:ext>
              </a:extLst>
            </p:cNvPr>
            <p:cNvSpPr txBox="1">
              <a:spLocks noChangeArrowheads="1"/>
            </p:cNvSpPr>
            <p:nvPr/>
          </p:nvSpPr>
          <p:spPr bwMode="auto">
            <a:xfrm>
              <a:off x="3473918" y="52381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87" name="Oval 57">
              <a:extLst>
                <a:ext uri="{FF2B5EF4-FFF2-40B4-BE49-F238E27FC236}">
                  <a16:creationId xmlns:a16="http://schemas.microsoft.com/office/drawing/2014/main" id="{76F92E33-E5BD-3158-8CB5-56674D15AA72}"/>
                </a:ext>
              </a:extLst>
            </p:cNvPr>
            <p:cNvSpPr>
              <a:spLocks noChangeArrowheads="1"/>
            </p:cNvSpPr>
            <p:nvPr/>
          </p:nvSpPr>
          <p:spPr bwMode="auto">
            <a:xfrm>
              <a:off x="3642193" y="4436489"/>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88" name="Group 58">
              <a:extLst>
                <a:ext uri="{FF2B5EF4-FFF2-40B4-BE49-F238E27FC236}">
                  <a16:creationId xmlns:a16="http://schemas.microsoft.com/office/drawing/2014/main" id="{12FAA559-58FC-E834-97BB-8D6AE836ED37}"/>
                </a:ext>
              </a:extLst>
            </p:cNvPr>
            <p:cNvGrpSpPr>
              <a:grpSpLocks/>
            </p:cNvGrpSpPr>
            <p:nvPr/>
          </p:nvGrpSpPr>
          <p:grpSpPr bwMode="auto">
            <a:xfrm>
              <a:off x="3889843" y="4796852"/>
              <a:ext cx="546100" cy="225425"/>
              <a:chOff x="1287" y="2524"/>
              <a:chExt cx="260" cy="100"/>
            </a:xfrm>
          </p:grpSpPr>
          <p:sp>
            <p:nvSpPr>
              <p:cNvPr id="89" name="Rectangle 59">
                <a:extLst>
                  <a:ext uri="{FF2B5EF4-FFF2-40B4-BE49-F238E27FC236}">
                    <a16:creationId xmlns:a16="http://schemas.microsoft.com/office/drawing/2014/main" id="{C45044DC-3430-A2D9-D91E-CE15F82D02A4}"/>
                  </a:ext>
                </a:extLst>
              </p:cNvPr>
              <p:cNvSpPr>
                <a:spLocks noChangeArrowheads="1"/>
              </p:cNvSpPr>
              <p:nvPr/>
            </p:nvSpPr>
            <p:spPr bwMode="auto">
              <a:xfrm>
                <a:off x="1287" y="2524"/>
                <a:ext cx="260" cy="100"/>
              </a:xfrm>
              <a:prstGeom prst="rect">
                <a:avLst/>
              </a:prstGeom>
              <a:solidFill>
                <a:srgbClr val="C96B72"/>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 name="Rectangle 60">
                <a:extLst>
                  <a:ext uri="{FF2B5EF4-FFF2-40B4-BE49-F238E27FC236}">
                    <a16:creationId xmlns:a16="http://schemas.microsoft.com/office/drawing/2014/main" id="{27528716-60D2-E13F-7495-331F381339BB}"/>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Rectangle 61">
                <a:extLst>
                  <a:ext uri="{FF2B5EF4-FFF2-40B4-BE49-F238E27FC236}">
                    <a16:creationId xmlns:a16="http://schemas.microsoft.com/office/drawing/2014/main" id="{7C9D92D9-40EF-1D2E-6D62-969F3508B35F}"/>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2" name="Rectangle 62">
                <a:extLst>
                  <a:ext uri="{FF2B5EF4-FFF2-40B4-BE49-F238E27FC236}">
                    <a16:creationId xmlns:a16="http://schemas.microsoft.com/office/drawing/2014/main" id="{23BBB11B-65D2-E3DD-6185-C35605F52AC6}"/>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3" name="Rectangle 23">
              <a:extLst>
                <a:ext uri="{FF2B5EF4-FFF2-40B4-BE49-F238E27FC236}">
                  <a16:creationId xmlns:a16="http://schemas.microsoft.com/office/drawing/2014/main" id="{D8A1AF45-3790-77B6-54D9-DFC2E93031F3}"/>
                </a:ext>
              </a:extLst>
            </p:cNvPr>
            <p:cNvSpPr>
              <a:spLocks noChangeArrowheads="1"/>
            </p:cNvSpPr>
            <p:nvPr/>
          </p:nvSpPr>
          <p:spPr bwMode="auto">
            <a:xfrm>
              <a:off x="7207718" y="4088827"/>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4" name="Rectangle 24">
              <a:extLst>
                <a:ext uri="{FF2B5EF4-FFF2-40B4-BE49-F238E27FC236}">
                  <a16:creationId xmlns:a16="http://schemas.microsoft.com/office/drawing/2014/main" id="{CC6ACD7A-1F39-D338-CC89-B45B689CBB7F}"/>
                </a:ext>
              </a:extLst>
            </p:cNvPr>
            <p:cNvSpPr>
              <a:spLocks noChangeArrowheads="1"/>
            </p:cNvSpPr>
            <p:nvPr/>
          </p:nvSpPr>
          <p:spPr bwMode="auto">
            <a:xfrm>
              <a:off x="7169618" y="4142802"/>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5" name="Line 25">
              <a:extLst>
                <a:ext uri="{FF2B5EF4-FFF2-40B4-BE49-F238E27FC236}">
                  <a16:creationId xmlns:a16="http://schemas.microsoft.com/office/drawing/2014/main" id="{C8277AA1-77C6-DCCC-B693-83B7CD9B68F8}"/>
                </a:ext>
              </a:extLst>
            </p:cNvPr>
            <p:cNvSpPr>
              <a:spLocks noChangeShapeType="1"/>
            </p:cNvSpPr>
            <p:nvPr/>
          </p:nvSpPr>
          <p:spPr bwMode="auto">
            <a:xfrm>
              <a:off x="7179143" y="490321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Text Box 26">
              <a:extLst>
                <a:ext uri="{FF2B5EF4-FFF2-40B4-BE49-F238E27FC236}">
                  <a16:creationId xmlns:a16="http://schemas.microsoft.com/office/drawing/2014/main" id="{D32B5375-B066-C93E-1CBE-238E94E7776C}"/>
                </a:ext>
              </a:extLst>
            </p:cNvPr>
            <p:cNvSpPr txBox="1">
              <a:spLocks noChangeArrowheads="1"/>
            </p:cNvSpPr>
            <p:nvPr/>
          </p:nvSpPr>
          <p:spPr bwMode="auto">
            <a:xfrm>
              <a:off x="7136281" y="48857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97" name="Line 27">
              <a:extLst>
                <a:ext uri="{FF2B5EF4-FFF2-40B4-BE49-F238E27FC236}">
                  <a16:creationId xmlns:a16="http://schemas.microsoft.com/office/drawing/2014/main" id="{08347C15-B142-F4C6-9DB0-1BFD09080B5C}"/>
                </a:ext>
              </a:extLst>
            </p:cNvPr>
            <p:cNvSpPr>
              <a:spLocks noChangeShapeType="1"/>
            </p:cNvSpPr>
            <p:nvPr/>
          </p:nvSpPr>
          <p:spPr bwMode="auto">
            <a:xfrm>
              <a:off x="7187081" y="52238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Line 28">
              <a:extLst>
                <a:ext uri="{FF2B5EF4-FFF2-40B4-BE49-F238E27FC236}">
                  <a16:creationId xmlns:a16="http://schemas.microsoft.com/office/drawing/2014/main" id="{AA1B6B32-2D40-1227-A730-9F2D2129DA3D}"/>
                </a:ext>
              </a:extLst>
            </p:cNvPr>
            <p:cNvSpPr>
              <a:spLocks noChangeShapeType="1"/>
            </p:cNvSpPr>
            <p:nvPr/>
          </p:nvSpPr>
          <p:spPr bwMode="auto">
            <a:xfrm>
              <a:off x="7172793" y="553345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 name="Line 29">
              <a:extLst>
                <a:ext uri="{FF2B5EF4-FFF2-40B4-BE49-F238E27FC236}">
                  <a16:creationId xmlns:a16="http://schemas.microsoft.com/office/drawing/2014/main" id="{EECDC23B-7461-DEC9-0E12-1E48736A17F6}"/>
                </a:ext>
              </a:extLst>
            </p:cNvPr>
            <p:cNvSpPr>
              <a:spLocks noChangeShapeType="1"/>
            </p:cNvSpPr>
            <p:nvPr/>
          </p:nvSpPr>
          <p:spPr bwMode="auto">
            <a:xfrm>
              <a:off x="7172793" y="581920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Text Box 26">
              <a:extLst>
                <a:ext uri="{FF2B5EF4-FFF2-40B4-BE49-F238E27FC236}">
                  <a16:creationId xmlns:a16="http://schemas.microsoft.com/office/drawing/2014/main" id="{7219FC7B-E1B8-8252-265B-5363A8CD3174}"/>
                </a:ext>
              </a:extLst>
            </p:cNvPr>
            <p:cNvSpPr txBox="1">
              <a:spLocks noChangeArrowheads="1"/>
            </p:cNvSpPr>
            <p:nvPr/>
          </p:nvSpPr>
          <p:spPr bwMode="auto">
            <a:xfrm>
              <a:off x="7171206" y="41332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01" name="Text Box 26">
              <a:extLst>
                <a:ext uri="{FF2B5EF4-FFF2-40B4-BE49-F238E27FC236}">
                  <a16:creationId xmlns:a16="http://schemas.microsoft.com/office/drawing/2014/main" id="{7B0EE31E-234F-E572-FDCC-C00D5F6CE309}"/>
                </a:ext>
              </a:extLst>
            </p:cNvPr>
            <p:cNvSpPr txBox="1">
              <a:spLocks noChangeArrowheads="1"/>
            </p:cNvSpPr>
            <p:nvPr/>
          </p:nvSpPr>
          <p:spPr bwMode="auto">
            <a:xfrm>
              <a:off x="7126756" y="579062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02" name="Text Box 26">
              <a:extLst>
                <a:ext uri="{FF2B5EF4-FFF2-40B4-BE49-F238E27FC236}">
                  <a16:creationId xmlns:a16="http://schemas.microsoft.com/office/drawing/2014/main" id="{9AE69C60-5C17-DA6A-0DFD-7E6E68B8BEF4}"/>
                </a:ext>
              </a:extLst>
            </p:cNvPr>
            <p:cNvSpPr txBox="1">
              <a:spLocks noChangeArrowheads="1"/>
            </p:cNvSpPr>
            <p:nvPr/>
          </p:nvSpPr>
          <p:spPr bwMode="auto">
            <a:xfrm>
              <a:off x="7145806" y="55048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03" name="Text Box 26">
              <a:extLst>
                <a:ext uri="{FF2B5EF4-FFF2-40B4-BE49-F238E27FC236}">
                  <a16:creationId xmlns:a16="http://schemas.microsoft.com/office/drawing/2014/main" id="{9BB8F360-B437-05FE-A940-812425A302EC}"/>
                </a:ext>
              </a:extLst>
            </p:cNvPr>
            <p:cNvSpPr txBox="1">
              <a:spLocks noChangeArrowheads="1"/>
            </p:cNvSpPr>
            <p:nvPr/>
          </p:nvSpPr>
          <p:spPr bwMode="auto">
            <a:xfrm>
              <a:off x="7136281" y="520960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104" name="Oval 78">
              <a:extLst>
                <a:ext uri="{FF2B5EF4-FFF2-40B4-BE49-F238E27FC236}">
                  <a16:creationId xmlns:a16="http://schemas.microsoft.com/office/drawing/2014/main" id="{A5DC802F-7E90-2182-39FA-C960F4E3287E}"/>
                </a:ext>
              </a:extLst>
            </p:cNvPr>
            <p:cNvSpPr>
              <a:spLocks noChangeArrowheads="1"/>
            </p:cNvSpPr>
            <p:nvPr/>
          </p:nvSpPr>
          <p:spPr bwMode="auto">
            <a:xfrm>
              <a:off x="7304556" y="4407914"/>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105" name="Group 79">
              <a:extLst>
                <a:ext uri="{FF2B5EF4-FFF2-40B4-BE49-F238E27FC236}">
                  <a16:creationId xmlns:a16="http://schemas.microsoft.com/office/drawing/2014/main" id="{59B95AF3-8503-0F8A-55E9-2A2BF0D15704}"/>
                </a:ext>
              </a:extLst>
            </p:cNvPr>
            <p:cNvGrpSpPr>
              <a:grpSpLocks/>
            </p:cNvGrpSpPr>
            <p:nvPr/>
          </p:nvGrpSpPr>
          <p:grpSpPr bwMode="auto">
            <a:xfrm>
              <a:off x="7552206" y="4768277"/>
              <a:ext cx="546100" cy="225425"/>
              <a:chOff x="1287" y="2524"/>
              <a:chExt cx="260" cy="100"/>
            </a:xfrm>
          </p:grpSpPr>
          <p:sp>
            <p:nvSpPr>
              <p:cNvPr id="106" name="Rectangle 80">
                <a:extLst>
                  <a:ext uri="{FF2B5EF4-FFF2-40B4-BE49-F238E27FC236}">
                    <a16:creationId xmlns:a16="http://schemas.microsoft.com/office/drawing/2014/main" id="{1FB88933-6429-863C-1EA8-13E268ECE2AB}"/>
                  </a:ext>
                </a:extLst>
              </p:cNvPr>
              <p:cNvSpPr>
                <a:spLocks noChangeArrowheads="1"/>
              </p:cNvSpPr>
              <p:nvPr/>
            </p:nvSpPr>
            <p:spPr bwMode="auto">
              <a:xfrm>
                <a:off x="1287" y="2524"/>
                <a:ext cx="260" cy="100"/>
              </a:xfrm>
              <a:prstGeom prst="rect">
                <a:avLst/>
              </a:prstGeom>
              <a:solidFill>
                <a:srgbClr val="C96B72"/>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Rectangle 81">
                <a:extLst>
                  <a:ext uri="{FF2B5EF4-FFF2-40B4-BE49-F238E27FC236}">
                    <a16:creationId xmlns:a16="http://schemas.microsoft.com/office/drawing/2014/main" id="{8A823835-1DB1-B4F2-CB9E-65D074F43CF7}"/>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Rectangle 82">
                <a:extLst>
                  <a:ext uri="{FF2B5EF4-FFF2-40B4-BE49-F238E27FC236}">
                    <a16:creationId xmlns:a16="http://schemas.microsoft.com/office/drawing/2014/main" id="{F389C58D-EC8F-8E01-7158-0F3AF442CF10}"/>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Rectangle 83">
                <a:extLst>
                  <a:ext uri="{FF2B5EF4-FFF2-40B4-BE49-F238E27FC236}">
                    <a16:creationId xmlns:a16="http://schemas.microsoft.com/office/drawing/2014/main" id="{895579F4-23F5-A306-F520-0D032120E4E1}"/>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10" name="Line 88">
              <a:extLst>
                <a:ext uri="{FF2B5EF4-FFF2-40B4-BE49-F238E27FC236}">
                  <a16:creationId xmlns:a16="http://schemas.microsoft.com/office/drawing/2014/main" id="{856AAD5F-05C8-A4D0-F307-AB56D4286105}"/>
                </a:ext>
              </a:extLst>
            </p:cNvPr>
            <p:cNvSpPr>
              <a:spLocks noChangeShapeType="1"/>
            </p:cNvSpPr>
            <p:nvPr/>
          </p:nvSpPr>
          <p:spPr bwMode="auto">
            <a:xfrm flipH="1">
              <a:off x="8361831" y="4539677"/>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Line 89">
              <a:extLst>
                <a:ext uri="{FF2B5EF4-FFF2-40B4-BE49-F238E27FC236}">
                  <a16:creationId xmlns:a16="http://schemas.microsoft.com/office/drawing/2014/main" id="{646A432C-6C6B-1E02-6D7C-A25B662051D0}"/>
                </a:ext>
              </a:extLst>
            </p:cNvPr>
            <p:cNvSpPr>
              <a:spLocks noChangeShapeType="1"/>
            </p:cNvSpPr>
            <p:nvPr/>
          </p:nvSpPr>
          <p:spPr bwMode="auto">
            <a:xfrm>
              <a:off x="8587256" y="4965127"/>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Line 90">
              <a:extLst>
                <a:ext uri="{FF2B5EF4-FFF2-40B4-BE49-F238E27FC236}">
                  <a16:creationId xmlns:a16="http://schemas.microsoft.com/office/drawing/2014/main" id="{203A44AD-B15D-8475-44D2-E09F6285D2CF}"/>
                </a:ext>
              </a:extLst>
            </p:cNvPr>
            <p:cNvSpPr>
              <a:spLocks noChangeShapeType="1"/>
            </p:cNvSpPr>
            <p:nvPr/>
          </p:nvSpPr>
          <p:spPr bwMode="auto">
            <a:xfrm flipH="1">
              <a:off x="8611068" y="5465189"/>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Text Box 56">
              <a:extLst>
                <a:ext uri="{FF2B5EF4-FFF2-40B4-BE49-F238E27FC236}">
                  <a16:creationId xmlns:a16="http://schemas.microsoft.com/office/drawing/2014/main" id="{E5614D3E-FEF9-A620-EE82-00674367FB86}"/>
                </a:ext>
              </a:extLst>
            </p:cNvPr>
            <p:cNvSpPr txBox="1">
              <a:spLocks noChangeArrowheads="1"/>
            </p:cNvSpPr>
            <p:nvPr/>
          </p:nvSpPr>
          <p:spPr bwMode="auto">
            <a:xfrm>
              <a:off x="5524968" y="4220589"/>
              <a:ext cx="917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socket</a:t>
              </a:r>
            </a:p>
          </p:txBody>
        </p:sp>
        <p:sp>
          <p:nvSpPr>
            <p:cNvPr id="114" name="Line 92">
              <a:extLst>
                <a:ext uri="{FF2B5EF4-FFF2-40B4-BE49-F238E27FC236}">
                  <a16:creationId xmlns:a16="http://schemas.microsoft.com/office/drawing/2014/main" id="{C2AB9635-1A81-FE2B-EAF0-44D0CA933A0B}"/>
                </a:ext>
              </a:extLst>
            </p:cNvPr>
            <p:cNvSpPr>
              <a:spLocks noChangeShapeType="1"/>
            </p:cNvSpPr>
            <p:nvPr/>
          </p:nvSpPr>
          <p:spPr bwMode="auto">
            <a:xfrm flipV="1">
              <a:off x="4528018" y="4420614"/>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Line 93">
              <a:extLst>
                <a:ext uri="{FF2B5EF4-FFF2-40B4-BE49-F238E27FC236}">
                  <a16:creationId xmlns:a16="http://schemas.microsoft.com/office/drawing/2014/main" id="{220BB8EE-F6FF-717C-9E6D-BFCBEF026EDA}"/>
                </a:ext>
              </a:extLst>
            </p:cNvPr>
            <p:cNvSpPr>
              <a:spLocks noChangeShapeType="1"/>
            </p:cNvSpPr>
            <p:nvPr/>
          </p:nvSpPr>
          <p:spPr bwMode="auto">
            <a:xfrm flipH="1" flipV="1">
              <a:off x="6463181" y="4409502"/>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6" name="Group 96">
              <a:extLst>
                <a:ext uri="{FF2B5EF4-FFF2-40B4-BE49-F238E27FC236}">
                  <a16:creationId xmlns:a16="http://schemas.microsoft.com/office/drawing/2014/main" id="{52CF8D02-4EC4-E5AC-8C57-639DE515246A}"/>
                </a:ext>
              </a:extLst>
            </p:cNvPr>
            <p:cNvGrpSpPr>
              <a:grpSpLocks/>
            </p:cNvGrpSpPr>
            <p:nvPr/>
          </p:nvGrpSpPr>
          <p:grpSpPr bwMode="auto">
            <a:xfrm>
              <a:off x="2318218" y="5474714"/>
              <a:ext cx="719138" cy="773113"/>
              <a:chOff x="-44" y="1473"/>
              <a:chExt cx="981" cy="1105"/>
            </a:xfrm>
          </p:grpSpPr>
          <p:pic>
            <p:nvPicPr>
              <p:cNvPr id="117" name="Picture 97" descr="desktop_computer_stylized_medium">
                <a:extLst>
                  <a:ext uri="{FF2B5EF4-FFF2-40B4-BE49-F238E27FC236}">
                    <a16:creationId xmlns:a16="http://schemas.microsoft.com/office/drawing/2014/main" id="{2FC99544-2CDB-7268-1352-124A4D392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Freeform 98">
                <a:extLst>
                  <a:ext uri="{FF2B5EF4-FFF2-40B4-BE49-F238E27FC236}">
                    <a16:creationId xmlns:a16="http://schemas.microsoft.com/office/drawing/2014/main" id="{B4EFD95A-AB6A-927E-EC49-C07AC6A9DB3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9" name="Group 99">
              <a:extLst>
                <a:ext uri="{FF2B5EF4-FFF2-40B4-BE49-F238E27FC236}">
                  <a16:creationId xmlns:a16="http://schemas.microsoft.com/office/drawing/2014/main" id="{02D2F6AA-6A1A-FBFD-AB9D-5DDE0864EFD6}"/>
                </a:ext>
              </a:extLst>
            </p:cNvPr>
            <p:cNvGrpSpPr>
              <a:grpSpLocks/>
            </p:cNvGrpSpPr>
            <p:nvPr/>
          </p:nvGrpSpPr>
          <p:grpSpPr bwMode="auto">
            <a:xfrm flipH="1">
              <a:off x="9014293" y="5669977"/>
              <a:ext cx="719138" cy="773112"/>
              <a:chOff x="-44" y="1473"/>
              <a:chExt cx="981" cy="1105"/>
            </a:xfrm>
          </p:grpSpPr>
          <p:pic>
            <p:nvPicPr>
              <p:cNvPr id="120" name="Picture 100" descr="desktop_computer_stylized_medium">
                <a:extLst>
                  <a:ext uri="{FF2B5EF4-FFF2-40B4-BE49-F238E27FC236}">
                    <a16:creationId xmlns:a16="http://schemas.microsoft.com/office/drawing/2014/main" id="{77118A69-3E03-5591-45A5-5C5E9422E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Freeform 101">
                <a:extLst>
                  <a:ext uri="{FF2B5EF4-FFF2-40B4-BE49-F238E27FC236}">
                    <a16:creationId xmlns:a16="http://schemas.microsoft.com/office/drawing/2014/main" id="{51306150-E0FA-D416-BA63-F5279C8C9F6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4" name="TextBox 3">
            <a:extLst>
              <a:ext uri="{FF2B5EF4-FFF2-40B4-BE49-F238E27FC236}">
                <a16:creationId xmlns:a16="http://schemas.microsoft.com/office/drawing/2014/main" id="{9A89CAF5-6DA2-AB7E-2166-84A749D1DCF0}"/>
              </a:ext>
            </a:extLst>
          </p:cNvPr>
          <p:cNvSpPr txBox="1"/>
          <p:nvPr/>
        </p:nvSpPr>
        <p:spPr>
          <a:xfrm>
            <a:off x="947455" y="3167416"/>
            <a:ext cx="5356166" cy="1800493"/>
          </a:xfrm>
          <a:prstGeom prst="rect">
            <a:avLst/>
          </a:prstGeom>
          <a:noFill/>
        </p:spPr>
        <p:txBody>
          <a:bodyPr wrap="square">
            <a:spAutoFit/>
          </a:bodyPr>
          <a:lstStyle/>
          <a:p>
            <a:pPr>
              <a:spcAft>
                <a:spcPts val="600"/>
              </a:spcAft>
            </a:pPr>
            <a:r>
              <a:rPr lang="en-US" sz="2400" b="1" i="1" dirty="0">
                <a:solidFill>
                  <a:srgbClr val="C00000"/>
                </a:solidFill>
              </a:rPr>
              <a:t># Client side</a:t>
            </a:r>
          </a:p>
          <a:p>
            <a:pPr>
              <a:spcAft>
                <a:spcPts val="600"/>
              </a:spcAft>
            </a:pPr>
            <a:r>
              <a:rPr lang="en-US" sz="2400" dirty="0"/>
              <a:t>sock = </a:t>
            </a:r>
            <a:r>
              <a:rPr lang="en-US" sz="2400" dirty="0" err="1"/>
              <a:t>socket.socket</a:t>
            </a:r>
            <a:r>
              <a:rPr lang="en-US" sz="2400" dirty="0"/>
              <a:t>()</a:t>
            </a:r>
          </a:p>
          <a:p>
            <a:pPr>
              <a:spcAft>
                <a:spcPts val="600"/>
              </a:spcAft>
            </a:pPr>
            <a:r>
              <a:rPr lang="en-US" sz="2400" dirty="0" err="1"/>
              <a:t>sock.connect</a:t>
            </a:r>
            <a:r>
              <a:rPr lang="en-US" sz="2400" dirty="0"/>
              <a:t>(("www.google.com", 80))</a:t>
            </a:r>
          </a:p>
          <a:p>
            <a:pPr>
              <a:spcAft>
                <a:spcPts val="600"/>
              </a:spcAft>
            </a:pPr>
            <a:r>
              <a:rPr lang="en-US" sz="2400" dirty="0" err="1"/>
              <a:t>sock.send</a:t>
            </a:r>
            <a:r>
              <a:rPr lang="en-US" sz="2400" dirty="0"/>
              <a:t>("GET / HTTP/1.1\r\n...")</a:t>
            </a:r>
          </a:p>
        </p:txBody>
      </p:sp>
      <p:sp>
        <p:nvSpPr>
          <p:cNvPr id="3" name="TextBox 2">
            <a:extLst>
              <a:ext uri="{FF2B5EF4-FFF2-40B4-BE49-F238E27FC236}">
                <a16:creationId xmlns:a16="http://schemas.microsoft.com/office/drawing/2014/main" id="{770C36B1-CD7C-3B21-B605-A2DE0BF86CB4}"/>
              </a:ext>
            </a:extLst>
          </p:cNvPr>
          <p:cNvSpPr txBox="1"/>
          <p:nvPr/>
        </p:nvSpPr>
        <p:spPr>
          <a:xfrm>
            <a:off x="8154256" y="3269797"/>
            <a:ext cx="3616411" cy="1800493"/>
          </a:xfrm>
          <a:prstGeom prst="rect">
            <a:avLst/>
          </a:prstGeom>
          <a:noFill/>
        </p:spPr>
        <p:txBody>
          <a:bodyPr wrap="square">
            <a:spAutoFit/>
          </a:bodyPr>
          <a:lstStyle/>
          <a:p>
            <a:pPr>
              <a:spcAft>
                <a:spcPts val="600"/>
              </a:spcAft>
            </a:pPr>
            <a:r>
              <a:rPr lang="en-US" sz="2400" b="1" i="1" dirty="0">
                <a:solidFill>
                  <a:srgbClr val="C00000"/>
                </a:solidFill>
              </a:rPr>
              <a:t># Server side  </a:t>
            </a:r>
          </a:p>
          <a:p>
            <a:pPr>
              <a:spcAft>
                <a:spcPts val="600"/>
              </a:spcAft>
            </a:pPr>
            <a:r>
              <a:rPr lang="en-US" sz="2400" dirty="0"/>
              <a:t>server = </a:t>
            </a:r>
            <a:r>
              <a:rPr lang="en-US" sz="2400" dirty="0" err="1"/>
              <a:t>socket.socket</a:t>
            </a:r>
            <a:r>
              <a:rPr lang="en-US" sz="2400" dirty="0"/>
              <a:t>()</a:t>
            </a:r>
          </a:p>
          <a:p>
            <a:pPr>
              <a:spcAft>
                <a:spcPts val="600"/>
              </a:spcAft>
            </a:pPr>
            <a:r>
              <a:rPr lang="en-US" sz="2400" dirty="0" err="1"/>
              <a:t>server.bind</a:t>
            </a:r>
            <a:r>
              <a:rPr lang="en-US" sz="2400" dirty="0"/>
              <a:t>(("", 80))</a:t>
            </a:r>
          </a:p>
          <a:p>
            <a:pPr>
              <a:spcAft>
                <a:spcPts val="600"/>
              </a:spcAft>
            </a:pPr>
            <a:r>
              <a:rPr lang="en-US" sz="2400" dirty="0" err="1"/>
              <a:t>server.listen</a:t>
            </a:r>
            <a:r>
              <a:rPr lang="en-US" sz="2400" dirty="0"/>
              <a:t>()</a:t>
            </a:r>
          </a:p>
        </p:txBody>
      </p:sp>
      <p:sp>
        <p:nvSpPr>
          <p:cNvPr id="6" name="TextBox 5">
            <a:extLst>
              <a:ext uri="{FF2B5EF4-FFF2-40B4-BE49-F238E27FC236}">
                <a16:creationId xmlns:a16="http://schemas.microsoft.com/office/drawing/2014/main" id="{5D5C7236-383E-3BBF-25BE-DFE62E149451}"/>
              </a:ext>
            </a:extLst>
          </p:cNvPr>
          <p:cNvSpPr txBox="1"/>
          <p:nvPr/>
        </p:nvSpPr>
        <p:spPr>
          <a:xfrm>
            <a:off x="848643" y="5092401"/>
            <a:ext cx="10735390" cy="1738938"/>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200" dirty="0"/>
              <a:t>Let's See Real Sockets</a:t>
            </a:r>
          </a:p>
          <a:p>
            <a:pPr marL="742950" lvl="1" indent="-285750">
              <a:spcAft>
                <a:spcPts val="600"/>
              </a:spcAft>
              <a:buFont typeface="Arial" panose="020B0604020202020204" pitchFamily="34" charset="0"/>
              <a:buChar char="•"/>
            </a:pPr>
            <a:r>
              <a:rPr lang="en-US" sz="2200" dirty="0"/>
              <a:t>Try this command on your Windows PowerShell: $ netstat -an | </a:t>
            </a:r>
            <a:r>
              <a:rPr lang="en-US" sz="2200" dirty="0" err="1"/>
              <a:t>findstr</a:t>
            </a:r>
            <a:r>
              <a:rPr lang="en-US" sz="2200" dirty="0"/>
              <a:t> :443</a:t>
            </a:r>
          </a:p>
          <a:p>
            <a:pPr marL="742950" lvl="1" indent="-285750">
              <a:spcAft>
                <a:spcPts val="600"/>
              </a:spcAft>
              <a:buFont typeface="Arial" panose="020B0604020202020204" pitchFamily="34" charset="0"/>
              <a:buChar char="•"/>
            </a:pPr>
            <a:r>
              <a:rPr lang="en-US" sz="2400" dirty="0"/>
              <a:t>It displays all network connections specifically related to port 443 (HTTPS)</a:t>
            </a:r>
          </a:p>
          <a:p>
            <a:pPr marL="742950" lvl="1" indent="-285750">
              <a:spcAft>
                <a:spcPts val="600"/>
              </a:spcAft>
              <a:buFont typeface="Arial" panose="020B0604020202020204" pitchFamily="34" charset="0"/>
              <a:buChar char="•"/>
            </a:pPr>
            <a:r>
              <a:rPr lang="en-US" sz="2400" dirty="0"/>
              <a:t>Transport layer protocols: week 3</a:t>
            </a:r>
            <a:r>
              <a:rPr lang="en-US" sz="2200" dirty="0"/>
              <a:t> </a:t>
            </a:r>
          </a:p>
        </p:txBody>
      </p:sp>
    </p:spTree>
    <p:extLst>
      <p:ext uri="{BB962C8B-B14F-4D97-AF65-F5344CB8AC3E}">
        <p14:creationId xmlns:p14="http://schemas.microsoft.com/office/powerpoint/2010/main" val="273013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1537</TotalTime>
  <Words>5898</Words>
  <Application>Microsoft Office PowerPoint</Application>
  <PresentationFormat>Widescreen</PresentationFormat>
  <Paragraphs>1047</Paragraphs>
  <Slides>41</Slides>
  <Notes>30</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41</vt:i4>
      </vt:variant>
    </vt:vector>
  </HeadingPairs>
  <TitlesOfParts>
    <vt:vector size="59" baseType="lpstr">
      <vt:lpstr>Aptos </vt:lpstr>
      <vt:lpstr>Aptos (Body)</vt:lpstr>
      <vt:lpstr>ＭＳ Ｐゴシック</vt:lpstr>
      <vt:lpstr>ZapfDingbats</vt:lpstr>
      <vt:lpstr>Aptos</vt:lpstr>
      <vt:lpstr>Aptos Display</vt:lpstr>
      <vt:lpstr>Arial</vt:lpstr>
      <vt:lpstr>Calibri</vt:lpstr>
      <vt:lpstr>Cambria Math</vt:lpstr>
      <vt:lpstr>Comic Sans MS</vt:lpstr>
      <vt:lpstr>Consolas</vt:lpstr>
      <vt:lpstr>Courier New</vt:lpstr>
      <vt:lpstr>Gill Sans MT</vt:lpstr>
      <vt:lpstr>Roboto</vt:lpstr>
      <vt:lpstr>Tahoma</vt:lpstr>
      <vt:lpstr>Times New Roman</vt:lpstr>
      <vt:lpstr>Wingdings</vt:lpstr>
      <vt:lpstr>Office Theme</vt:lpstr>
      <vt:lpstr>CSC 3511 Security and Networking</vt:lpstr>
      <vt:lpstr>Roadmap</vt:lpstr>
      <vt:lpstr>Application Layer: Overview</vt:lpstr>
      <vt:lpstr>Application Layer: Overview</vt:lpstr>
      <vt:lpstr>Some Network Apps</vt:lpstr>
      <vt:lpstr>Creating a Network App</vt:lpstr>
      <vt:lpstr>Processes communicating</vt:lpstr>
      <vt:lpstr>Sockets</vt:lpstr>
      <vt:lpstr>Sockets</vt:lpstr>
      <vt:lpstr>Client-server paradigm</vt:lpstr>
      <vt:lpstr>Peer-peer architecture</vt:lpstr>
      <vt:lpstr>Addressing Processes</vt:lpstr>
      <vt:lpstr>An Application-layer Protocol Defines:</vt:lpstr>
      <vt:lpstr>Roadmap</vt:lpstr>
      <vt:lpstr>From Theory to Practice: HTTP</vt:lpstr>
      <vt:lpstr>Brief History of HTTP</vt:lpstr>
      <vt:lpstr>HTTP Basics</vt:lpstr>
      <vt:lpstr>HTTP Requests</vt:lpstr>
      <vt:lpstr>HTTP Responses</vt:lpstr>
      <vt:lpstr>Speeding Up HTTP</vt:lpstr>
      <vt:lpstr>Web caches</vt:lpstr>
      <vt:lpstr>Web caches (aka proxy servers)</vt:lpstr>
      <vt:lpstr>Network Performance: Delay, Loss, Throughput</vt:lpstr>
      <vt:lpstr>Network Performance: Caravan analogy</vt:lpstr>
      <vt:lpstr>Network Performance: Caravan analogy</vt:lpstr>
      <vt:lpstr>Network Performance: Delay</vt:lpstr>
      <vt:lpstr>Network Performance: Packet Loss</vt:lpstr>
      <vt:lpstr>PowerPoint Presentation</vt:lpstr>
      <vt:lpstr>Network Performance: Throughput</vt:lpstr>
      <vt:lpstr>Throughput: network scenario</vt:lpstr>
      <vt:lpstr>Caching example</vt:lpstr>
      <vt:lpstr>Option 1: buy a faster access link</vt:lpstr>
      <vt:lpstr>Option 2: install a web cache</vt:lpstr>
      <vt:lpstr>Maintaining user/server state: cookies</vt:lpstr>
      <vt:lpstr>Maintaining user/server state: cookies</vt:lpstr>
      <vt:lpstr>Maintaining user/server state: cookies</vt:lpstr>
      <vt:lpstr>HTTP Cookies: Tracking a User’s Browsing Behavior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Liao, Zhonghao</dc:creator>
  <cp:lastModifiedBy>Liao, Zhonghao</cp:lastModifiedBy>
  <cp:revision>316</cp:revision>
  <dcterms:created xsi:type="dcterms:W3CDTF">2025-08-27T20:09:14Z</dcterms:created>
  <dcterms:modified xsi:type="dcterms:W3CDTF">2025-09-11T13:04:54Z</dcterms:modified>
</cp:coreProperties>
</file>